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heme/themeOverride1.xml" ContentType="application/vnd.openxmlformats-officedocument.themeOverride+xml"/>
  <Override PartName="/ppt/charts/chart7.xml" ContentType="application/vnd.openxmlformats-officedocument.drawingml.chart+xml"/>
  <Override PartName="/ppt/theme/themeOverride2.xml" ContentType="application/vnd.openxmlformats-officedocument.themeOverr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theme/themeOverride8.xml" ContentType="application/vnd.openxmlformats-officedocument.themeOverride+xml"/>
  <Override PartName="/ppt/charts/chart14.xml" ContentType="application/vnd.openxmlformats-officedocument.drawingml.chart+xml"/>
  <Override PartName="/ppt/theme/themeOverride9.xml" ContentType="application/vnd.openxmlformats-officedocument.themeOverr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notesSlides/notesSlide5.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theme/themeOverride14.xml" ContentType="application/vnd.openxmlformats-officedocument.themeOverride+xml"/>
  <Override PartName="/ppt/charts/chart21.xml" ContentType="application/vnd.openxmlformats-officedocument.drawingml.chart+xml"/>
  <Override PartName="/ppt/theme/themeOverride15.xml" ContentType="application/vnd.openxmlformats-officedocument.themeOverride+xml"/>
  <Override PartName="/ppt/charts/chart22.xml" ContentType="application/vnd.openxmlformats-officedocument.drawingml.chart+xml"/>
  <Override PartName="/ppt/theme/themeOverride16.xml" ContentType="application/vnd.openxmlformats-officedocument.themeOverride+xml"/>
  <Override PartName="/ppt/charts/chart23.xml" ContentType="application/vnd.openxmlformats-officedocument.drawingml.chart+xml"/>
  <Override PartName="/ppt/theme/themeOverride17.xml" ContentType="application/vnd.openxmlformats-officedocument.themeOverride+xml"/>
  <Override PartName="/ppt/charts/chart24.xml" ContentType="application/vnd.openxmlformats-officedocument.drawingml.chart+xml"/>
  <Override PartName="/ppt/theme/themeOverride18.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theme/themeOverride19.xml" ContentType="application/vnd.openxmlformats-officedocument.themeOverride+xml"/>
  <Override PartName="/ppt/charts/chart29.xml" ContentType="application/vnd.openxmlformats-officedocument.drawingml.chart+xml"/>
  <Override PartName="/ppt/theme/themeOverride20.xml" ContentType="application/vnd.openxmlformats-officedocument.themeOverride+xml"/>
  <Override PartName="/ppt/charts/chart30.xml" ContentType="application/vnd.openxmlformats-officedocument.drawingml.chart+xml"/>
  <Override PartName="/ppt/theme/themeOverride21.xml" ContentType="application/vnd.openxmlformats-officedocument.themeOverride+xml"/>
  <Override PartName="/ppt/charts/chart31.xml" ContentType="application/vnd.openxmlformats-officedocument.drawingml.chart+xml"/>
  <Override PartName="/ppt/theme/themeOverride22.xml" ContentType="application/vnd.openxmlformats-officedocument.themeOverride+xml"/>
  <Override PartName="/ppt/charts/chart32.xml" ContentType="application/vnd.openxmlformats-officedocument.drawingml.chart+xml"/>
  <Override PartName="/ppt/theme/themeOverride23.xml" ContentType="application/vnd.openxmlformats-officedocument.themeOverride+xml"/>
  <Override PartName="/ppt/charts/chart33.xml" ContentType="application/vnd.openxmlformats-officedocument.drawingml.chart+xml"/>
  <Override PartName="/ppt/theme/themeOverride24.xml" ContentType="application/vnd.openxmlformats-officedocument.themeOverride+xml"/>
  <Override PartName="/ppt/charts/chart34.xml" ContentType="application/vnd.openxmlformats-officedocument.drawingml.chart+xml"/>
  <Override PartName="/ppt/theme/themeOverride25.xml" ContentType="application/vnd.openxmlformats-officedocument.themeOverride+xml"/>
  <Override PartName="/ppt/charts/chart35.xml" ContentType="application/vnd.openxmlformats-officedocument.drawingml.chart+xml"/>
  <Override PartName="/ppt/theme/themeOverride26.xml" ContentType="application/vnd.openxmlformats-officedocument.themeOverride+xml"/>
  <Override PartName="/ppt/charts/chart36.xml" ContentType="application/vnd.openxmlformats-officedocument.drawingml.chart+xml"/>
  <Override PartName="/ppt/theme/themeOverride27.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theme/themeOverride28.xml" ContentType="application/vnd.openxmlformats-officedocument.themeOverride+xml"/>
  <Override PartName="/ppt/charts/chart43.xml" ContentType="application/vnd.openxmlformats-officedocument.drawingml.chart+xml"/>
  <Override PartName="/ppt/charts/chart44.xml" ContentType="application/vnd.openxmlformats-officedocument.drawingml.chart+xml"/>
  <Override PartName="/ppt/notesSlides/notesSlide15.xml" ContentType="application/vnd.openxmlformats-officedocument.presentationml.notesSlide+xml"/>
  <Override PartName="/ppt/charts/chart45.xml" ContentType="application/vnd.openxmlformats-officedocument.drawingml.chart+xml"/>
  <Override PartName="/ppt/theme/themeOverride29.xml" ContentType="application/vnd.openxmlformats-officedocument.themeOverride+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theme/themeOverride30.xml" ContentType="application/vnd.openxmlformats-officedocument.themeOverride+xml"/>
  <Override PartName="/ppt/charts/chart51.xml" ContentType="application/vnd.openxmlformats-officedocument.drawingml.chart+xml"/>
  <Override PartName="/ppt/notesSlides/notesSlide16.xml" ContentType="application/vnd.openxmlformats-officedocument.presentationml.notesSlide+xml"/>
  <Override PartName="/ppt/charts/chart52.xml" ContentType="application/vnd.openxmlformats-officedocument.drawingml.chart+xml"/>
  <Override PartName="/ppt/theme/themeOverride31.xml" ContentType="application/vnd.openxmlformats-officedocument.themeOverride+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theme/themeOverride32.xml" ContentType="application/vnd.openxmlformats-officedocument.themeOverride+xml"/>
  <Override PartName="/ppt/charts/chart58.xml" ContentType="application/vnd.openxmlformats-officedocument.drawingml.chart+xml"/>
  <Override PartName="/ppt/notesSlides/notesSlide17.xml" ContentType="application/vnd.openxmlformats-officedocument.presentationml.notesSlide+xml"/>
  <Override PartName="/ppt/charts/chart59.xml" ContentType="application/vnd.openxmlformats-officedocument.drawingml.chart+xml"/>
  <Override PartName="/ppt/theme/themeOverride33.xml" ContentType="application/vnd.openxmlformats-officedocument.themeOverride+xml"/>
  <Override PartName="/ppt/charts/chart60.xml" ContentType="application/vnd.openxmlformats-officedocument.drawingml.chart+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theme/themeOverride34.xml" ContentType="application/vnd.openxmlformats-officedocument.themeOverride+xml"/>
  <Override PartName="/ppt/charts/chart65.xml" ContentType="application/vnd.openxmlformats-officedocument.drawingml.chart+xml"/>
  <Override PartName="/ppt/notesSlides/notesSlide18.xml" ContentType="application/vnd.openxmlformats-officedocument.presentationml.notesSlide+xml"/>
  <Override PartName="/ppt/charts/chart66.xml" ContentType="application/vnd.openxmlformats-officedocument.drawingml.chart+xml"/>
  <Override PartName="/ppt/theme/themeOverride35.xml" ContentType="application/vnd.openxmlformats-officedocument.themeOverride+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theme/themeOverride36.xml" ContentType="application/vnd.openxmlformats-officedocument.themeOverride+xml"/>
  <Override PartName="/ppt/charts/chart72.xml" ContentType="application/vnd.openxmlformats-officedocument.drawingml.chart+xml"/>
  <Override PartName="/ppt/notesSlides/notesSlide19.xml" ContentType="application/vnd.openxmlformats-officedocument.presentationml.notesSlide+xml"/>
  <Override PartName="/ppt/charts/chart73.xml" ContentType="application/vnd.openxmlformats-officedocument.drawingml.chart+xml"/>
  <Override PartName="/ppt/theme/themeOverride37.xml" ContentType="application/vnd.openxmlformats-officedocument.themeOverride+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theme/themeOverride38.xml" ContentType="application/vnd.openxmlformats-officedocument.themeOverride+xml"/>
  <Override PartName="/ppt/charts/chart79.xml" ContentType="application/vnd.openxmlformats-officedocument.drawingml.chart+xml"/>
  <Override PartName="/ppt/notesSlides/notesSlide20.xml" ContentType="application/vnd.openxmlformats-officedocument.presentationml.notesSlide+xml"/>
  <Override PartName="/ppt/charts/chart80.xml" ContentType="application/vnd.openxmlformats-officedocument.drawingml.chart+xml"/>
  <Override PartName="/ppt/theme/themeOverride39.xml" ContentType="application/vnd.openxmlformats-officedocument.themeOverride+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theme/themeOverride40.xml" ContentType="application/vnd.openxmlformats-officedocument.themeOverride+xml"/>
  <Override PartName="/ppt/charts/chart86.xml" ContentType="application/vnd.openxmlformats-officedocument.drawingml.chart+xml"/>
  <Override PartName="/ppt/notesSlides/notesSlide21.xml" ContentType="application/vnd.openxmlformats-officedocument.presentationml.notesSlide+xml"/>
  <Override PartName="/ppt/charts/chart87.xml" ContentType="application/vnd.openxmlformats-officedocument.drawingml.chart+xml"/>
  <Override PartName="/ppt/theme/themeOverride41.xml" ContentType="application/vnd.openxmlformats-officedocument.themeOverr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charts/chart91.xml" ContentType="application/vnd.openxmlformats-officedocument.drawingml.chart+xml"/>
  <Override PartName="/ppt/charts/chart92.xml" ContentType="application/vnd.openxmlformats-officedocument.drawingml.chart+xml"/>
  <Override PartName="/ppt/theme/themeOverride42.xml" ContentType="application/vnd.openxmlformats-officedocument.themeOverride+xml"/>
  <Override PartName="/ppt/charts/chart93.xml" ContentType="application/vnd.openxmlformats-officedocument.drawingml.chart+xml"/>
  <Override PartName="/ppt/notesSlides/notesSlide22.xml" ContentType="application/vnd.openxmlformats-officedocument.presentationml.notesSlide+xml"/>
  <Override PartName="/ppt/charts/chart94.xml" ContentType="application/vnd.openxmlformats-officedocument.drawingml.chart+xml"/>
  <Override PartName="/ppt/theme/themeOverride43.xml" ContentType="application/vnd.openxmlformats-officedocument.themeOverride+xml"/>
  <Override PartName="/ppt/charts/chart95.xml" ContentType="application/vnd.openxmlformats-officedocument.drawingml.chart+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chart99.xml" ContentType="application/vnd.openxmlformats-officedocument.drawingml.chart+xml"/>
  <Override PartName="/ppt/theme/themeOverride44.xml" ContentType="application/vnd.openxmlformats-officedocument.themeOverride+xml"/>
  <Override PartName="/ppt/charts/chart100.xml" ContentType="application/vnd.openxmlformats-officedocument.drawingml.chart+xml"/>
  <Override PartName="/ppt/notesSlides/notesSlide23.xml" ContentType="application/vnd.openxmlformats-officedocument.presentationml.notesSlide+xml"/>
  <Override PartName="/ppt/charts/chart101.xml" ContentType="application/vnd.openxmlformats-officedocument.drawingml.chart+xml"/>
  <Override PartName="/ppt/theme/themeOverride45.xml" ContentType="application/vnd.openxmlformats-officedocument.themeOverride+xml"/>
  <Override PartName="/ppt/charts/chart102.xml" ContentType="application/vnd.openxmlformats-officedocument.drawingml.chart+xml"/>
  <Override PartName="/ppt/charts/chart103.xml" ContentType="application/vnd.openxmlformats-officedocument.drawingml.chart+xml"/>
  <Override PartName="/ppt/charts/chart104.xml" ContentType="application/vnd.openxmlformats-officedocument.drawingml.chart+xml"/>
  <Override PartName="/ppt/charts/chart105.xml" ContentType="application/vnd.openxmlformats-officedocument.drawingml.chart+xml"/>
  <Override PartName="/ppt/charts/chart106.xml" ContentType="application/vnd.openxmlformats-officedocument.drawingml.chart+xml"/>
  <Override PartName="/ppt/theme/themeOverride46.xml" ContentType="application/vnd.openxmlformats-officedocument.themeOverride+xml"/>
  <Override PartName="/ppt/charts/chart107.xml" ContentType="application/vnd.openxmlformats-officedocument.drawingml.chart+xml"/>
  <Override PartName="/ppt/notesSlides/notesSlide24.xml" ContentType="application/vnd.openxmlformats-officedocument.presentationml.notesSlide+xml"/>
  <Override PartName="/ppt/charts/chart108.xml" ContentType="application/vnd.openxmlformats-officedocument.drawingml.chart+xml"/>
  <Override PartName="/ppt/theme/themeOverride47.xml" ContentType="application/vnd.openxmlformats-officedocument.themeOverride+xml"/>
  <Override PartName="/ppt/charts/chart109.xml" ContentType="application/vnd.openxmlformats-officedocument.drawingml.chart+xml"/>
  <Override PartName="/ppt/charts/chart110.xml" ContentType="application/vnd.openxmlformats-officedocument.drawingml.chart+xml"/>
  <Override PartName="/ppt/charts/chart111.xml" ContentType="application/vnd.openxmlformats-officedocument.drawingml.chart+xml"/>
  <Override PartName="/ppt/charts/chart112.xml" ContentType="application/vnd.openxmlformats-officedocument.drawingml.chart+xml"/>
  <Override PartName="/ppt/charts/chart113.xml" ContentType="application/vnd.openxmlformats-officedocument.drawingml.chart+xml"/>
  <Override PartName="/ppt/theme/themeOverride48.xml" ContentType="application/vnd.openxmlformats-officedocument.themeOverride+xml"/>
  <Override PartName="/ppt/charts/chart114.xml" ContentType="application/vnd.openxmlformats-officedocument.drawingml.chart+xml"/>
  <Override PartName="/ppt/notesSlides/notesSlide25.xml" ContentType="application/vnd.openxmlformats-officedocument.presentationml.notesSlide+xml"/>
  <Override PartName="/ppt/charts/chart115.xml" ContentType="application/vnd.openxmlformats-officedocument.drawingml.chart+xml"/>
  <Override PartName="/ppt/theme/themeOverride49.xml" ContentType="application/vnd.openxmlformats-officedocument.themeOverride+xml"/>
  <Override PartName="/ppt/charts/chart116.xml" ContentType="application/vnd.openxmlformats-officedocument.drawingml.chart+xml"/>
  <Override PartName="/ppt/charts/chart117.xml" ContentType="application/vnd.openxmlformats-officedocument.drawingml.chart+xml"/>
  <Override PartName="/ppt/charts/chart118.xml" ContentType="application/vnd.openxmlformats-officedocument.drawingml.chart+xml"/>
  <Override PartName="/ppt/charts/chart119.xml" ContentType="application/vnd.openxmlformats-officedocument.drawingml.chart+xml"/>
  <Override PartName="/ppt/charts/chart120.xml" ContentType="application/vnd.openxmlformats-officedocument.drawingml.chart+xml"/>
  <Override PartName="/ppt/theme/themeOverride50.xml" ContentType="application/vnd.openxmlformats-officedocument.themeOverride+xml"/>
  <Override PartName="/ppt/charts/chart121.xml" ContentType="application/vnd.openxmlformats-officedocument.drawingml.chart+xml"/>
  <Override PartName="/ppt/notesSlides/notesSlide26.xml" ContentType="application/vnd.openxmlformats-officedocument.presentationml.notesSlide+xml"/>
  <Override PartName="/ppt/charts/chart122.xml" ContentType="application/vnd.openxmlformats-officedocument.drawingml.chart+xml"/>
  <Override PartName="/ppt/theme/themeOverride51.xml" ContentType="application/vnd.openxmlformats-officedocument.themeOverride+xml"/>
  <Override PartName="/ppt/charts/chart123.xml" ContentType="application/vnd.openxmlformats-officedocument.drawingml.chart+xml"/>
  <Override PartName="/ppt/charts/chart124.xml" ContentType="application/vnd.openxmlformats-officedocument.drawingml.chart+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theme/themeOverride52.xml" ContentType="application/vnd.openxmlformats-officedocument.themeOverride+xml"/>
  <Override PartName="/ppt/charts/chart128.xml" ContentType="application/vnd.openxmlformats-officedocument.drawingml.chart+xml"/>
  <Override PartName="/ppt/notesSlides/notesSlide27.xml" ContentType="application/vnd.openxmlformats-officedocument.presentationml.notesSlide+xml"/>
  <Override PartName="/ppt/charts/chart129.xml" ContentType="application/vnd.openxmlformats-officedocument.drawingml.chart+xml"/>
  <Override PartName="/ppt/theme/themeOverride53.xml" ContentType="application/vnd.openxmlformats-officedocument.themeOverride+xml"/>
  <Override PartName="/ppt/charts/chart130.xml" ContentType="application/vnd.openxmlformats-officedocument.drawingml.chart+xml"/>
  <Override PartName="/ppt/charts/chart131.xml" ContentType="application/vnd.openxmlformats-officedocument.drawingml.chart+xml"/>
  <Override PartName="/ppt/charts/chart132.xml" ContentType="application/vnd.openxmlformats-officedocument.drawingml.chart+xml"/>
  <Override PartName="/ppt/theme/themeOverride54.xml" ContentType="application/vnd.openxmlformats-officedocument.themeOverride+xml"/>
  <Override PartName="/ppt/charts/chart133.xml" ContentType="application/vnd.openxmlformats-officedocument.drawingml.chart+xml"/>
  <Override PartName="/ppt/notesSlides/notesSlide28.xml" ContentType="application/vnd.openxmlformats-officedocument.presentationml.notesSlide+xml"/>
  <Override PartName="/ppt/charts/chart134.xml" ContentType="application/vnd.openxmlformats-officedocument.drawingml.chart+xml"/>
  <Override PartName="/ppt/theme/themeOverride55.xml" ContentType="application/vnd.openxmlformats-officedocument.themeOverride+xml"/>
  <Override PartName="/ppt/charts/chart135.xml" ContentType="application/vnd.openxmlformats-officedocument.drawingml.chart+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theme/themeOverride56.xml" ContentType="application/vnd.openxmlformats-officedocument.themeOverride+xml"/>
  <Override PartName="/ppt/charts/chart140.xml" ContentType="application/vnd.openxmlformats-officedocument.drawingml.chart+xml"/>
  <Override PartName="/ppt/notesSlides/notesSlide29.xml" ContentType="application/vnd.openxmlformats-officedocument.presentationml.notesSlide+xml"/>
  <Override PartName="/ppt/charts/chart141.xml" ContentType="application/vnd.openxmlformats-officedocument.drawingml.chart+xml"/>
  <Override PartName="/ppt/theme/themeOverride57.xml" ContentType="application/vnd.openxmlformats-officedocument.themeOverride+xml"/>
  <Override PartName="/ppt/charts/chart142.xml" ContentType="application/vnd.openxmlformats-officedocument.drawingml.chart+xml"/>
  <Override PartName="/ppt/charts/chart143.xml" ContentType="application/vnd.openxmlformats-officedocument.drawingml.chart+xml"/>
  <Override PartName="/ppt/charts/chart144.xml" ContentType="application/vnd.openxmlformats-officedocument.drawingml.chart+xml"/>
  <Override PartName="/ppt/charts/chart145.xml" ContentType="application/vnd.openxmlformats-officedocument.drawingml.chart+xml"/>
  <Override PartName="/ppt/charts/chart146.xml" ContentType="application/vnd.openxmlformats-officedocument.drawingml.chart+xml"/>
  <Override PartName="/ppt/theme/themeOverride58.xml" ContentType="application/vnd.openxmlformats-officedocument.themeOverride+xml"/>
  <Override PartName="/ppt/charts/chart147.xml" ContentType="application/vnd.openxmlformats-officedocument.drawingml.chart+xml"/>
  <Override PartName="/ppt/notesSlides/notesSlide30.xml" ContentType="application/vnd.openxmlformats-officedocument.presentationml.notesSlide+xml"/>
  <Override PartName="/ppt/charts/chart148.xml" ContentType="application/vnd.openxmlformats-officedocument.drawingml.chart+xml"/>
  <Override PartName="/ppt/theme/themeOverride59.xml" ContentType="application/vnd.openxmlformats-officedocument.themeOverride+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chart153.xml" ContentType="application/vnd.openxmlformats-officedocument.drawingml.chart+xml"/>
  <Override PartName="/ppt/theme/themeOverride60.xml" ContentType="application/vnd.openxmlformats-officedocument.themeOverride+xml"/>
  <Override PartName="/ppt/charts/chart154.xml" ContentType="application/vnd.openxmlformats-officedocument.drawingml.chart+xml"/>
  <Override PartName="/ppt/notesSlides/notesSlide31.xml" ContentType="application/vnd.openxmlformats-officedocument.presentationml.notesSlide+xml"/>
  <Override PartName="/ppt/charts/chart155.xml" ContentType="application/vnd.openxmlformats-officedocument.drawingml.chart+xml"/>
  <Override PartName="/ppt/theme/themeOverride61.xml" ContentType="application/vnd.openxmlformats-officedocument.themeOverride+xml"/>
  <Override PartName="/ppt/charts/chart156.xml" ContentType="application/vnd.openxmlformats-officedocument.drawingml.chart+xml"/>
  <Override PartName="/ppt/charts/chart157.xml" ContentType="application/vnd.openxmlformats-officedocument.drawingml.chart+xml"/>
  <Override PartName="/ppt/charts/chart158.xml" ContentType="application/vnd.openxmlformats-officedocument.drawingml.chart+xml"/>
  <Override PartName="/ppt/charts/chart159.xml" ContentType="application/vnd.openxmlformats-officedocument.drawingml.chart+xml"/>
  <Override PartName="/ppt/charts/chart160.xml" ContentType="application/vnd.openxmlformats-officedocument.drawingml.chart+xml"/>
  <Override PartName="/ppt/theme/themeOverride62.xml" ContentType="application/vnd.openxmlformats-officedocument.themeOverride+xml"/>
  <Override PartName="/ppt/charts/chart161.xml" ContentType="application/vnd.openxmlformats-officedocument.drawingml.chart+xml"/>
  <Override PartName="/ppt/notesSlides/notesSlide32.xml" ContentType="application/vnd.openxmlformats-officedocument.presentationml.notesSlide+xml"/>
  <Override PartName="/ppt/charts/chart162.xml" ContentType="application/vnd.openxmlformats-officedocument.drawingml.chart+xml"/>
  <Override PartName="/ppt/theme/themeOverride63.xml" ContentType="application/vnd.openxmlformats-officedocument.themeOverride+xml"/>
  <Override PartName="/ppt/charts/chart163.xml" ContentType="application/vnd.openxmlformats-officedocument.drawingml.chart+xml"/>
  <Override PartName="/ppt/charts/chart164.xml" ContentType="application/vnd.openxmlformats-officedocument.drawingml.chart+xml"/>
  <Override PartName="/ppt/charts/chart165.xml" ContentType="application/vnd.openxmlformats-officedocument.drawingml.chart+xml"/>
  <Override PartName="/ppt/charts/chart166.xml" ContentType="application/vnd.openxmlformats-officedocument.drawingml.chart+xml"/>
  <Override PartName="/ppt/charts/chart167.xml" ContentType="application/vnd.openxmlformats-officedocument.drawingml.chart+xml"/>
  <Override PartName="/ppt/theme/themeOverride64.xml" ContentType="application/vnd.openxmlformats-officedocument.themeOverride+xml"/>
  <Override PartName="/ppt/charts/chart168.xml" ContentType="application/vnd.openxmlformats-officedocument.drawingml.chart+xml"/>
  <Override PartName="/ppt/notesSlides/notesSlide33.xml" ContentType="application/vnd.openxmlformats-officedocument.presentationml.notesSlide+xml"/>
  <Override PartName="/ppt/charts/chart169.xml" ContentType="application/vnd.openxmlformats-officedocument.drawingml.chart+xml"/>
  <Override PartName="/ppt/theme/themeOverride65.xml" ContentType="application/vnd.openxmlformats-officedocument.themeOverride+xml"/>
  <Override PartName="/ppt/charts/chart170.xml" ContentType="application/vnd.openxmlformats-officedocument.drawingml.chart+xml"/>
  <Override PartName="/ppt/charts/chart171.xml" ContentType="application/vnd.openxmlformats-officedocument.drawingml.chart+xml"/>
  <Override PartName="/ppt/charts/chart172.xml" ContentType="application/vnd.openxmlformats-officedocument.drawingml.chart+xml"/>
  <Override PartName="/ppt/theme/themeOverride66.xml" ContentType="application/vnd.openxmlformats-officedocument.themeOverride+xml"/>
  <Override PartName="/ppt/charts/chart173.xml" ContentType="application/vnd.openxmlformats-officedocument.drawingml.chart+xml"/>
  <Override PartName="/ppt/notesSlides/notesSlide34.xml" ContentType="application/vnd.openxmlformats-officedocument.presentationml.notesSlide+xml"/>
  <Override PartName="/ppt/charts/chart174.xml" ContentType="application/vnd.openxmlformats-officedocument.drawingml.chart+xml"/>
  <Override PartName="/ppt/theme/themeOverride67.xml" ContentType="application/vnd.openxmlformats-officedocument.themeOverride+xml"/>
  <Override PartName="/ppt/charts/chart175.xml" ContentType="application/vnd.openxmlformats-officedocument.drawingml.chart+xml"/>
  <Override PartName="/ppt/charts/chart176.xml" ContentType="application/vnd.openxmlformats-officedocument.drawingml.chart+xml"/>
  <Override PartName="/ppt/charts/chart177.xml" ContentType="application/vnd.openxmlformats-officedocument.drawingml.chart+xml"/>
  <Override PartName="/ppt/charts/chart178.xml" ContentType="application/vnd.openxmlformats-officedocument.drawingml.chart+xml"/>
  <Override PartName="/ppt/charts/chart179.xml" ContentType="application/vnd.openxmlformats-officedocument.drawingml.chart+xml"/>
  <Override PartName="/ppt/theme/themeOverride68.xml" ContentType="application/vnd.openxmlformats-officedocument.themeOverride+xml"/>
  <Override PartName="/ppt/charts/chart180.xml" ContentType="application/vnd.openxmlformats-officedocument.drawingml.chart+xml"/>
  <Override PartName="/ppt/notesSlides/notesSlide35.xml" ContentType="application/vnd.openxmlformats-officedocument.presentationml.notesSlide+xml"/>
  <Override PartName="/ppt/charts/chart181.xml" ContentType="application/vnd.openxmlformats-officedocument.drawingml.chart+xml"/>
  <Override PartName="/ppt/theme/themeOverride69.xml" ContentType="application/vnd.openxmlformats-officedocument.themeOverride+xml"/>
  <Override PartName="/ppt/charts/chart182.xml" ContentType="application/vnd.openxmlformats-officedocument.drawingml.chart+xml"/>
  <Override PartName="/ppt/theme/themeOverride70.xml" ContentType="application/vnd.openxmlformats-officedocument.themeOverride+xml"/>
  <Override PartName="/ppt/charts/chart183.xml" ContentType="application/vnd.openxmlformats-officedocument.drawingml.chart+xml"/>
  <Override PartName="/ppt/charts/chart184.xml" ContentType="application/vnd.openxmlformats-officedocument.drawingml.chart+xml"/>
  <Override PartName="/ppt/charts/chart185.xml" ContentType="application/vnd.openxmlformats-officedocument.drawingml.chart+xml"/>
  <Override PartName="/ppt/charts/chart186.xml" ContentType="application/vnd.openxmlformats-officedocument.drawingml.chart+xml"/>
  <Override PartName="/ppt/charts/chart187.xml" ContentType="application/vnd.openxmlformats-officedocument.drawingml.chart+xml"/>
  <Override PartName="/ppt/notesSlides/notesSlide36.xml" ContentType="application/vnd.openxmlformats-officedocument.presentationml.notesSlide+xml"/>
  <Override PartName="/ppt/charts/chart188.xml" ContentType="application/vnd.openxmlformats-officedocument.drawingml.chart+xml"/>
  <Override PartName="/ppt/theme/themeOverride71.xml" ContentType="application/vnd.openxmlformats-officedocument.themeOverride+xml"/>
  <Override PartName="/ppt/charts/chart189.xml" ContentType="application/vnd.openxmlformats-officedocument.drawingml.chart+xml"/>
  <Override PartName="/ppt/theme/themeOverride72.xml" ContentType="application/vnd.openxmlformats-officedocument.themeOverride+xml"/>
  <Override PartName="/ppt/charts/chart190.xml" ContentType="application/vnd.openxmlformats-officedocument.drawingml.chart+xml"/>
  <Override PartName="/ppt/charts/chart191.xml" ContentType="application/vnd.openxmlformats-officedocument.drawingml.chart+xml"/>
  <Override PartName="/ppt/charts/chart192.xml" ContentType="application/vnd.openxmlformats-officedocument.drawingml.chart+xml"/>
  <Override PartName="/ppt/notesSlides/notesSlide37.xml" ContentType="application/vnd.openxmlformats-officedocument.presentationml.notesSlide+xml"/>
  <Override PartName="/ppt/charts/chart193.xml" ContentType="application/vnd.openxmlformats-officedocument.drawingml.chart+xml"/>
  <Override PartName="/ppt/theme/themeOverride73.xml" ContentType="application/vnd.openxmlformats-officedocument.themeOverride+xml"/>
  <Override PartName="/ppt/charts/chart194.xml" ContentType="application/vnd.openxmlformats-officedocument.drawingml.chart+xml"/>
  <Override PartName="/ppt/charts/chart195.xml" ContentType="application/vnd.openxmlformats-officedocument.drawingml.chart+xml"/>
  <Override PartName="/ppt/charts/chart196.xml" ContentType="application/vnd.openxmlformats-officedocument.drawingml.chart+xml"/>
  <Override PartName="/ppt/charts/chart197.xml" ContentType="application/vnd.openxmlformats-officedocument.drawingml.chart+xml"/>
  <Override PartName="/ppt/theme/themeOverride74.xml" ContentType="application/vnd.openxmlformats-officedocument.themeOverride+xml"/>
  <Override PartName="/ppt/charts/chart198.xml" ContentType="application/vnd.openxmlformats-officedocument.drawingml.chart+xml"/>
  <Override PartName="/ppt/charts/chart199.xml" ContentType="application/vnd.openxmlformats-officedocument.drawingml.chart+xml"/>
  <Override PartName="/ppt/notesSlides/notesSlide38.xml" ContentType="application/vnd.openxmlformats-officedocument.presentationml.notesSlide+xml"/>
  <Override PartName="/ppt/charts/chart200.xml" ContentType="application/vnd.openxmlformats-officedocument.drawingml.chart+xml"/>
  <Override PartName="/ppt/charts/chart201.xml" ContentType="application/vnd.openxmlformats-officedocument.drawingml.chart+xml"/>
  <Override PartName="/ppt/charts/chart202.xml" ContentType="application/vnd.openxmlformats-officedocument.drawingml.chart+xml"/>
  <Override PartName="/ppt/charts/chart203.xml" ContentType="application/vnd.openxmlformats-officedocument.drawingml.chart+xml"/>
  <Override PartName="/ppt/theme/themeOverride75.xml" ContentType="application/vnd.openxmlformats-officedocument.themeOverride+xml"/>
  <Override PartName="/ppt/charts/chart204.xml" ContentType="application/vnd.openxmlformats-officedocument.drawingml.chart+xml"/>
  <Override PartName="/ppt/theme/themeOverride76.xml" ContentType="application/vnd.openxmlformats-officedocument.themeOverride+xml"/>
  <Override PartName="/ppt/notesSlides/notesSlide39.xml" ContentType="application/vnd.openxmlformats-officedocument.presentationml.notesSlide+xml"/>
  <Override PartName="/ppt/charts/chart205.xml" ContentType="application/vnd.openxmlformats-officedocument.drawingml.chart+xml"/>
  <Override PartName="/ppt/charts/chart206.xml" ContentType="application/vnd.openxmlformats-officedocument.drawingml.chart+xml"/>
  <Override PartName="/ppt/charts/chart207.xml" ContentType="application/vnd.openxmlformats-officedocument.drawingml.chart+xml"/>
  <Override PartName="/ppt/charts/chart208.xml" ContentType="application/vnd.openxmlformats-officedocument.drawingml.chart+xml"/>
  <Override PartName="/ppt/charts/chart209.xml" ContentType="application/vnd.openxmlformats-officedocument.drawingml.chart+xml"/>
  <Override PartName="/ppt/charts/chart210.xml" ContentType="application/vnd.openxmlformats-officedocument.drawingml.chart+xml"/>
  <Override PartName="/ppt/theme/themeOverride77.xml" ContentType="application/vnd.openxmlformats-officedocument.themeOverride+xml"/>
  <Override PartName="/ppt/charts/chart211.xml" ContentType="application/vnd.openxmlformats-officedocument.drawingml.chart+xml"/>
  <Override PartName="/ppt/theme/themeOverride78.xml" ContentType="application/vnd.openxmlformats-officedocument.themeOverride+xml"/>
  <Override PartName="/ppt/notesSlides/notesSlide40.xml" ContentType="application/vnd.openxmlformats-officedocument.presentationml.notesSlide+xml"/>
  <Override PartName="/ppt/charts/chart212.xml" ContentType="application/vnd.openxmlformats-officedocument.drawingml.chart+xml"/>
  <Override PartName="/ppt/theme/themeOverride79.xml" ContentType="application/vnd.openxmlformats-officedocument.themeOverride+xml"/>
  <Override PartName="/ppt/charts/chart213.xml" ContentType="application/vnd.openxmlformats-officedocument.drawingml.chart+xml"/>
  <Override PartName="/ppt/charts/chart214.xml" ContentType="application/vnd.openxmlformats-officedocument.drawingml.chart+xml"/>
  <Override PartName="/ppt/charts/chart215.xml" ContentType="application/vnd.openxmlformats-officedocument.drawingml.chart+xml"/>
  <Override PartName="/ppt/theme/themeOverride80.xml" ContentType="application/vnd.openxmlformats-officedocument.themeOverride+xml"/>
  <Override PartName="/ppt/charts/chart216.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17.xml" ContentType="application/vnd.openxmlformats-officedocument.drawingml.chart+xml"/>
  <Override PartName="/ppt/theme/themeOverride81.xml" ContentType="application/vnd.openxmlformats-officedocument.themeOverride+xml"/>
  <Override PartName="/ppt/charts/chart218.xml" ContentType="application/vnd.openxmlformats-officedocument.drawingml.chart+xml"/>
  <Override PartName="/ppt/charts/chart219.xml" ContentType="application/vnd.openxmlformats-officedocument.drawingml.chart+xml"/>
  <Override PartName="/ppt/charts/chart220.xml" ContentType="application/vnd.openxmlformats-officedocument.drawingml.chart+xml"/>
  <Override PartName="/ppt/notesSlides/notesSlide43.xml" ContentType="application/vnd.openxmlformats-officedocument.presentationml.notesSlide+xml"/>
  <Override PartName="/ppt/charts/chart221.xml" ContentType="application/vnd.openxmlformats-officedocument.drawingml.chart+xml"/>
  <Override PartName="/ppt/theme/themeOverride82.xml" ContentType="application/vnd.openxmlformats-officedocument.themeOverride+xml"/>
  <Override PartName="/ppt/charts/chart222.xml" ContentType="application/vnd.openxmlformats-officedocument.drawingml.chart+xml"/>
  <Override PartName="/ppt/charts/chart223.xml" ContentType="application/vnd.openxmlformats-officedocument.drawingml.chart+xml"/>
  <Override PartName="/ppt/charts/chart224.xml" ContentType="application/vnd.openxmlformats-officedocument.drawingml.chart+xml"/>
  <Override PartName="/ppt/notesSlides/notesSlide44.xml" ContentType="application/vnd.openxmlformats-officedocument.presentationml.notesSlide+xml"/>
  <Override PartName="/ppt/charts/chart225.xml" ContentType="application/vnd.openxmlformats-officedocument.drawingml.chart+xml"/>
  <Override PartName="/ppt/theme/themeOverride83.xml" ContentType="application/vnd.openxmlformats-officedocument.themeOverride+xml"/>
  <Override PartName="/ppt/charts/chart226.xml" ContentType="application/vnd.openxmlformats-officedocument.drawingml.chart+xml"/>
  <Override PartName="/ppt/charts/chart227.xml" ContentType="application/vnd.openxmlformats-officedocument.drawingml.chart+xml"/>
  <Override PartName="/ppt/charts/chart228.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29.xml" ContentType="application/vnd.openxmlformats-officedocument.drawingml.chart+xml"/>
  <Override PartName="/ppt/theme/themeOverride84.xml" ContentType="application/vnd.openxmlformats-officedocument.themeOverride+xml"/>
  <Override PartName="/ppt/charts/chart230.xml" ContentType="application/vnd.openxmlformats-officedocument.drawingml.chart+xml"/>
  <Override PartName="/ppt/charts/chart231.xml" ContentType="application/vnd.openxmlformats-officedocument.drawingml.chart+xml"/>
  <Override PartName="/ppt/charts/chart232.xml" ContentType="application/vnd.openxmlformats-officedocument.drawingml.chart+xml"/>
  <Override PartName="/ppt/notesSlides/notesSlide47.xml" ContentType="application/vnd.openxmlformats-officedocument.presentationml.notesSlide+xml"/>
  <Override PartName="/ppt/charts/chart233.xml" ContentType="application/vnd.openxmlformats-officedocument.drawingml.chart+xml"/>
  <Override PartName="/ppt/theme/themeOverride85.xml" ContentType="application/vnd.openxmlformats-officedocument.themeOverride+xml"/>
  <Override PartName="/ppt/charts/chart234.xml" ContentType="application/vnd.openxmlformats-officedocument.drawingml.chart+xml"/>
  <Override PartName="/ppt/charts/chart235.xml" ContentType="application/vnd.openxmlformats-officedocument.drawingml.chart+xml"/>
  <Override PartName="/ppt/charts/chart236.xml" ContentType="application/vnd.openxmlformats-officedocument.drawingml.chart+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237.xml" ContentType="application/vnd.openxmlformats-officedocument.drawingml.chart+xml"/>
  <Override PartName="/ppt/theme/themeOverride86.xml" ContentType="application/vnd.openxmlformats-officedocument.themeOverride+xml"/>
  <Override PartName="/ppt/charts/chart238.xml" ContentType="application/vnd.openxmlformats-officedocument.drawingml.chart+xml"/>
  <Override PartName="/ppt/charts/chart239.xml" ContentType="application/vnd.openxmlformats-officedocument.drawingml.chart+xml"/>
  <Override PartName="/ppt/charts/chart240.xml" ContentType="application/vnd.openxmlformats-officedocument.drawingml.chart+xml"/>
  <Override PartName="/ppt/notesSlides/notesSlide50.xml" ContentType="application/vnd.openxmlformats-officedocument.presentationml.notesSlide+xml"/>
  <Override PartName="/ppt/charts/chart241.xml" ContentType="application/vnd.openxmlformats-officedocument.drawingml.chart+xml"/>
  <Override PartName="/ppt/theme/themeOverride87.xml" ContentType="application/vnd.openxmlformats-officedocument.themeOverride+xml"/>
  <Override PartName="/ppt/charts/chart242.xml" ContentType="application/vnd.openxmlformats-officedocument.drawingml.chart+xml"/>
  <Override PartName="/ppt/charts/chart243.xml" ContentType="application/vnd.openxmlformats-officedocument.drawingml.chart+xml"/>
  <Override PartName="/ppt/charts/chart244.xml" ContentType="application/vnd.openxmlformats-officedocument.drawingml.chart+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charts/chart245.xml" ContentType="application/vnd.openxmlformats-officedocument.drawingml.chart+xml"/>
  <Override PartName="/ppt/theme/themeOverride88.xml" ContentType="application/vnd.openxmlformats-officedocument.themeOverride+xml"/>
  <Override PartName="/ppt/charts/chart246.xml" ContentType="application/vnd.openxmlformats-officedocument.drawingml.chart+xml"/>
  <Override PartName="/ppt/charts/chart247.xml" ContentType="application/vnd.openxmlformats-officedocument.drawingml.chart+xml"/>
  <Override PartName="/ppt/charts/chart248.xml" ContentType="application/vnd.openxmlformats-officedocument.drawingml.chart+xml"/>
  <Override PartName="/ppt/charts/chart249.xml" ContentType="application/vnd.openxmlformats-officedocument.drawingml.chart+xml"/>
  <Override PartName="/ppt/notesSlides/notesSlide53.xml" ContentType="application/vnd.openxmlformats-officedocument.presentationml.notesSlide+xml"/>
  <Override PartName="/ppt/charts/chart250.xml" ContentType="application/vnd.openxmlformats-officedocument.drawingml.chart+xml"/>
  <Override PartName="/ppt/theme/themeOverride89.xml" ContentType="application/vnd.openxmlformats-officedocument.themeOverride+xml"/>
  <Override PartName="/ppt/charts/chart251.xml" ContentType="application/vnd.openxmlformats-officedocument.drawingml.chart+xml"/>
  <Override PartName="/ppt/charts/chart252.xml" ContentType="application/vnd.openxmlformats-officedocument.drawingml.chart+xml"/>
  <Override PartName="/ppt/charts/chart253.xml" ContentType="application/vnd.openxmlformats-officedocument.drawingml.chart+xml"/>
  <Override PartName="/ppt/charts/chart254.xml" ContentType="application/vnd.openxmlformats-officedocument.drawingml.chart+xml"/>
  <Override PartName="/ppt/charts/chart255.xml" ContentType="application/vnd.openxmlformats-officedocument.drawingml.chart+xml"/>
  <Override PartName="/ppt/charts/chart256.xml" ContentType="application/vnd.openxmlformats-officedocument.drawingml.chart+xml"/>
  <Override PartName="/ppt/notesSlides/notesSlide54.xml" ContentType="application/vnd.openxmlformats-officedocument.presentationml.notesSlide+xml"/>
  <Override PartName="/ppt/charts/chart257.xml" ContentType="application/vnd.openxmlformats-officedocument.drawingml.chart+xml"/>
  <Override PartName="/ppt/theme/themeOverride90.xml" ContentType="application/vnd.openxmlformats-officedocument.themeOverride+xml"/>
  <Override PartName="/ppt/charts/chart258.xml" ContentType="application/vnd.openxmlformats-officedocument.drawingml.chart+xml"/>
  <Override PartName="/ppt/charts/chart259.xml" ContentType="application/vnd.openxmlformats-officedocument.drawingml.chart+xml"/>
  <Override PartName="/ppt/charts/chart260.xml" ContentType="application/vnd.openxmlformats-officedocument.drawingml.chart+xml"/>
  <Override PartName="/ppt/charts/chart261.xml" ContentType="application/vnd.openxmlformats-officedocument.drawingml.chart+xml"/>
  <Override PartName="/ppt/charts/chart262.xml" ContentType="application/vnd.openxmlformats-officedocument.drawingml.chart+xml"/>
  <Override PartName="/ppt/charts/chart263.xml" ContentType="application/vnd.openxmlformats-officedocument.drawingml.chart+xml"/>
  <Override PartName="/ppt/notesSlides/notesSlide55.xml" ContentType="application/vnd.openxmlformats-officedocument.presentationml.notesSlide+xml"/>
  <Override PartName="/ppt/charts/chart264.xml" ContentType="application/vnd.openxmlformats-officedocument.drawingml.chart+xml"/>
  <Override PartName="/ppt/theme/themeOverride91.xml" ContentType="application/vnd.openxmlformats-officedocument.themeOverride+xml"/>
  <Override PartName="/ppt/charts/chart265.xml" ContentType="application/vnd.openxmlformats-officedocument.drawingml.chart+xml"/>
  <Override PartName="/ppt/charts/chart266.xml" ContentType="application/vnd.openxmlformats-officedocument.drawingml.chart+xml"/>
  <Override PartName="/ppt/charts/chart267.xml" ContentType="application/vnd.openxmlformats-officedocument.drawingml.chart+xml"/>
  <Override PartName="/ppt/charts/chart268.xml" ContentType="application/vnd.openxmlformats-officedocument.drawingml.chart+xml"/>
  <Override PartName="/ppt/charts/chart269.xml" ContentType="application/vnd.openxmlformats-officedocument.drawingml.chart+xml"/>
  <Override PartName="/ppt/charts/chart270.xml" ContentType="application/vnd.openxmlformats-officedocument.drawingml.chart+xml"/>
  <Override PartName="/ppt/notesSlides/notesSlide56.xml" ContentType="application/vnd.openxmlformats-officedocument.presentationml.notesSlide+xml"/>
  <Override PartName="/ppt/charts/chart271.xml" ContentType="application/vnd.openxmlformats-officedocument.drawingml.chart+xml"/>
  <Override PartName="/ppt/theme/themeOverride92.xml" ContentType="application/vnd.openxmlformats-officedocument.themeOverride+xml"/>
  <Override PartName="/ppt/charts/chart272.xml" ContentType="application/vnd.openxmlformats-officedocument.drawingml.chart+xml"/>
  <Override PartName="/ppt/charts/chart273.xml" ContentType="application/vnd.openxmlformats-officedocument.drawingml.chart+xml"/>
  <Override PartName="/ppt/charts/chart274.xml" ContentType="application/vnd.openxmlformats-officedocument.drawingml.chart+xml"/>
  <Override PartName="/ppt/charts/chart275.xml" ContentType="application/vnd.openxmlformats-officedocument.drawingml.chart+xml"/>
  <Override PartName="/ppt/charts/chart276.xml" ContentType="application/vnd.openxmlformats-officedocument.drawingml.chart+xml"/>
  <Override PartName="/ppt/charts/chart277.xml" ContentType="application/vnd.openxmlformats-officedocument.drawingml.chart+xml"/>
  <Override PartName="/ppt/notesSlides/notesSlide57.xml" ContentType="application/vnd.openxmlformats-officedocument.presentationml.notesSlide+xml"/>
  <Override PartName="/ppt/charts/chart278.xml" ContentType="application/vnd.openxmlformats-officedocument.drawingml.chart+xml"/>
  <Override PartName="/ppt/theme/themeOverride93.xml" ContentType="application/vnd.openxmlformats-officedocument.themeOverride+xml"/>
  <Override PartName="/ppt/charts/chart279.xml" ContentType="application/vnd.openxmlformats-officedocument.drawingml.chart+xml"/>
  <Override PartName="/ppt/charts/chart280.xml" ContentType="application/vnd.openxmlformats-officedocument.drawingml.chart+xml"/>
  <Override PartName="/ppt/charts/chart281.xml" ContentType="application/vnd.openxmlformats-officedocument.drawingml.chart+xml"/>
  <Override PartName="/ppt/charts/chart282.xml" ContentType="application/vnd.openxmlformats-officedocument.drawingml.chart+xml"/>
  <Override PartName="/ppt/notesSlides/notesSlide58.xml" ContentType="application/vnd.openxmlformats-officedocument.presentationml.notesSlide+xml"/>
  <Override PartName="/ppt/charts/chart283.xml" ContentType="application/vnd.openxmlformats-officedocument.drawingml.chart+xml"/>
  <Override PartName="/ppt/theme/themeOverride94.xml" ContentType="application/vnd.openxmlformats-officedocument.themeOverride+xml"/>
  <Override PartName="/ppt/charts/chart284.xml" ContentType="application/vnd.openxmlformats-officedocument.drawingml.chart+xml"/>
  <Override PartName="/ppt/charts/chart285.xml" ContentType="application/vnd.openxmlformats-officedocument.drawingml.chart+xml"/>
  <Override PartName="/ppt/charts/chart286.xml" ContentType="application/vnd.openxmlformats-officedocument.drawingml.chart+xml"/>
  <Override PartName="/ppt/charts/chart287.xml" ContentType="application/vnd.openxmlformats-officedocument.drawingml.chart+xml"/>
  <Override PartName="/ppt/notesSlides/notesSlide59.xml" ContentType="application/vnd.openxmlformats-officedocument.presentationml.notesSlide+xml"/>
  <Override PartName="/ppt/charts/chart288.xml" ContentType="application/vnd.openxmlformats-officedocument.drawingml.chart+xml"/>
  <Override PartName="/ppt/theme/themeOverride95.xml" ContentType="application/vnd.openxmlformats-officedocument.themeOverride+xml"/>
  <Override PartName="/ppt/charts/chart289.xml" ContentType="application/vnd.openxmlformats-officedocument.drawingml.chart+xml"/>
  <Override PartName="/ppt/charts/chart290.xml" ContentType="application/vnd.openxmlformats-officedocument.drawingml.chart+xml"/>
  <Override PartName="/ppt/charts/chart291.xml" ContentType="application/vnd.openxmlformats-officedocument.drawingml.chart+xml"/>
  <Override PartName="/ppt/charts/chart292.xml" ContentType="application/vnd.openxmlformats-officedocument.drawingml.chart+xml"/>
  <Override PartName="/ppt/notesSlides/notesSlide60.xml" ContentType="application/vnd.openxmlformats-officedocument.presentationml.notesSlide+xml"/>
  <Override PartName="/ppt/charts/chart293.xml" ContentType="application/vnd.openxmlformats-officedocument.drawingml.chart+xml"/>
  <Override PartName="/ppt/theme/themeOverride96.xml" ContentType="application/vnd.openxmlformats-officedocument.themeOverride+xml"/>
  <Override PartName="/ppt/charts/chart294.xml" ContentType="application/vnd.openxmlformats-officedocument.drawingml.chart+xml"/>
  <Override PartName="/ppt/charts/chart295.xml" ContentType="application/vnd.openxmlformats-officedocument.drawingml.chart+xml"/>
  <Override PartName="/ppt/charts/chart296.xml" ContentType="application/vnd.openxmlformats-officedocument.drawingml.chart+xml"/>
  <Override PartName="/ppt/charts/chart297.xml" ContentType="application/vnd.openxmlformats-officedocument.drawingml.chart+xml"/>
  <Override PartName="/ppt/notesSlides/notesSlide61.xml" ContentType="application/vnd.openxmlformats-officedocument.presentationml.notesSlide+xml"/>
  <Override PartName="/ppt/charts/chart298.xml" ContentType="application/vnd.openxmlformats-officedocument.drawingml.chart+xml"/>
  <Override PartName="/ppt/theme/themeOverride97.xml" ContentType="application/vnd.openxmlformats-officedocument.themeOverride+xml"/>
  <Override PartName="/ppt/charts/chart299.xml" ContentType="application/vnd.openxmlformats-officedocument.drawingml.chart+xml"/>
  <Override PartName="/ppt/charts/chart300.xml" ContentType="application/vnd.openxmlformats-officedocument.drawingml.chart+xml"/>
  <Override PartName="/ppt/charts/chart301.xml" ContentType="application/vnd.openxmlformats-officedocument.drawingml.chart+xml"/>
  <Override PartName="/ppt/charts/chart302.xml" ContentType="application/vnd.openxmlformats-officedocument.drawingml.chart+xml"/>
  <Override PartName="/ppt/notesSlides/notesSlide62.xml" ContentType="application/vnd.openxmlformats-officedocument.presentationml.notesSlide+xml"/>
  <Override PartName="/ppt/charts/chart303.xml" ContentType="application/vnd.openxmlformats-officedocument.drawingml.chart+xml"/>
  <Override PartName="/ppt/theme/themeOverride98.xml" ContentType="application/vnd.openxmlformats-officedocument.themeOverride+xml"/>
  <Override PartName="/ppt/charts/chart304.xml" ContentType="application/vnd.openxmlformats-officedocument.drawingml.chart+xml"/>
  <Override PartName="/ppt/charts/chart305.xml" ContentType="application/vnd.openxmlformats-officedocument.drawingml.chart+xml"/>
  <Override PartName="/ppt/charts/chart306.xml" ContentType="application/vnd.openxmlformats-officedocument.drawingml.chart+xml"/>
  <Override PartName="/ppt/charts/chart307.xml" ContentType="application/vnd.openxmlformats-officedocument.drawingml.chart+xml"/>
  <Override PartName="/ppt/notesSlides/notesSlide63.xml" ContentType="application/vnd.openxmlformats-officedocument.presentationml.notesSlide+xml"/>
  <Override PartName="/ppt/charts/chart308.xml" ContentType="application/vnd.openxmlformats-officedocument.drawingml.chart+xml"/>
  <Override PartName="/ppt/theme/themeOverride99.xml" ContentType="application/vnd.openxmlformats-officedocument.themeOverride+xml"/>
  <Override PartName="/ppt/charts/chart309.xml" ContentType="application/vnd.openxmlformats-officedocument.drawingml.chart+xml"/>
  <Override PartName="/ppt/charts/chart310.xml" ContentType="application/vnd.openxmlformats-officedocument.drawingml.chart+xml"/>
  <Override PartName="/ppt/charts/chart311.xml" ContentType="application/vnd.openxmlformats-officedocument.drawingml.chart+xml"/>
  <Override PartName="/ppt/charts/chart312.xml" ContentType="application/vnd.openxmlformats-officedocument.drawingml.chart+xml"/>
  <Override PartName="/ppt/notesSlides/notesSlide64.xml" ContentType="application/vnd.openxmlformats-officedocument.presentationml.notesSlide+xml"/>
  <Override PartName="/ppt/charts/chart313.xml" ContentType="application/vnd.openxmlformats-officedocument.drawingml.chart+xml"/>
  <Override PartName="/ppt/theme/themeOverride100.xml" ContentType="application/vnd.openxmlformats-officedocument.themeOverride+xml"/>
  <Override PartName="/ppt/charts/chart314.xml" ContentType="application/vnd.openxmlformats-officedocument.drawingml.chart+xml"/>
  <Override PartName="/ppt/charts/chart315.xml" ContentType="application/vnd.openxmlformats-officedocument.drawingml.chart+xml"/>
  <Override PartName="/ppt/charts/chart316.xml" ContentType="application/vnd.openxmlformats-officedocument.drawingml.chart+xml"/>
  <Override PartName="/ppt/charts/chart317.xml" ContentType="application/vnd.openxmlformats-officedocument.drawingml.chart+xml"/>
  <Override PartName="/ppt/notesSlides/notesSlide65.xml" ContentType="application/vnd.openxmlformats-officedocument.presentationml.notesSlide+xml"/>
  <Override PartName="/ppt/charts/chart318.xml" ContentType="application/vnd.openxmlformats-officedocument.drawingml.chart+xml"/>
  <Override PartName="/ppt/theme/themeOverride101.xml" ContentType="application/vnd.openxmlformats-officedocument.themeOverride+xml"/>
  <Override PartName="/ppt/charts/chart319.xml" ContentType="application/vnd.openxmlformats-officedocument.drawingml.chart+xml"/>
  <Override PartName="/ppt/charts/chart320.xml" ContentType="application/vnd.openxmlformats-officedocument.drawingml.chart+xml"/>
  <Override PartName="/ppt/charts/chart321.xml" ContentType="application/vnd.openxmlformats-officedocument.drawingml.chart+xml"/>
  <Override PartName="/ppt/charts/chart322.xml" ContentType="application/vnd.openxmlformats-officedocument.drawingml.chart+xml"/>
  <Override PartName="/ppt/notesSlides/notesSlide66.xml" ContentType="application/vnd.openxmlformats-officedocument.presentationml.notesSlide+xml"/>
  <Override PartName="/ppt/charts/chart323.xml" ContentType="application/vnd.openxmlformats-officedocument.drawingml.chart+xml"/>
  <Override PartName="/ppt/charts/chart324.xml" ContentType="application/vnd.openxmlformats-officedocument.drawingml.chart+xml"/>
  <Override PartName="/ppt/notesSlides/notesSlide67.xml" ContentType="application/vnd.openxmlformats-officedocument.presentationml.notesSlide+xml"/>
  <Override PartName="/ppt/charts/chart325.xml" ContentType="application/vnd.openxmlformats-officedocument.drawingml.chart+xml"/>
  <Override PartName="/ppt/theme/themeOverride102.xml" ContentType="application/vnd.openxmlformats-officedocument.themeOverride+xml"/>
  <Override PartName="/ppt/charts/chart326.xml" ContentType="application/vnd.openxmlformats-officedocument.drawingml.chart+xml"/>
  <Override PartName="/ppt/charts/chart327.xml" ContentType="application/vnd.openxmlformats-officedocument.drawingml.chart+xml"/>
  <Override PartName="/ppt/charts/chart328.xml" ContentType="application/vnd.openxmlformats-officedocument.drawingml.chart+xml"/>
  <Override PartName="/ppt/charts/chart329.xml" ContentType="application/vnd.openxmlformats-officedocument.drawingml.chart+xml"/>
  <Override PartName="/ppt/charts/chart330.xml" ContentType="application/vnd.openxmlformats-officedocument.drawingml.chart+xml"/>
  <Override PartName="/ppt/charts/chart331.xml" ContentType="application/vnd.openxmlformats-officedocument.drawingml.chart+xml"/>
  <Override PartName="/ppt/charts/chart332.xml" ContentType="application/vnd.openxmlformats-officedocument.drawingml.chart+xml"/>
  <Override PartName="/ppt/notesSlides/notesSlide68.xml" ContentType="application/vnd.openxmlformats-officedocument.presentationml.notesSlide+xml"/>
  <Override PartName="/ppt/charts/chart333.xml" ContentType="application/vnd.openxmlformats-officedocument.drawingml.chart+xml"/>
  <Override PartName="/ppt/theme/themeOverride103.xml" ContentType="application/vnd.openxmlformats-officedocument.themeOverride+xml"/>
  <Override PartName="/ppt/charts/chart334.xml" ContentType="application/vnd.openxmlformats-officedocument.drawingml.chart+xml"/>
  <Override PartName="/ppt/charts/chart335.xml" ContentType="application/vnd.openxmlformats-officedocument.drawingml.chart+xml"/>
  <Override PartName="/ppt/charts/chart336.xml" ContentType="application/vnd.openxmlformats-officedocument.drawingml.chart+xml"/>
  <Override PartName="/ppt/charts/chart337.xml" ContentType="application/vnd.openxmlformats-officedocument.drawingml.chart+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charts/chart338.xml" ContentType="application/vnd.openxmlformats-officedocument.drawingml.chart+xml"/>
  <Override PartName="/ppt/theme/themeOverride104.xml" ContentType="application/vnd.openxmlformats-officedocument.themeOverride+xml"/>
  <Override PartName="/ppt/charts/chart339.xml" ContentType="application/vnd.openxmlformats-officedocument.drawingml.chart+xml"/>
  <Override PartName="/ppt/charts/chart340.xml" ContentType="application/vnd.openxmlformats-officedocument.drawingml.chart+xml"/>
  <Override PartName="/ppt/charts/chart341.xml" ContentType="application/vnd.openxmlformats-officedocument.drawingml.chart+xml"/>
  <Override PartName="/ppt/notesSlides/notesSlide71.xml" ContentType="application/vnd.openxmlformats-officedocument.presentationml.notesSlide+xml"/>
  <Override PartName="/ppt/charts/chart342.xml" ContentType="application/vnd.openxmlformats-officedocument.drawingml.chart+xml"/>
  <Override PartName="/ppt/theme/themeOverride105.xml" ContentType="application/vnd.openxmlformats-officedocument.themeOverride+xml"/>
  <Override PartName="/ppt/charts/chart343.xml" ContentType="application/vnd.openxmlformats-officedocument.drawingml.chart+xml"/>
  <Override PartName="/ppt/charts/chart344.xml" ContentType="application/vnd.openxmlformats-officedocument.drawingml.chart+xml"/>
  <Override PartName="/ppt/charts/chart345.xml" ContentType="application/vnd.openxmlformats-officedocument.drawingml.chart+xml"/>
  <Override PartName="/ppt/notesSlides/notesSlide72.xml" ContentType="application/vnd.openxmlformats-officedocument.presentationml.notesSlide+xml"/>
  <Override PartName="/ppt/charts/chart346.xml" ContentType="application/vnd.openxmlformats-officedocument.drawingml.chart+xml"/>
  <Override PartName="/ppt/theme/themeOverride106.xml" ContentType="application/vnd.openxmlformats-officedocument.themeOverride+xml"/>
  <Override PartName="/ppt/charts/chart347.xml" ContentType="application/vnd.openxmlformats-officedocument.drawingml.chart+xml"/>
  <Override PartName="/ppt/charts/chart348.xml" ContentType="application/vnd.openxmlformats-officedocument.drawingml.chart+xml"/>
  <Override PartName="/ppt/charts/chart349.xml" ContentType="application/vnd.openxmlformats-officedocument.drawingml.chart+xml"/>
  <Override PartName="/ppt/notesSlides/notesSlide73.xml" ContentType="application/vnd.openxmlformats-officedocument.presentationml.notesSlide+xml"/>
  <Override PartName="/ppt/charts/chart350.xml" ContentType="application/vnd.openxmlformats-officedocument.drawingml.chart+xml"/>
  <Override PartName="/ppt/theme/themeOverride107.xml" ContentType="application/vnd.openxmlformats-officedocument.themeOverride+xml"/>
  <Override PartName="/ppt/charts/chart351.xml" ContentType="application/vnd.openxmlformats-officedocument.drawingml.chart+xml"/>
  <Override PartName="/ppt/charts/chart352.xml" ContentType="application/vnd.openxmlformats-officedocument.drawingml.chart+xml"/>
  <Override PartName="/ppt/charts/chart353.xml" ContentType="application/vnd.openxmlformats-officedocument.drawingml.chart+xml"/>
  <Override PartName="/ppt/notesSlides/notesSlide74.xml" ContentType="application/vnd.openxmlformats-officedocument.presentationml.notesSlide+xml"/>
  <Override PartName="/ppt/charts/chart354.xml" ContentType="application/vnd.openxmlformats-officedocument.drawingml.chart+xml"/>
  <Override PartName="/ppt/theme/themeOverride108.xml" ContentType="application/vnd.openxmlformats-officedocument.themeOverride+xml"/>
  <Override PartName="/ppt/charts/chart355.xml" ContentType="application/vnd.openxmlformats-officedocument.drawingml.chart+xml"/>
  <Override PartName="/ppt/charts/chart356.xml" ContentType="application/vnd.openxmlformats-officedocument.drawingml.chart+xml"/>
  <Override PartName="/ppt/charts/chart357.xml" ContentType="application/vnd.openxmlformats-officedocument.drawingml.chart+xml"/>
  <Override PartName="/ppt/notesSlides/notesSlide75.xml" ContentType="application/vnd.openxmlformats-officedocument.presentationml.notesSlide+xml"/>
  <Override PartName="/ppt/charts/chart358.xml" ContentType="application/vnd.openxmlformats-officedocument.drawingml.chart+xml"/>
  <Override PartName="/ppt/theme/themeOverride109.xml" ContentType="application/vnd.openxmlformats-officedocument.themeOverride+xml"/>
  <Override PartName="/ppt/charts/chart359.xml" ContentType="application/vnd.openxmlformats-officedocument.drawingml.chart+xml"/>
  <Override PartName="/ppt/charts/chart360.xml" ContentType="application/vnd.openxmlformats-officedocument.drawingml.chart+xml"/>
  <Override PartName="/ppt/charts/chart361.xml" ContentType="application/vnd.openxmlformats-officedocument.drawingml.chart+xml"/>
  <Override PartName="/ppt/notesSlides/notesSlide76.xml" ContentType="application/vnd.openxmlformats-officedocument.presentationml.notesSlide+xml"/>
  <Override PartName="/ppt/charts/chart362.xml" ContentType="application/vnd.openxmlformats-officedocument.drawingml.chart+xml"/>
  <Override PartName="/ppt/notesSlides/notesSlide77.xml" ContentType="application/vnd.openxmlformats-officedocument.presentationml.notesSlide+xml"/>
  <Override PartName="/ppt/charts/chart363.xml" ContentType="application/vnd.openxmlformats-officedocument.drawingml.chart+xml"/>
  <Override PartName="/ppt/theme/themeOverride110.xml" ContentType="application/vnd.openxmlformats-officedocument.themeOverride+xml"/>
  <Override PartName="/ppt/charts/chart364.xml" ContentType="application/vnd.openxmlformats-officedocument.drawingml.chart+xml"/>
  <Override PartName="/ppt/charts/chart365.xml" ContentType="application/vnd.openxmlformats-officedocument.drawingml.chart+xml"/>
  <Override PartName="/ppt/notesSlides/notesSlide78.xml" ContentType="application/vnd.openxmlformats-officedocument.presentationml.notesSlide+xml"/>
  <Override PartName="/ppt/charts/chart366.xml" ContentType="application/vnd.openxmlformats-officedocument.drawingml.chart+xml"/>
  <Override PartName="/ppt/theme/themeOverride111.xml" ContentType="application/vnd.openxmlformats-officedocument.themeOverride+xml"/>
  <Override PartName="/ppt/charts/chart367.xml" ContentType="application/vnd.openxmlformats-officedocument.drawingml.chart+xml"/>
  <Override PartName="/ppt/charts/chart368.xml" ContentType="application/vnd.openxmlformats-officedocument.drawingml.chart+xml"/>
  <Override PartName="/ppt/notesSlides/notesSlide79.xml" ContentType="application/vnd.openxmlformats-officedocument.presentationml.notesSlide+xml"/>
  <Override PartName="/ppt/charts/chart369.xml" ContentType="application/vnd.openxmlformats-officedocument.drawingml.chart+xml"/>
  <Override PartName="/ppt/theme/themeOverride112.xml" ContentType="application/vnd.openxmlformats-officedocument.themeOverride+xml"/>
  <Override PartName="/ppt/charts/chart370.xml" ContentType="application/vnd.openxmlformats-officedocument.drawingml.chart+xml"/>
  <Override PartName="/ppt/charts/chart371.xml" ContentType="application/vnd.openxmlformats-officedocument.drawingml.chart+xml"/>
  <Override PartName="/ppt/notesSlides/notesSlide80.xml" ContentType="application/vnd.openxmlformats-officedocument.presentationml.notesSlide+xml"/>
  <Override PartName="/ppt/charts/chart372.xml" ContentType="application/vnd.openxmlformats-officedocument.drawingml.chart+xml"/>
  <Override PartName="/ppt/theme/themeOverride113.xml" ContentType="application/vnd.openxmlformats-officedocument.themeOverride+xml"/>
  <Override PartName="/ppt/charts/chart373.xml" ContentType="application/vnd.openxmlformats-officedocument.drawingml.chart+xml"/>
  <Override PartName="/ppt/charts/chart374.xml" ContentType="application/vnd.openxmlformats-officedocument.drawingml.chart+xml"/>
  <Override PartName="/ppt/notesSlides/notesSlide81.xml" ContentType="application/vnd.openxmlformats-officedocument.presentationml.notesSlide+xml"/>
  <Override PartName="/ppt/charts/chart375.xml" ContentType="application/vnd.openxmlformats-officedocument.drawingml.chart+xml"/>
  <Override PartName="/ppt/charts/chart376.xml" ContentType="application/vnd.openxmlformats-officedocument.drawingml.chart+xml"/>
  <Override PartName="/ppt/theme/themeOverride114.xml" ContentType="application/vnd.openxmlformats-officedocument.themeOverride+xml"/>
  <Override PartName="/ppt/charts/chart377.xml" ContentType="application/vnd.openxmlformats-officedocument.drawingml.chart+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charts/chart378.xml" ContentType="application/vnd.openxmlformats-officedocument.drawingml.chart+xml"/>
  <Override PartName="/ppt/charts/chart379.xml" ContentType="application/vnd.openxmlformats-officedocument.drawingml.chart+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 id="2147484159" r:id="rId2"/>
  </p:sldMasterIdLst>
  <p:notesMasterIdLst>
    <p:notesMasterId r:id="rId87"/>
  </p:notesMasterIdLst>
  <p:handoutMasterIdLst>
    <p:handoutMasterId r:id="rId88"/>
  </p:handoutMasterIdLst>
  <p:sldIdLst>
    <p:sldId id="536" r:id="rId3"/>
    <p:sldId id="836" r:id="rId4"/>
    <p:sldId id="834" r:id="rId5"/>
    <p:sldId id="1022" r:id="rId6"/>
    <p:sldId id="832" r:id="rId7"/>
    <p:sldId id="835" r:id="rId8"/>
    <p:sldId id="560" r:id="rId9"/>
    <p:sldId id="561" r:id="rId10"/>
    <p:sldId id="562" r:id="rId11"/>
    <p:sldId id="563" r:id="rId12"/>
    <p:sldId id="757" r:id="rId13"/>
    <p:sldId id="758" r:id="rId14"/>
    <p:sldId id="565" r:id="rId15"/>
    <p:sldId id="967" r:id="rId16"/>
    <p:sldId id="968" r:id="rId17"/>
    <p:sldId id="969" r:id="rId18"/>
    <p:sldId id="970" r:id="rId19"/>
    <p:sldId id="971" r:id="rId20"/>
    <p:sldId id="972" r:id="rId21"/>
    <p:sldId id="973" r:id="rId22"/>
    <p:sldId id="974" r:id="rId23"/>
    <p:sldId id="975" r:id="rId24"/>
    <p:sldId id="976" r:id="rId25"/>
    <p:sldId id="977" r:id="rId26"/>
    <p:sldId id="978" r:id="rId27"/>
    <p:sldId id="979" r:id="rId28"/>
    <p:sldId id="980" r:id="rId29"/>
    <p:sldId id="981" r:id="rId30"/>
    <p:sldId id="982" r:id="rId31"/>
    <p:sldId id="983" r:id="rId32"/>
    <p:sldId id="984" r:id="rId33"/>
    <p:sldId id="985" r:id="rId34"/>
    <p:sldId id="986" r:id="rId35"/>
    <p:sldId id="987" r:id="rId36"/>
    <p:sldId id="988" r:id="rId37"/>
    <p:sldId id="989" r:id="rId38"/>
    <p:sldId id="990" r:id="rId39"/>
    <p:sldId id="991" r:id="rId40"/>
    <p:sldId id="992" r:id="rId41"/>
    <p:sldId id="964" r:id="rId42"/>
    <p:sldId id="966" r:id="rId43"/>
    <p:sldId id="993" r:id="rId44"/>
    <p:sldId id="994" r:id="rId45"/>
    <p:sldId id="995" r:id="rId46"/>
    <p:sldId id="965" r:id="rId47"/>
    <p:sldId id="997" r:id="rId48"/>
    <p:sldId id="998" r:id="rId49"/>
    <p:sldId id="999" r:id="rId50"/>
    <p:sldId id="1000" r:id="rId51"/>
    <p:sldId id="900" r:id="rId52"/>
    <p:sldId id="1001" r:id="rId53"/>
    <p:sldId id="1002" r:id="rId54"/>
    <p:sldId id="1003" r:id="rId55"/>
    <p:sldId id="1004" r:id="rId56"/>
    <p:sldId id="1005" r:id="rId57"/>
    <p:sldId id="1006" r:id="rId58"/>
    <p:sldId id="1007" r:id="rId59"/>
    <p:sldId id="1008" r:id="rId60"/>
    <p:sldId id="1009" r:id="rId61"/>
    <p:sldId id="1011" r:id="rId62"/>
    <p:sldId id="1012" r:id="rId63"/>
    <p:sldId id="1013" r:id="rId64"/>
    <p:sldId id="1010" r:id="rId65"/>
    <p:sldId id="1014" r:id="rId66"/>
    <p:sldId id="1015" r:id="rId67"/>
    <p:sldId id="1016" r:id="rId68"/>
    <p:sldId id="1017" r:id="rId69"/>
    <p:sldId id="1018" r:id="rId70"/>
    <p:sldId id="1019" r:id="rId71"/>
    <p:sldId id="918" r:id="rId72"/>
    <p:sldId id="936" r:id="rId73"/>
    <p:sldId id="937" r:id="rId74"/>
    <p:sldId id="1020" r:id="rId75"/>
    <p:sldId id="1021" r:id="rId76"/>
    <p:sldId id="1023" r:id="rId77"/>
    <p:sldId id="868" r:id="rId78"/>
    <p:sldId id="869" r:id="rId79"/>
    <p:sldId id="870" r:id="rId80"/>
    <p:sldId id="871" r:id="rId81"/>
    <p:sldId id="872" r:id="rId82"/>
    <p:sldId id="873" r:id="rId83"/>
    <p:sldId id="874" r:id="rId84"/>
    <p:sldId id="875" r:id="rId85"/>
    <p:sldId id="876" r:id="rId86"/>
  </p:sldIdLst>
  <p:sldSz cx="9906000" cy="6858000" type="A4"/>
  <p:notesSz cx="6742113" cy="9872663"/>
  <p:defaultTextStyle>
    <a:defPPr>
      <a:defRPr lang="en-GB"/>
    </a:defPPr>
    <a:lvl1pPr algn="r" rtl="0" eaLnBrk="0" fontAlgn="base" hangingPunct="0">
      <a:spcBef>
        <a:spcPct val="20000"/>
      </a:spcBef>
      <a:spcAft>
        <a:spcPct val="0"/>
      </a:spcAft>
      <a:defRPr sz="1200" kern="1200">
        <a:solidFill>
          <a:schemeClr val="tx1"/>
        </a:solidFill>
        <a:latin typeface="Arial" charset="0"/>
        <a:ea typeface="+mn-ea"/>
        <a:cs typeface="+mn-cs"/>
      </a:defRPr>
    </a:lvl1pPr>
    <a:lvl2pPr marL="457200" algn="r" rtl="0" eaLnBrk="0" fontAlgn="base" hangingPunct="0">
      <a:spcBef>
        <a:spcPct val="20000"/>
      </a:spcBef>
      <a:spcAft>
        <a:spcPct val="0"/>
      </a:spcAft>
      <a:defRPr sz="1200" kern="1200">
        <a:solidFill>
          <a:schemeClr val="tx1"/>
        </a:solidFill>
        <a:latin typeface="Arial" charset="0"/>
        <a:ea typeface="+mn-ea"/>
        <a:cs typeface="+mn-cs"/>
      </a:defRPr>
    </a:lvl2pPr>
    <a:lvl3pPr marL="914400" algn="r" rtl="0" eaLnBrk="0" fontAlgn="base" hangingPunct="0">
      <a:spcBef>
        <a:spcPct val="20000"/>
      </a:spcBef>
      <a:spcAft>
        <a:spcPct val="0"/>
      </a:spcAft>
      <a:defRPr sz="1200" kern="1200">
        <a:solidFill>
          <a:schemeClr val="tx1"/>
        </a:solidFill>
        <a:latin typeface="Arial" charset="0"/>
        <a:ea typeface="+mn-ea"/>
        <a:cs typeface="+mn-cs"/>
      </a:defRPr>
    </a:lvl3pPr>
    <a:lvl4pPr marL="1371600" algn="r" rtl="0" eaLnBrk="0" fontAlgn="base" hangingPunct="0">
      <a:spcBef>
        <a:spcPct val="20000"/>
      </a:spcBef>
      <a:spcAft>
        <a:spcPct val="0"/>
      </a:spcAft>
      <a:defRPr sz="1200" kern="1200">
        <a:solidFill>
          <a:schemeClr val="tx1"/>
        </a:solidFill>
        <a:latin typeface="Arial" charset="0"/>
        <a:ea typeface="+mn-ea"/>
        <a:cs typeface="+mn-cs"/>
      </a:defRPr>
    </a:lvl4pPr>
    <a:lvl5pPr marL="1828800" algn="r" rtl="0" eaLnBrk="0" fontAlgn="base" hangingPunct="0">
      <a:spcBef>
        <a:spcPct val="2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Arial" charset="0"/>
        <a:ea typeface="+mn-ea"/>
        <a:cs typeface="+mn-cs"/>
      </a:defRPr>
    </a:lvl6pPr>
    <a:lvl7pPr marL="2743200" algn="l" defTabSz="914400" rtl="0" eaLnBrk="1" latinLnBrk="0" hangingPunct="1">
      <a:defRPr sz="1200" kern="1200">
        <a:solidFill>
          <a:schemeClr val="tx1"/>
        </a:solidFill>
        <a:latin typeface="Arial" charset="0"/>
        <a:ea typeface="+mn-ea"/>
        <a:cs typeface="+mn-cs"/>
      </a:defRPr>
    </a:lvl7pPr>
    <a:lvl8pPr marL="3200400" algn="l" defTabSz="914400" rtl="0" eaLnBrk="1" latinLnBrk="0" hangingPunct="1">
      <a:defRPr sz="1200" kern="1200">
        <a:solidFill>
          <a:schemeClr val="tx1"/>
        </a:solidFill>
        <a:latin typeface="Arial" charset="0"/>
        <a:ea typeface="+mn-ea"/>
        <a:cs typeface="+mn-cs"/>
      </a:defRPr>
    </a:lvl8pPr>
    <a:lvl9pPr marL="3657600" algn="l" defTabSz="914400" rtl="0" eaLnBrk="1" latinLnBrk="0" hangingPunct="1">
      <a:defRPr sz="1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164">
          <p15:clr>
            <a:srgbClr val="A4A3A4"/>
          </p15:clr>
        </p15:guide>
        <p15:guide id="2" orient="horz" pos="3339">
          <p15:clr>
            <a:srgbClr val="A4A3A4"/>
          </p15:clr>
        </p15:guide>
        <p15:guide id="3" orient="horz" pos="527">
          <p15:clr>
            <a:srgbClr val="A4A3A4"/>
          </p15:clr>
        </p15:guide>
        <p15:guide id="4" orient="horz" pos="845">
          <p15:clr>
            <a:srgbClr val="A4A3A4"/>
          </p15:clr>
        </p15:guide>
        <p15:guide id="5" orient="horz" pos="663">
          <p15:clr>
            <a:srgbClr val="A4A3A4"/>
          </p15:clr>
        </p15:guide>
        <p15:guide id="6" orient="horz" pos="3067">
          <p15:clr>
            <a:srgbClr val="A4A3A4"/>
          </p15:clr>
        </p15:guide>
        <p15:guide id="7" orient="horz" pos="436">
          <p15:clr>
            <a:srgbClr val="A4A3A4"/>
          </p15:clr>
        </p15:guide>
        <p15:guide id="8" orient="horz" pos="1162">
          <p15:clr>
            <a:srgbClr val="A4A3A4"/>
          </p15:clr>
        </p15:guide>
        <p15:guide id="9" pos="126">
          <p15:clr>
            <a:srgbClr val="A4A3A4"/>
          </p15:clr>
        </p15:guide>
        <p15:guide id="10" pos="4526">
          <p15:clr>
            <a:srgbClr val="A4A3A4"/>
          </p15:clr>
        </p15:guide>
        <p15:guide id="11" pos="761">
          <p15:clr>
            <a:srgbClr val="A4A3A4"/>
          </p15:clr>
        </p15:guide>
        <p15:guide id="12" pos="4027">
          <p15:clr>
            <a:srgbClr val="A4A3A4"/>
          </p15:clr>
        </p15:guide>
        <p15:guide id="13" pos="2848">
          <p15:clr>
            <a:srgbClr val="A4A3A4"/>
          </p15:clr>
        </p15:guide>
        <p15:guide id="14" pos="5978">
          <p15:clr>
            <a:srgbClr val="A4A3A4"/>
          </p15:clr>
        </p15:guide>
        <p15:guide id="15">
          <p15:clr>
            <a:srgbClr val="A4A3A4"/>
          </p15:clr>
        </p15:guide>
        <p15:guide id="16" pos="1170">
          <p15:clr>
            <a:srgbClr val="A4A3A4"/>
          </p15:clr>
        </p15:guide>
        <p15:guide id="17" pos="262">
          <p15:clr>
            <a:srgbClr val="A4A3A4"/>
          </p15:clr>
        </p15:guide>
        <p15:guide id="18" pos="5569">
          <p15:clr>
            <a:srgbClr val="A4A3A4"/>
          </p15:clr>
        </p15:guide>
      </p15:sldGuideLst>
    </p:ext>
    <p:ext uri="{2D200454-40CA-4A62-9FC3-DE9A4176ACB9}">
      <p15:notesGuideLst xmlns="" xmlns:p15="http://schemas.microsoft.com/office/powerpoint/2012/main">
        <p15:guide id="1" orient="horz" pos="3126"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A7D"/>
    <a:srgbClr val="F1BE48"/>
    <a:srgbClr val="A6A6A6"/>
    <a:srgbClr val="F57B29"/>
    <a:srgbClr val="9A83B3"/>
    <a:srgbClr val="173861"/>
    <a:srgbClr val="BFBFBF"/>
    <a:srgbClr val="FF585D"/>
    <a:srgbClr val="CB333B"/>
    <a:srgbClr val="3734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61" autoAdjust="0"/>
    <p:restoredTop sz="96144" autoAdjust="0"/>
  </p:normalViewPr>
  <p:slideViewPr>
    <p:cSldViewPr>
      <p:cViewPr>
        <p:scale>
          <a:sx n="77" d="100"/>
          <a:sy n="77" d="100"/>
        </p:scale>
        <p:origin x="-1086" y="-540"/>
      </p:cViewPr>
      <p:guideLst>
        <p:guide orient="horz" pos="164"/>
        <p:guide orient="horz" pos="3339"/>
        <p:guide orient="horz" pos="527"/>
        <p:guide orient="horz" pos="845"/>
        <p:guide orient="horz" pos="663"/>
        <p:guide orient="horz" pos="3067"/>
        <p:guide orient="horz" pos="436"/>
        <p:guide orient="horz" pos="1162"/>
        <p:guide pos="126"/>
        <p:guide pos="4526"/>
        <p:guide pos="761"/>
        <p:guide pos="4027"/>
        <p:guide pos="2848"/>
        <p:guide pos="5978"/>
        <p:guide/>
        <p:guide pos="1170"/>
        <p:guide pos="262"/>
        <p:guide pos="5569"/>
      </p:guideLst>
    </p:cSldViewPr>
  </p:slideViewPr>
  <p:outlineViewPr>
    <p:cViewPr>
      <p:scale>
        <a:sx n="33" d="100"/>
        <a:sy n="33" d="100"/>
      </p:scale>
      <p:origin x="0" y="0"/>
    </p:cViewPr>
  </p:outlineViewPr>
  <p:notesTextViewPr>
    <p:cViewPr>
      <p:scale>
        <a:sx n="3" d="2"/>
        <a:sy n="3" d="2"/>
      </p:scale>
      <p:origin x="0" y="0"/>
    </p:cViewPr>
  </p:notesTextViewPr>
  <p:sorterViewPr>
    <p:cViewPr>
      <p:scale>
        <a:sx n="90" d="100"/>
        <a:sy n="90" d="100"/>
      </p:scale>
      <p:origin x="0" y="0"/>
    </p:cViewPr>
  </p:sorterViewPr>
  <p:notesViewPr>
    <p:cSldViewPr>
      <p:cViewPr varScale="1">
        <p:scale>
          <a:sx n="80" d="100"/>
          <a:sy n="80" d="100"/>
        </p:scale>
        <p:origin x="-2124" y="-102"/>
      </p:cViewPr>
      <p:guideLst>
        <p:guide orient="horz" pos="3109"/>
        <p:guide pos="212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presProps" Target="pres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5.xml"/></Relationships>
</file>

<file path=ppt/charts/_rels/chart100.xml.rels><?xml version="1.0" encoding="UTF-8" standalone="yes"?>
<Relationships xmlns="http://schemas.openxmlformats.org/package/2006/relationships"><Relationship Id="rId1" Type="http://schemas.openxmlformats.org/officeDocument/2006/relationships/package" Target="../embeddings/Microsoft_Excel_Worksheet100.xlsx"/></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themeOverride" Target="../theme/themeOverride45.xml"/></Relationships>
</file>

<file path=ppt/charts/_rels/chart102.xml.rels><?xml version="1.0" encoding="UTF-8" standalone="yes"?>
<Relationships xmlns="http://schemas.openxmlformats.org/package/2006/relationships"><Relationship Id="rId1" Type="http://schemas.openxmlformats.org/officeDocument/2006/relationships/package" Target="../embeddings/Microsoft_Excel_Worksheet102.xlsx"/></Relationships>
</file>

<file path=ppt/charts/_rels/chart103.xml.rels><?xml version="1.0" encoding="UTF-8" standalone="yes"?>
<Relationships xmlns="http://schemas.openxmlformats.org/package/2006/relationships"><Relationship Id="rId1" Type="http://schemas.openxmlformats.org/officeDocument/2006/relationships/package" Target="../embeddings/Microsoft_Excel_Worksheet103.xlsx"/></Relationships>
</file>

<file path=ppt/charts/_rels/chart104.xml.rels><?xml version="1.0" encoding="UTF-8" standalone="yes"?>
<Relationships xmlns="http://schemas.openxmlformats.org/package/2006/relationships"><Relationship Id="rId1" Type="http://schemas.openxmlformats.org/officeDocument/2006/relationships/package" Target="../embeddings/Microsoft_Excel_Worksheet104.xlsx"/></Relationships>
</file>

<file path=ppt/charts/_rels/chart105.xml.rels><?xml version="1.0" encoding="UTF-8" standalone="yes"?>
<Relationships xmlns="http://schemas.openxmlformats.org/package/2006/relationships"><Relationship Id="rId1" Type="http://schemas.openxmlformats.org/officeDocument/2006/relationships/package" Target="../embeddings/Microsoft_Excel_Worksheet105.xlsx"/></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themeOverride" Target="../theme/themeOverride46.xml"/></Relationships>
</file>

<file path=ppt/charts/_rels/chart107.xml.rels><?xml version="1.0" encoding="UTF-8" standalone="yes"?>
<Relationships xmlns="http://schemas.openxmlformats.org/package/2006/relationships"><Relationship Id="rId1" Type="http://schemas.openxmlformats.org/officeDocument/2006/relationships/package" Target="../embeddings/Microsoft_Excel_Worksheet107.xlsx"/></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8.xlsx"/><Relationship Id="rId1" Type="http://schemas.openxmlformats.org/officeDocument/2006/relationships/themeOverride" Target="../theme/themeOverride47.xml"/></Relationships>
</file>

<file path=ppt/charts/_rels/chart109.xml.rels><?xml version="1.0" encoding="UTF-8" standalone="yes"?>
<Relationships xmlns="http://schemas.openxmlformats.org/package/2006/relationships"><Relationship Id="rId1" Type="http://schemas.openxmlformats.org/officeDocument/2006/relationships/package" Target="../embeddings/Microsoft_Excel_Worksheet10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6.xml"/></Relationships>
</file>

<file path=ppt/charts/_rels/chart110.xml.rels><?xml version="1.0" encoding="UTF-8" standalone="yes"?>
<Relationships xmlns="http://schemas.openxmlformats.org/package/2006/relationships"><Relationship Id="rId1" Type="http://schemas.openxmlformats.org/officeDocument/2006/relationships/package" Target="../embeddings/Microsoft_Excel_Worksheet110.xlsx"/></Relationships>
</file>

<file path=ppt/charts/_rels/chart111.xml.rels><?xml version="1.0" encoding="UTF-8" standalone="yes"?>
<Relationships xmlns="http://schemas.openxmlformats.org/package/2006/relationships"><Relationship Id="rId1" Type="http://schemas.openxmlformats.org/officeDocument/2006/relationships/package" Target="../embeddings/Microsoft_Excel_Worksheet111.xlsx"/></Relationships>
</file>

<file path=ppt/charts/_rels/chart112.xml.rels><?xml version="1.0" encoding="UTF-8" standalone="yes"?>
<Relationships xmlns="http://schemas.openxmlformats.org/package/2006/relationships"><Relationship Id="rId1" Type="http://schemas.openxmlformats.org/officeDocument/2006/relationships/package" Target="../embeddings/Microsoft_Excel_Worksheet112.xlsx"/></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3.xlsx"/><Relationship Id="rId1" Type="http://schemas.openxmlformats.org/officeDocument/2006/relationships/themeOverride" Target="../theme/themeOverride48.xml"/></Relationships>
</file>

<file path=ppt/charts/_rels/chart114.xml.rels><?xml version="1.0" encoding="UTF-8" standalone="yes"?>
<Relationships xmlns="http://schemas.openxmlformats.org/package/2006/relationships"><Relationship Id="rId1" Type="http://schemas.openxmlformats.org/officeDocument/2006/relationships/package" Target="../embeddings/Microsoft_Excel_Worksheet114.xlsx"/></Relationships>
</file>

<file path=ppt/charts/_rels/chart115.xml.rels><?xml version="1.0" encoding="UTF-8" standalone="yes"?>
<Relationships xmlns="http://schemas.openxmlformats.org/package/2006/relationships"><Relationship Id="rId2" Type="http://schemas.openxmlformats.org/officeDocument/2006/relationships/package" Target="../embeddings/Microsoft_Excel_Worksheet115.xlsx"/><Relationship Id="rId1" Type="http://schemas.openxmlformats.org/officeDocument/2006/relationships/themeOverride" Target="../theme/themeOverride49.xml"/></Relationships>
</file>

<file path=ppt/charts/_rels/chart116.xml.rels><?xml version="1.0" encoding="UTF-8" standalone="yes"?>
<Relationships xmlns="http://schemas.openxmlformats.org/package/2006/relationships"><Relationship Id="rId1" Type="http://schemas.openxmlformats.org/officeDocument/2006/relationships/package" Target="../embeddings/Microsoft_Excel_Worksheet116.xlsx"/></Relationships>
</file>

<file path=ppt/charts/_rels/chart117.xml.rels><?xml version="1.0" encoding="UTF-8" standalone="yes"?>
<Relationships xmlns="http://schemas.openxmlformats.org/package/2006/relationships"><Relationship Id="rId1" Type="http://schemas.openxmlformats.org/officeDocument/2006/relationships/package" Target="../embeddings/Microsoft_Excel_Worksheet117.xlsx"/></Relationships>
</file>

<file path=ppt/charts/_rels/chart118.xml.rels><?xml version="1.0" encoding="UTF-8" standalone="yes"?>
<Relationships xmlns="http://schemas.openxmlformats.org/package/2006/relationships"><Relationship Id="rId1" Type="http://schemas.openxmlformats.org/officeDocument/2006/relationships/package" Target="../embeddings/Microsoft_Excel_Worksheet118.xlsx"/></Relationships>
</file>

<file path=ppt/charts/_rels/chart119.xml.rels><?xml version="1.0" encoding="UTF-8" standalone="yes"?>
<Relationships xmlns="http://schemas.openxmlformats.org/package/2006/relationships"><Relationship Id="rId1" Type="http://schemas.openxmlformats.org/officeDocument/2006/relationships/package" Target="../embeddings/Microsoft_Excel_Worksheet119.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7.xml"/></Relationships>
</file>

<file path=ppt/charts/_rels/chart120.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themeOverride" Target="../theme/themeOverride50.xml"/></Relationships>
</file>

<file path=ppt/charts/_rels/chart121.xml.rels><?xml version="1.0" encoding="UTF-8" standalone="yes"?>
<Relationships xmlns="http://schemas.openxmlformats.org/package/2006/relationships"><Relationship Id="rId1" Type="http://schemas.openxmlformats.org/officeDocument/2006/relationships/package" Target="../embeddings/Microsoft_Excel_Worksheet121.xlsx"/></Relationships>
</file>

<file path=ppt/charts/_rels/chart122.xml.rels><?xml version="1.0" encoding="UTF-8" standalone="yes"?>
<Relationships xmlns="http://schemas.openxmlformats.org/package/2006/relationships"><Relationship Id="rId2" Type="http://schemas.openxmlformats.org/officeDocument/2006/relationships/package" Target="../embeddings/Microsoft_Excel_Worksheet122.xlsx"/><Relationship Id="rId1" Type="http://schemas.openxmlformats.org/officeDocument/2006/relationships/themeOverride" Target="../theme/themeOverride51.xml"/></Relationships>
</file>

<file path=ppt/charts/_rels/chart123.xml.rels><?xml version="1.0" encoding="UTF-8" standalone="yes"?>
<Relationships xmlns="http://schemas.openxmlformats.org/package/2006/relationships"><Relationship Id="rId1" Type="http://schemas.openxmlformats.org/officeDocument/2006/relationships/package" Target="../embeddings/Microsoft_Excel_Worksheet123.xlsx"/></Relationships>
</file>

<file path=ppt/charts/_rels/chart124.xml.rels><?xml version="1.0" encoding="UTF-8" standalone="yes"?>
<Relationships xmlns="http://schemas.openxmlformats.org/package/2006/relationships"><Relationship Id="rId1" Type="http://schemas.openxmlformats.org/officeDocument/2006/relationships/package" Target="../embeddings/Microsoft_Excel_Worksheet124.xlsx"/></Relationships>
</file>

<file path=ppt/charts/_rels/chart125.xml.rels><?xml version="1.0" encoding="UTF-8" standalone="yes"?>
<Relationships xmlns="http://schemas.openxmlformats.org/package/2006/relationships"><Relationship Id="rId1" Type="http://schemas.openxmlformats.org/officeDocument/2006/relationships/package" Target="../embeddings/Microsoft_Excel_Worksheet125.xlsx"/></Relationships>
</file>

<file path=ppt/charts/_rels/chart126.xml.rels><?xml version="1.0" encoding="UTF-8" standalone="yes"?>
<Relationships xmlns="http://schemas.openxmlformats.org/package/2006/relationships"><Relationship Id="rId1" Type="http://schemas.openxmlformats.org/officeDocument/2006/relationships/package" Target="../embeddings/Microsoft_Excel_Worksheet126.xlsx"/></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7.xlsx"/><Relationship Id="rId1" Type="http://schemas.openxmlformats.org/officeDocument/2006/relationships/themeOverride" Target="../theme/themeOverride52.xml"/></Relationships>
</file>

<file path=ppt/charts/_rels/chart128.xml.rels><?xml version="1.0" encoding="UTF-8" standalone="yes"?>
<Relationships xmlns="http://schemas.openxmlformats.org/package/2006/relationships"><Relationship Id="rId1" Type="http://schemas.openxmlformats.org/officeDocument/2006/relationships/package" Target="../embeddings/Microsoft_Excel_Worksheet128.xlsx"/></Relationships>
</file>

<file path=ppt/charts/_rels/chart129.xml.rels><?xml version="1.0" encoding="UTF-8" standalone="yes"?>
<Relationships xmlns="http://schemas.openxmlformats.org/package/2006/relationships"><Relationship Id="rId2" Type="http://schemas.openxmlformats.org/officeDocument/2006/relationships/package" Target="../embeddings/Microsoft_Excel_Worksheet129.xlsx"/><Relationship Id="rId1" Type="http://schemas.openxmlformats.org/officeDocument/2006/relationships/themeOverride" Target="../theme/themeOverride53.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8.xml"/></Relationships>
</file>

<file path=ppt/charts/_rels/chart130.xml.rels><?xml version="1.0" encoding="UTF-8" standalone="yes"?>
<Relationships xmlns="http://schemas.openxmlformats.org/package/2006/relationships"><Relationship Id="rId1" Type="http://schemas.openxmlformats.org/officeDocument/2006/relationships/package" Target="../embeddings/Microsoft_Excel_Worksheet130.xlsx"/></Relationships>
</file>

<file path=ppt/charts/_rels/chart131.xml.rels><?xml version="1.0" encoding="UTF-8" standalone="yes"?>
<Relationships xmlns="http://schemas.openxmlformats.org/package/2006/relationships"><Relationship Id="rId1" Type="http://schemas.openxmlformats.org/officeDocument/2006/relationships/package" Target="../embeddings/Microsoft_Excel_Worksheet131.xlsx"/></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2.xlsx"/><Relationship Id="rId1" Type="http://schemas.openxmlformats.org/officeDocument/2006/relationships/themeOverride" Target="../theme/themeOverride54.xml"/></Relationships>
</file>

<file path=ppt/charts/_rels/chart133.xml.rels><?xml version="1.0" encoding="UTF-8" standalone="yes"?>
<Relationships xmlns="http://schemas.openxmlformats.org/package/2006/relationships"><Relationship Id="rId1" Type="http://schemas.openxmlformats.org/officeDocument/2006/relationships/package" Target="../embeddings/Microsoft_Excel_Worksheet133.xlsx"/></Relationships>
</file>

<file path=ppt/charts/_rels/chart134.xml.rels><?xml version="1.0" encoding="UTF-8" standalone="yes"?>
<Relationships xmlns="http://schemas.openxmlformats.org/package/2006/relationships"><Relationship Id="rId2" Type="http://schemas.openxmlformats.org/officeDocument/2006/relationships/package" Target="../embeddings/Microsoft_Excel_Worksheet134.xlsx"/><Relationship Id="rId1" Type="http://schemas.openxmlformats.org/officeDocument/2006/relationships/themeOverride" Target="../theme/themeOverride55.xml"/></Relationships>
</file>

<file path=ppt/charts/_rels/chart135.xml.rels><?xml version="1.0" encoding="UTF-8" standalone="yes"?>
<Relationships xmlns="http://schemas.openxmlformats.org/package/2006/relationships"><Relationship Id="rId1" Type="http://schemas.openxmlformats.org/officeDocument/2006/relationships/package" Target="../embeddings/Microsoft_Excel_Worksheet135.xlsx"/></Relationships>
</file>

<file path=ppt/charts/_rels/chart136.xml.rels><?xml version="1.0" encoding="UTF-8" standalone="yes"?>
<Relationships xmlns="http://schemas.openxmlformats.org/package/2006/relationships"><Relationship Id="rId1" Type="http://schemas.openxmlformats.org/officeDocument/2006/relationships/package" Target="../embeddings/Microsoft_Excel_Worksheet136.xlsx"/></Relationships>
</file>

<file path=ppt/charts/_rels/chart137.xml.rels><?xml version="1.0" encoding="UTF-8" standalone="yes"?>
<Relationships xmlns="http://schemas.openxmlformats.org/package/2006/relationships"><Relationship Id="rId1" Type="http://schemas.openxmlformats.org/officeDocument/2006/relationships/package" Target="../embeddings/Microsoft_Excel_Worksheet137.xlsx"/></Relationships>
</file>

<file path=ppt/charts/_rels/chart138.xml.rels><?xml version="1.0" encoding="UTF-8" standalone="yes"?>
<Relationships xmlns="http://schemas.openxmlformats.org/package/2006/relationships"><Relationship Id="rId1" Type="http://schemas.openxmlformats.org/officeDocument/2006/relationships/package" Target="../embeddings/Microsoft_Excel_Worksheet138.xlsx"/></Relationships>
</file>

<file path=ppt/charts/_rels/chart139.xml.rels><?xml version="1.0" encoding="UTF-8" standalone="yes"?>
<Relationships xmlns="http://schemas.openxmlformats.org/package/2006/relationships"><Relationship Id="rId2" Type="http://schemas.openxmlformats.org/officeDocument/2006/relationships/package" Target="../embeddings/Microsoft_Excel_Worksheet139.xlsx"/><Relationship Id="rId1" Type="http://schemas.openxmlformats.org/officeDocument/2006/relationships/themeOverride" Target="../theme/themeOverride5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9.xml"/></Relationships>
</file>

<file path=ppt/charts/_rels/chart140.xml.rels><?xml version="1.0" encoding="UTF-8" standalone="yes"?>
<Relationships xmlns="http://schemas.openxmlformats.org/package/2006/relationships"><Relationship Id="rId1" Type="http://schemas.openxmlformats.org/officeDocument/2006/relationships/package" Target="../embeddings/Microsoft_Excel_Worksheet140.xlsx"/></Relationships>
</file>

<file path=ppt/charts/_rels/chart141.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themeOverride" Target="../theme/themeOverride57.xml"/></Relationships>
</file>

<file path=ppt/charts/_rels/chart142.xml.rels><?xml version="1.0" encoding="UTF-8" standalone="yes"?>
<Relationships xmlns="http://schemas.openxmlformats.org/package/2006/relationships"><Relationship Id="rId1" Type="http://schemas.openxmlformats.org/officeDocument/2006/relationships/package" Target="../embeddings/Microsoft_Excel_Worksheet142.xlsx"/></Relationships>
</file>

<file path=ppt/charts/_rels/chart143.xml.rels><?xml version="1.0" encoding="UTF-8" standalone="yes"?>
<Relationships xmlns="http://schemas.openxmlformats.org/package/2006/relationships"><Relationship Id="rId1" Type="http://schemas.openxmlformats.org/officeDocument/2006/relationships/package" Target="../embeddings/Microsoft_Excel_Worksheet143.xlsx"/></Relationships>
</file>

<file path=ppt/charts/_rels/chart144.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6.xml.rels><?xml version="1.0" encoding="UTF-8" standalone="yes"?>
<Relationships xmlns="http://schemas.openxmlformats.org/package/2006/relationships"><Relationship Id="rId2" Type="http://schemas.openxmlformats.org/officeDocument/2006/relationships/package" Target="../embeddings/Microsoft_Excel_Worksheet146.xlsx"/><Relationship Id="rId1" Type="http://schemas.openxmlformats.org/officeDocument/2006/relationships/themeOverride" Target="../theme/themeOverride58.xml"/></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themeOverride" Target="../theme/themeOverride59.xml"/></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0.xml"/></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3.xml.rels><?xml version="1.0" encoding="UTF-8" standalone="yes"?>
<Relationships xmlns="http://schemas.openxmlformats.org/package/2006/relationships"><Relationship Id="rId2" Type="http://schemas.openxmlformats.org/officeDocument/2006/relationships/package" Target="../embeddings/Microsoft_Excel_Worksheet153.xlsx"/><Relationship Id="rId1" Type="http://schemas.openxmlformats.org/officeDocument/2006/relationships/themeOverride" Target="../theme/themeOverride60.xml"/></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themeOverride" Target="../theme/themeOverride61.xml"/></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1.xml"/></Relationships>
</file>

<file path=ppt/charts/_rels/chart160.xml.rels><?xml version="1.0" encoding="UTF-8" standalone="yes"?>
<Relationships xmlns="http://schemas.openxmlformats.org/package/2006/relationships"><Relationship Id="rId2" Type="http://schemas.openxmlformats.org/officeDocument/2006/relationships/package" Target="../embeddings/Microsoft_Excel_Worksheet160.xlsx"/><Relationship Id="rId1" Type="http://schemas.openxmlformats.org/officeDocument/2006/relationships/themeOverride" Target="../theme/themeOverride62.xml"/></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2.xml.rels><?xml version="1.0" encoding="UTF-8" standalone="yes"?>
<Relationships xmlns="http://schemas.openxmlformats.org/package/2006/relationships"><Relationship Id="rId2" Type="http://schemas.openxmlformats.org/officeDocument/2006/relationships/package" Target="../embeddings/Microsoft_Excel_Worksheet162.xlsx"/><Relationship Id="rId1" Type="http://schemas.openxmlformats.org/officeDocument/2006/relationships/themeOverride" Target="../theme/themeOverride63.xml"/></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7.xml.rels><?xml version="1.0" encoding="UTF-8" standalone="yes"?>
<Relationships xmlns="http://schemas.openxmlformats.org/package/2006/relationships"><Relationship Id="rId2" Type="http://schemas.openxmlformats.org/officeDocument/2006/relationships/package" Target="../embeddings/Microsoft_Excel_Worksheet167.xlsx"/><Relationship Id="rId1" Type="http://schemas.openxmlformats.org/officeDocument/2006/relationships/themeOverride" Target="../theme/themeOverride64.xml"/></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69.xml.rels><?xml version="1.0" encoding="UTF-8" standalone="yes"?>
<Relationships xmlns="http://schemas.openxmlformats.org/package/2006/relationships"><Relationship Id="rId2" Type="http://schemas.openxmlformats.org/officeDocument/2006/relationships/package" Target="../embeddings/Microsoft_Excel_Worksheet169.xlsx"/><Relationship Id="rId1" Type="http://schemas.openxmlformats.org/officeDocument/2006/relationships/themeOverride" Target="../theme/themeOverride6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2.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2.xml.rels><?xml version="1.0" encoding="UTF-8" standalone="yes"?>
<Relationships xmlns="http://schemas.openxmlformats.org/package/2006/relationships"><Relationship Id="rId2" Type="http://schemas.openxmlformats.org/officeDocument/2006/relationships/package" Target="../embeddings/Microsoft_Excel_Worksheet172.xlsx"/><Relationship Id="rId1" Type="http://schemas.openxmlformats.org/officeDocument/2006/relationships/themeOverride" Target="../theme/themeOverride66.xml"/></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4.xml.rels><?xml version="1.0" encoding="UTF-8" standalone="yes"?>
<Relationships xmlns="http://schemas.openxmlformats.org/package/2006/relationships"><Relationship Id="rId2" Type="http://schemas.openxmlformats.org/officeDocument/2006/relationships/package" Target="../embeddings/Microsoft_Excel_Worksheet174.xlsx"/><Relationship Id="rId1" Type="http://schemas.openxmlformats.org/officeDocument/2006/relationships/themeOverride" Target="../theme/themeOverride67.xml"/></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79.xml.rels><?xml version="1.0" encoding="UTF-8" standalone="yes"?>
<Relationships xmlns="http://schemas.openxmlformats.org/package/2006/relationships"><Relationship Id="rId2" Type="http://schemas.openxmlformats.org/officeDocument/2006/relationships/package" Target="../embeddings/Microsoft_Excel_Worksheet179.xlsx"/><Relationship Id="rId1" Type="http://schemas.openxmlformats.org/officeDocument/2006/relationships/themeOverride" Target="../theme/themeOverride68.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3.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1.xml.rels><?xml version="1.0" encoding="UTF-8" standalone="yes"?>
<Relationships xmlns="http://schemas.openxmlformats.org/package/2006/relationships"><Relationship Id="rId2" Type="http://schemas.openxmlformats.org/officeDocument/2006/relationships/package" Target="../embeddings/Microsoft_Excel_Worksheet181.xlsx"/><Relationship Id="rId1" Type="http://schemas.openxmlformats.org/officeDocument/2006/relationships/themeOverride" Target="../theme/themeOverride69.xml"/></Relationships>
</file>

<file path=ppt/charts/_rels/chart182.xml.rels><?xml version="1.0" encoding="UTF-8" standalone="yes"?>
<Relationships xmlns="http://schemas.openxmlformats.org/package/2006/relationships"><Relationship Id="rId2" Type="http://schemas.openxmlformats.org/officeDocument/2006/relationships/package" Target="../embeddings/Microsoft_Excel_Worksheet182.xlsx"/><Relationship Id="rId1" Type="http://schemas.openxmlformats.org/officeDocument/2006/relationships/themeOverride" Target="../theme/themeOverride70.xml"/></Relationships>
</file>

<file path=ppt/charts/_rels/chart183.xml.rels><?xml version="1.0" encoding="UTF-8" standalone="yes"?>
<Relationships xmlns="http://schemas.openxmlformats.org/package/2006/relationships"><Relationship Id="rId1" Type="http://schemas.openxmlformats.org/officeDocument/2006/relationships/package" Target="../embeddings/Microsoft_Excel_Worksheet183.xlsx"/></Relationships>
</file>

<file path=ppt/charts/_rels/chart184.xml.rels><?xml version="1.0" encoding="UTF-8" standalone="yes"?>
<Relationships xmlns="http://schemas.openxmlformats.org/package/2006/relationships"><Relationship Id="rId1" Type="http://schemas.openxmlformats.org/officeDocument/2006/relationships/package" Target="../embeddings/Microsoft_Excel_Worksheet184.xlsx"/></Relationships>
</file>

<file path=ppt/charts/_rels/chart185.xml.rels><?xml version="1.0" encoding="UTF-8" standalone="yes"?>
<Relationships xmlns="http://schemas.openxmlformats.org/package/2006/relationships"><Relationship Id="rId1" Type="http://schemas.openxmlformats.org/officeDocument/2006/relationships/package" Target="../embeddings/Microsoft_Excel_Worksheet185.xlsx"/></Relationships>
</file>

<file path=ppt/charts/_rels/chart186.xml.rels><?xml version="1.0" encoding="UTF-8" standalone="yes"?>
<Relationships xmlns="http://schemas.openxmlformats.org/package/2006/relationships"><Relationship Id="rId1" Type="http://schemas.openxmlformats.org/officeDocument/2006/relationships/package" Target="../embeddings/Microsoft_Excel_Worksheet186.xlsx"/></Relationships>
</file>

<file path=ppt/charts/_rels/chart187.xml.rels><?xml version="1.0" encoding="UTF-8" standalone="yes"?>
<Relationships xmlns="http://schemas.openxmlformats.org/package/2006/relationships"><Relationship Id="rId1" Type="http://schemas.openxmlformats.org/officeDocument/2006/relationships/package" Target="../embeddings/Microsoft_Excel_Worksheet187.xlsx"/></Relationships>
</file>

<file path=ppt/charts/_rels/chart188.xml.rels><?xml version="1.0" encoding="UTF-8" standalone="yes"?>
<Relationships xmlns="http://schemas.openxmlformats.org/package/2006/relationships"><Relationship Id="rId2" Type="http://schemas.openxmlformats.org/officeDocument/2006/relationships/package" Target="../embeddings/Microsoft_Excel_Worksheet188.xlsx"/><Relationship Id="rId1" Type="http://schemas.openxmlformats.org/officeDocument/2006/relationships/themeOverride" Target="../theme/themeOverride71.xml"/></Relationships>
</file>

<file path=ppt/charts/_rels/chart189.xml.rels><?xml version="1.0" encoding="UTF-8" standalone="yes"?>
<Relationships xmlns="http://schemas.openxmlformats.org/package/2006/relationships"><Relationship Id="rId2" Type="http://schemas.openxmlformats.org/officeDocument/2006/relationships/package" Target="../embeddings/Microsoft_Excel_Worksheet189.xlsx"/><Relationship Id="rId1" Type="http://schemas.openxmlformats.org/officeDocument/2006/relationships/themeOverride" Target="../theme/themeOverride72.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190.xml.rels><?xml version="1.0" encoding="UTF-8" standalone="yes"?>
<Relationships xmlns="http://schemas.openxmlformats.org/package/2006/relationships"><Relationship Id="rId1" Type="http://schemas.openxmlformats.org/officeDocument/2006/relationships/package" Target="../embeddings/Microsoft_Excel_Worksheet190.xlsx"/></Relationships>
</file>

<file path=ppt/charts/_rels/chart191.xml.rels><?xml version="1.0" encoding="UTF-8" standalone="yes"?>
<Relationships xmlns="http://schemas.openxmlformats.org/package/2006/relationships"><Relationship Id="rId1" Type="http://schemas.openxmlformats.org/officeDocument/2006/relationships/package" Target="../embeddings/Microsoft_Excel_Worksheet191.xlsx"/></Relationships>
</file>

<file path=ppt/charts/_rels/chart192.xml.rels><?xml version="1.0" encoding="UTF-8" standalone="yes"?>
<Relationships xmlns="http://schemas.openxmlformats.org/package/2006/relationships"><Relationship Id="rId1" Type="http://schemas.openxmlformats.org/officeDocument/2006/relationships/package" Target="../embeddings/Microsoft_Excel_Worksheet192.xlsx"/></Relationships>
</file>

<file path=ppt/charts/_rels/chart193.xml.rels><?xml version="1.0" encoding="UTF-8" standalone="yes"?>
<Relationships xmlns="http://schemas.openxmlformats.org/package/2006/relationships"><Relationship Id="rId2" Type="http://schemas.openxmlformats.org/officeDocument/2006/relationships/package" Target="../embeddings/Microsoft_Excel_Worksheet193.xlsx"/><Relationship Id="rId1" Type="http://schemas.openxmlformats.org/officeDocument/2006/relationships/themeOverride" Target="../theme/themeOverride73.xml"/></Relationships>
</file>

<file path=ppt/charts/_rels/chart194.xml.rels><?xml version="1.0" encoding="UTF-8" standalone="yes"?>
<Relationships xmlns="http://schemas.openxmlformats.org/package/2006/relationships"><Relationship Id="rId1" Type="http://schemas.openxmlformats.org/officeDocument/2006/relationships/package" Target="../embeddings/Microsoft_Excel_Worksheet194.xlsx"/></Relationships>
</file>

<file path=ppt/charts/_rels/chart195.xml.rels><?xml version="1.0" encoding="UTF-8" standalone="yes"?>
<Relationships xmlns="http://schemas.openxmlformats.org/package/2006/relationships"><Relationship Id="rId1" Type="http://schemas.openxmlformats.org/officeDocument/2006/relationships/package" Target="../embeddings/Microsoft_Excel_Worksheet195.xlsx"/></Relationships>
</file>

<file path=ppt/charts/_rels/chart196.xml.rels><?xml version="1.0" encoding="UTF-8" standalone="yes"?>
<Relationships xmlns="http://schemas.openxmlformats.org/package/2006/relationships"><Relationship Id="rId1" Type="http://schemas.openxmlformats.org/officeDocument/2006/relationships/package" Target="../embeddings/Microsoft_Excel_Worksheet196.xlsx"/></Relationships>
</file>

<file path=ppt/charts/_rels/chart197.xml.rels><?xml version="1.0" encoding="UTF-8" standalone="yes"?>
<Relationships xmlns="http://schemas.openxmlformats.org/package/2006/relationships"><Relationship Id="rId2" Type="http://schemas.openxmlformats.org/officeDocument/2006/relationships/package" Target="../embeddings/Microsoft_Excel_Worksheet197.xlsx"/><Relationship Id="rId1" Type="http://schemas.openxmlformats.org/officeDocument/2006/relationships/themeOverride" Target="../theme/themeOverride74.xml"/></Relationships>
</file>

<file path=ppt/charts/_rels/chart198.xml.rels><?xml version="1.0" encoding="UTF-8" standalone="yes"?>
<Relationships xmlns="http://schemas.openxmlformats.org/package/2006/relationships"><Relationship Id="rId1" Type="http://schemas.openxmlformats.org/officeDocument/2006/relationships/package" Target="../embeddings/Microsoft_Excel_Worksheet198.xlsx"/></Relationships>
</file>

<file path=ppt/charts/_rels/chart199.xml.rels><?xml version="1.0" encoding="UTF-8" standalone="yes"?>
<Relationships xmlns="http://schemas.openxmlformats.org/package/2006/relationships"><Relationship Id="rId1" Type="http://schemas.openxmlformats.org/officeDocument/2006/relationships/package" Target="../embeddings/Microsoft_Excel_Worksheet19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4.xml"/></Relationships>
</file>

<file path=ppt/charts/_rels/chart200.xml.rels><?xml version="1.0" encoding="UTF-8" standalone="yes"?>
<Relationships xmlns="http://schemas.openxmlformats.org/package/2006/relationships"><Relationship Id="rId1" Type="http://schemas.openxmlformats.org/officeDocument/2006/relationships/package" Target="../embeddings/Microsoft_Excel_Worksheet200.xlsx"/></Relationships>
</file>

<file path=ppt/charts/_rels/chart201.xml.rels><?xml version="1.0" encoding="UTF-8" standalone="yes"?>
<Relationships xmlns="http://schemas.openxmlformats.org/package/2006/relationships"><Relationship Id="rId1" Type="http://schemas.openxmlformats.org/officeDocument/2006/relationships/package" Target="../embeddings/Microsoft_Excel_Worksheet201.xlsx"/></Relationships>
</file>

<file path=ppt/charts/_rels/chart202.xml.rels><?xml version="1.0" encoding="UTF-8" standalone="yes"?>
<Relationships xmlns="http://schemas.openxmlformats.org/package/2006/relationships"><Relationship Id="rId1" Type="http://schemas.openxmlformats.org/officeDocument/2006/relationships/package" Target="../embeddings/Microsoft_Excel_Worksheet202.xlsx"/></Relationships>
</file>

<file path=ppt/charts/_rels/chart203.xml.rels><?xml version="1.0" encoding="UTF-8" standalone="yes"?>
<Relationships xmlns="http://schemas.openxmlformats.org/package/2006/relationships"><Relationship Id="rId2" Type="http://schemas.openxmlformats.org/officeDocument/2006/relationships/package" Target="../embeddings/Microsoft_Excel_Worksheet203.xlsx"/><Relationship Id="rId1" Type="http://schemas.openxmlformats.org/officeDocument/2006/relationships/themeOverride" Target="../theme/themeOverride75.xml"/></Relationships>
</file>

<file path=ppt/charts/_rels/chart204.xml.rels><?xml version="1.0" encoding="UTF-8" standalone="yes"?>
<Relationships xmlns="http://schemas.openxmlformats.org/package/2006/relationships"><Relationship Id="rId2" Type="http://schemas.openxmlformats.org/officeDocument/2006/relationships/package" Target="../embeddings/Microsoft_Excel_Worksheet204.xlsx"/><Relationship Id="rId1" Type="http://schemas.openxmlformats.org/officeDocument/2006/relationships/themeOverride" Target="../theme/themeOverride76.xml"/></Relationships>
</file>

<file path=ppt/charts/_rels/chart205.xml.rels><?xml version="1.0" encoding="UTF-8" standalone="yes"?>
<Relationships xmlns="http://schemas.openxmlformats.org/package/2006/relationships"><Relationship Id="rId1" Type="http://schemas.openxmlformats.org/officeDocument/2006/relationships/package" Target="../embeddings/Microsoft_Excel_Worksheet205.xlsx"/></Relationships>
</file>

<file path=ppt/charts/_rels/chart206.xml.rels><?xml version="1.0" encoding="UTF-8" standalone="yes"?>
<Relationships xmlns="http://schemas.openxmlformats.org/package/2006/relationships"><Relationship Id="rId1" Type="http://schemas.openxmlformats.org/officeDocument/2006/relationships/package" Target="../embeddings/Microsoft_Excel_Worksheet206.xlsx"/></Relationships>
</file>

<file path=ppt/charts/_rels/chart207.xml.rels><?xml version="1.0" encoding="UTF-8" standalone="yes"?>
<Relationships xmlns="http://schemas.openxmlformats.org/package/2006/relationships"><Relationship Id="rId1" Type="http://schemas.openxmlformats.org/officeDocument/2006/relationships/package" Target="../embeddings/Microsoft_Excel_Worksheet207.xlsx"/></Relationships>
</file>

<file path=ppt/charts/_rels/chart208.xml.rels><?xml version="1.0" encoding="UTF-8" standalone="yes"?>
<Relationships xmlns="http://schemas.openxmlformats.org/package/2006/relationships"><Relationship Id="rId1" Type="http://schemas.openxmlformats.org/officeDocument/2006/relationships/package" Target="../embeddings/Microsoft_Excel_Worksheet208.xlsx"/></Relationships>
</file>

<file path=ppt/charts/_rels/chart209.xml.rels><?xml version="1.0" encoding="UTF-8" standalone="yes"?>
<Relationships xmlns="http://schemas.openxmlformats.org/package/2006/relationships"><Relationship Id="rId1" Type="http://schemas.openxmlformats.org/officeDocument/2006/relationships/package" Target="../embeddings/Microsoft_Excel_Worksheet209.xlsx"/></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5.xml"/></Relationships>
</file>

<file path=ppt/charts/_rels/chart210.xml.rels><?xml version="1.0" encoding="UTF-8" standalone="yes"?>
<Relationships xmlns="http://schemas.openxmlformats.org/package/2006/relationships"><Relationship Id="rId2" Type="http://schemas.openxmlformats.org/officeDocument/2006/relationships/package" Target="../embeddings/Microsoft_Excel_Worksheet210.xlsx"/><Relationship Id="rId1" Type="http://schemas.openxmlformats.org/officeDocument/2006/relationships/themeOverride" Target="../theme/themeOverride77.xml"/></Relationships>
</file>

<file path=ppt/charts/_rels/chart211.xml.rels><?xml version="1.0" encoding="UTF-8" standalone="yes"?>
<Relationships xmlns="http://schemas.openxmlformats.org/package/2006/relationships"><Relationship Id="rId2" Type="http://schemas.openxmlformats.org/officeDocument/2006/relationships/package" Target="../embeddings/Microsoft_Excel_Worksheet211.xlsx"/><Relationship Id="rId1" Type="http://schemas.openxmlformats.org/officeDocument/2006/relationships/themeOverride" Target="../theme/themeOverride78.xml"/></Relationships>
</file>

<file path=ppt/charts/_rels/chart212.xml.rels><?xml version="1.0" encoding="UTF-8" standalone="yes"?>
<Relationships xmlns="http://schemas.openxmlformats.org/package/2006/relationships"><Relationship Id="rId2" Type="http://schemas.openxmlformats.org/officeDocument/2006/relationships/package" Target="../embeddings/Microsoft_Excel_Worksheet212.xlsx"/><Relationship Id="rId1" Type="http://schemas.openxmlformats.org/officeDocument/2006/relationships/themeOverride" Target="../theme/themeOverride79.xml"/></Relationships>
</file>

<file path=ppt/charts/_rels/chart213.xml.rels><?xml version="1.0" encoding="UTF-8" standalone="yes"?>
<Relationships xmlns="http://schemas.openxmlformats.org/package/2006/relationships"><Relationship Id="rId1" Type="http://schemas.openxmlformats.org/officeDocument/2006/relationships/package" Target="../embeddings/Microsoft_Excel_Worksheet213.xlsx"/></Relationships>
</file>

<file path=ppt/charts/_rels/chart214.xml.rels><?xml version="1.0" encoding="UTF-8" standalone="yes"?>
<Relationships xmlns="http://schemas.openxmlformats.org/package/2006/relationships"><Relationship Id="rId1" Type="http://schemas.openxmlformats.org/officeDocument/2006/relationships/package" Target="../embeddings/Microsoft_Excel_Worksheet214.xlsx"/></Relationships>
</file>

<file path=ppt/charts/_rels/chart215.xml.rels><?xml version="1.0" encoding="UTF-8" standalone="yes"?>
<Relationships xmlns="http://schemas.openxmlformats.org/package/2006/relationships"><Relationship Id="rId2" Type="http://schemas.openxmlformats.org/officeDocument/2006/relationships/package" Target="../embeddings/Microsoft_Excel_Worksheet215.xlsx"/><Relationship Id="rId1" Type="http://schemas.openxmlformats.org/officeDocument/2006/relationships/themeOverride" Target="../theme/themeOverride80.xml"/></Relationships>
</file>

<file path=ppt/charts/_rels/chart216.xml.rels><?xml version="1.0" encoding="UTF-8" standalone="yes"?>
<Relationships xmlns="http://schemas.openxmlformats.org/package/2006/relationships"><Relationship Id="rId1" Type="http://schemas.openxmlformats.org/officeDocument/2006/relationships/package" Target="../embeddings/Microsoft_Excel_Worksheet216.xlsx"/></Relationships>
</file>

<file path=ppt/charts/_rels/chart217.xml.rels><?xml version="1.0" encoding="UTF-8" standalone="yes"?>
<Relationships xmlns="http://schemas.openxmlformats.org/package/2006/relationships"><Relationship Id="rId2" Type="http://schemas.openxmlformats.org/officeDocument/2006/relationships/package" Target="../embeddings/Microsoft_Excel_Worksheet217.xlsx"/><Relationship Id="rId1" Type="http://schemas.openxmlformats.org/officeDocument/2006/relationships/themeOverride" Target="../theme/themeOverride81.xml"/></Relationships>
</file>

<file path=ppt/charts/_rels/chart218.xml.rels><?xml version="1.0" encoding="UTF-8" standalone="yes"?>
<Relationships xmlns="http://schemas.openxmlformats.org/package/2006/relationships"><Relationship Id="rId1" Type="http://schemas.openxmlformats.org/officeDocument/2006/relationships/package" Target="../embeddings/Microsoft_Excel_Worksheet218.xlsx"/></Relationships>
</file>

<file path=ppt/charts/_rels/chart219.xml.rels><?xml version="1.0" encoding="UTF-8" standalone="yes"?>
<Relationships xmlns="http://schemas.openxmlformats.org/package/2006/relationships"><Relationship Id="rId1" Type="http://schemas.openxmlformats.org/officeDocument/2006/relationships/package" Target="../embeddings/Microsoft_Excel_Worksheet219.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6.xml"/></Relationships>
</file>

<file path=ppt/charts/_rels/chart220.xml.rels><?xml version="1.0" encoding="UTF-8" standalone="yes"?>
<Relationships xmlns="http://schemas.openxmlformats.org/package/2006/relationships"><Relationship Id="rId1" Type="http://schemas.openxmlformats.org/officeDocument/2006/relationships/package" Target="../embeddings/Microsoft_Excel_Worksheet220.xlsx"/></Relationships>
</file>

<file path=ppt/charts/_rels/chart221.xml.rels><?xml version="1.0" encoding="UTF-8" standalone="yes"?>
<Relationships xmlns="http://schemas.openxmlformats.org/package/2006/relationships"><Relationship Id="rId2" Type="http://schemas.openxmlformats.org/officeDocument/2006/relationships/package" Target="../embeddings/Microsoft_Excel_Worksheet221.xlsx"/><Relationship Id="rId1" Type="http://schemas.openxmlformats.org/officeDocument/2006/relationships/themeOverride" Target="../theme/themeOverride82.xml"/></Relationships>
</file>

<file path=ppt/charts/_rels/chart222.xml.rels><?xml version="1.0" encoding="UTF-8" standalone="yes"?>
<Relationships xmlns="http://schemas.openxmlformats.org/package/2006/relationships"><Relationship Id="rId1" Type="http://schemas.openxmlformats.org/officeDocument/2006/relationships/package" Target="../embeddings/Microsoft_Excel_Worksheet222.xlsx"/></Relationships>
</file>

<file path=ppt/charts/_rels/chart223.xml.rels><?xml version="1.0" encoding="UTF-8" standalone="yes"?>
<Relationships xmlns="http://schemas.openxmlformats.org/package/2006/relationships"><Relationship Id="rId1" Type="http://schemas.openxmlformats.org/officeDocument/2006/relationships/package" Target="../embeddings/Microsoft_Excel_Worksheet223.xlsx"/></Relationships>
</file>

<file path=ppt/charts/_rels/chart224.xml.rels><?xml version="1.0" encoding="UTF-8" standalone="yes"?>
<Relationships xmlns="http://schemas.openxmlformats.org/package/2006/relationships"><Relationship Id="rId1" Type="http://schemas.openxmlformats.org/officeDocument/2006/relationships/package" Target="../embeddings/Microsoft_Excel_Worksheet224.xlsx"/></Relationships>
</file>

<file path=ppt/charts/_rels/chart225.xml.rels><?xml version="1.0" encoding="UTF-8" standalone="yes"?>
<Relationships xmlns="http://schemas.openxmlformats.org/package/2006/relationships"><Relationship Id="rId2" Type="http://schemas.openxmlformats.org/officeDocument/2006/relationships/package" Target="../embeddings/Microsoft_Excel_Worksheet225.xlsx"/><Relationship Id="rId1" Type="http://schemas.openxmlformats.org/officeDocument/2006/relationships/themeOverride" Target="../theme/themeOverride83.xml"/></Relationships>
</file>

<file path=ppt/charts/_rels/chart226.xml.rels><?xml version="1.0" encoding="UTF-8" standalone="yes"?>
<Relationships xmlns="http://schemas.openxmlformats.org/package/2006/relationships"><Relationship Id="rId1" Type="http://schemas.openxmlformats.org/officeDocument/2006/relationships/package" Target="../embeddings/Microsoft_Excel_Worksheet226.xlsx"/></Relationships>
</file>

<file path=ppt/charts/_rels/chart227.xml.rels><?xml version="1.0" encoding="UTF-8" standalone="yes"?>
<Relationships xmlns="http://schemas.openxmlformats.org/package/2006/relationships"><Relationship Id="rId1" Type="http://schemas.openxmlformats.org/officeDocument/2006/relationships/package" Target="../embeddings/Microsoft_Excel_Worksheet227.xlsx"/></Relationships>
</file>

<file path=ppt/charts/_rels/chart228.xml.rels><?xml version="1.0" encoding="UTF-8" standalone="yes"?>
<Relationships xmlns="http://schemas.openxmlformats.org/package/2006/relationships"><Relationship Id="rId1" Type="http://schemas.openxmlformats.org/officeDocument/2006/relationships/package" Target="../embeddings/Microsoft_Excel_Worksheet228.xlsx"/></Relationships>
</file>

<file path=ppt/charts/_rels/chart229.xml.rels><?xml version="1.0" encoding="UTF-8" standalone="yes"?>
<Relationships xmlns="http://schemas.openxmlformats.org/package/2006/relationships"><Relationship Id="rId2" Type="http://schemas.openxmlformats.org/officeDocument/2006/relationships/package" Target="../embeddings/Microsoft_Excel_Worksheet229.xlsx"/><Relationship Id="rId1" Type="http://schemas.openxmlformats.org/officeDocument/2006/relationships/themeOverride" Target="../theme/themeOverride8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7.xml"/></Relationships>
</file>

<file path=ppt/charts/_rels/chart230.xml.rels><?xml version="1.0" encoding="UTF-8" standalone="yes"?>
<Relationships xmlns="http://schemas.openxmlformats.org/package/2006/relationships"><Relationship Id="rId1" Type="http://schemas.openxmlformats.org/officeDocument/2006/relationships/package" Target="../embeddings/Microsoft_Excel_Worksheet230.xlsx"/></Relationships>
</file>

<file path=ppt/charts/_rels/chart231.xml.rels><?xml version="1.0" encoding="UTF-8" standalone="yes"?>
<Relationships xmlns="http://schemas.openxmlformats.org/package/2006/relationships"><Relationship Id="rId1" Type="http://schemas.openxmlformats.org/officeDocument/2006/relationships/package" Target="../embeddings/Microsoft_Excel_Worksheet231.xlsx"/></Relationships>
</file>

<file path=ppt/charts/_rels/chart232.xml.rels><?xml version="1.0" encoding="UTF-8" standalone="yes"?>
<Relationships xmlns="http://schemas.openxmlformats.org/package/2006/relationships"><Relationship Id="rId1" Type="http://schemas.openxmlformats.org/officeDocument/2006/relationships/package" Target="../embeddings/Microsoft_Excel_Worksheet232.xlsx"/></Relationships>
</file>

<file path=ppt/charts/_rels/chart233.xml.rels><?xml version="1.0" encoding="UTF-8" standalone="yes"?>
<Relationships xmlns="http://schemas.openxmlformats.org/package/2006/relationships"><Relationship Id="rId2" Type="http://schemas.openxmlformats.org/officeDocument/2006/relationships/package" Target="../embeddings/Microsoft_Excel_Worksheet233.xlsx"/><Relationship Id="rId1" Type="http://schemas.openxmlformats.org/officeDocument/2006/relationships/themeOverride" Target="../theme/themeOverride85.xml"/></Relationships>
</file>

<file path=ppt/charts/_rels/chart234.xml.rels><?xml version="1.0" encoding="UTF-8" standalone="yes"?>
<Relationships xmlns="http://schemas.openxmlformats.org/package/2006/relationships"><Relationship Id="rId1" Type="http://schemas.openxmlformats.org/officeDocument/2006/relationships/package" Target="../embeddings/Microsoft_Excel_Worksheet234.xlsx"/></Relationships>
</file>

<file path=ppt/charts/_rels/chart235.xml.rels><?xml version="1.0" encoding="UTF-8" standalone="yes"?>
<Relationships xmlns="http://schemas.openxmlformats.org/package/2006/relationships"><Relationship Id="rId1" Type="http://schemas.openxmlformats.org/officeDocument/2006/relationships/package" Target="../embeddings/Microsoft_Excel_Worksheet235.xlsx"/></Relationships>
</file>

<file path=ppt/charts/_rels/chart236.xml.rels><?xml version="1.0" encoding="UTF-8" standalone="yes"?>
<Relationships xmlns="http://schemas.openxmlformats.org/package/2006/relationships"><Relationship Id="rId1" Type="http://schemas.openxmlformats.org/officeDocument/2006/relationships/package" Target="../embeddings/Microsoft_Excel_Worksheet236.xlsx"/></Relationships>
</file>

<file path=ppt/charts/_rels/chart237.xml.rels><?xml version="1.0" encoding="UTF-8" standalone="yes"?>
<Relationships xmlns="http://schemas.openxmlformats.org/package/2006/relationships"><Relationship Id="rId2" Type="http://schemas.openxmlformats.org/officeDocument/2006/relationships/package" Target="../embeddings/Microsoft_Excel_Worksheet237.xlsx"/><Relationship Id="rId1" Type="http://schemas.openxmlformats.org/officeDocument/2006/relationships/themeOverride" Target="../theme/themeOverride86.xml"/></Relationships>
</file>

<file path=ppt/charts/_rels/chart238.xml.rels><?xml version="1.0" encoding="UTF-8" standalone="yes"?>
<Relationships xmlns="http://schemas.openxmlformats.org/package/2006/relationships"><Relationship Id="rId1" Type="http://schemas.openxmlformats.org/officeDocument/2006/relationships/package" Target="../embeddings/Microsoft_Excel_Worksheet238.xlsx"/></Relationships>
</file>

<file path=ppt/charts/_rels/chart239.xml.rels><?xml version="1.0" encoding="UTF-8" standalone="yes"?>
<Relationships xmlns="http://schemas.openxmlformats.org/package/2006/relationships"><Relationship Id="rId1" Type="http://schemas.openxmlformats.org/officeDocument/2006/relationships/package" Target="../embeddings/Microsoft_Excel_Worksheet239.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8.xml"/></Relationships>
</file>

<file path=ppt/charts/_rels/chart240.xml.rels><?xml version="1.0" encoding="UTF-8" standalone="yes"?>
<Relationships xmlns="http://schemas.openxmlformats.org/package/2006/relationships"><Relationship Id="rId1" Type="http://schemas.openxmlformats.org/officeDocument/2006/relationships/package" Target="../embeddings/Microsoft_Excel_Worksheet240.xlsx"/></Relationships>
</file>

<file path=ppt/charts/_rels/chart241.xml.rels><?xml version="1.0" encoding="UTF-8" standalone="yes"?>
<Relationships xmlns="http://schemas.openxmlformats.org/package/2006/relationships"><Relationship Id="rId2" Type="http://schemas.openxmlformats.org/officeDocument/2006/relationships/package" Target="../embeddings/Microsoft_Excel_Worksheet241.xlsx"/><Relationship Id="rId1" Type="http://schemas.openxmlformats.org/officeDocument/2006/relationships/themeOverride" Target="../theme/themeOverride87.xml"/></Relationships>
</file>

<file path=ppt/charts/_rels/chart242.xml.rels><?xml version="1.0" encoding="UTF-8" standalone="yes"?>
<Relationships xmlns="http://schemas.openxmlformats.org/package/2006/relationships"><Relationship Id="rId1" Type="http://schemas.openxmlformats.org/officeDocument/2006/relationships/package" Target="../embeddings/Microsoft_Excel_Worksheet242.xlsx"/></Relationships>
</file>

<file path=ppt/charts/_rels/chart243.xml.rels><?xml version="1.0" encoding="UTF-8" standalone="yes"?>
<Relationships xmlns="http://schemas.openxmlformats.org/package/2006/relationships"><Relationship Id="rId1" Type="http://schemas.openxmlformats.org/officeDocument/2006/relationships/package" Target="../embeddings/Microsoft_Excel_Worksheet243.xlsx"/></Relationships>
</file>

<file path=ppt/charts/_rels/chart244.xml.rels><?xml version="1.0" encoding="UTF-8" standalone="yes"?>
<Relationships xmlns="http://schemas.openxmlformats.org/package/2006/relationships"><Relationship Id="rId1" Type="http://schemas.openxmlformats.org/officeDocument/2006/relationships/package" Target="../embeddings/Microsoft_Excel_Worksheet244.xlsx"/></Relationships>
</file>

<file path=ppt/charts/_rels/chart245.xml.rels><?xml version="1.0" encoding="UTF-8" standalone="yes"?>
<Relationships xmlns="http://schemas.openxmlformats.org/package/2006/relationships"><Relationship Id="rId2" Type="http://schemas.openxmlformats.org/officeDocument/2006/relationships/package" Target="../embeddings/Microsoft_Excel_Worksheet245.xlsx"/><Relationship Id="rId1" Type="http://schemas.openxmlformats.org/officeDocument/2006/relationships/themeOverride" Target="../theme/themeOverride88.xml"/></Relationships>
</file>

<file path=ppt/charts/_rels/chart246.xml.rels><?xml version="1.0" encoding="UTF-8" standalone="yes"?>
<Relationships xmlns="http://schemas.openxmlformats.org/package/2006/relationships"><Relationship Id="rId1" Type="http://schemas.openxmlformats.org/officeDocument/2006/relationships/package" Target="../embeddings/Microsoft_Excel_Worksheet246.xlsx"/></Relationships>
</file>

<file path=ppt/charts/_rels/chart247.xml.rels><?xml version="1.0" encoding="UTF-8" standalone="yes"?>
<Relationships xmlns="http://schemas.openxmlformats.org/package/2006/relationships"><Relationship Id="rId1" Type="http://schemas.openxmlformats.org/officeDocument/2006/relationships/package" Target="../embeddings/Microsoft_Excel_Worksheet247.xlsx"/></Relationships>
</file>

<file path=ppt/charts/_rels/chart248.xml.rels><?xml version="1.0" encoding="UTF-8" standalone="yes"?>
<Relationships xmlns="http://schemas.openxmlformats.org/package/2006/relationships"><Relationship Id="rId1" Type="http://schemas.openxmlformats.org/officeDocument/2006/relationships/package" Target="../embeddings/Microsoft_Excel_Worksheet248.xlsx"/></Relationships>
</file>

<file path=ppt/charts/_rels/chart249.xml.rels><?xml version="1.0" encoding="UTF-8" standalone="yes"?>
<Relationships xmlns="http://schemas.openxmlformats.org/package/2006/relationships"><Relationship Id="rId1" Type="http://schemas.openxmlformats.org/officeDocument/2006/relationships/package" Target="../embeddings/Microsoft_Excel_Worksheet249.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50.xml.rels><?xml version="1.0" encoding="UTF-8" standalone="yes"?>
<Relationships xmlns="http://schemas.openxmlformats.org/package/2006/relationships"><Relationship Id="rId2" Type="http://schemas.openxmlformats.org/officeDocument/2006/relationships/package" Target="../embeddings/Microsoft_Excel_Worksheet250.xlsx"/><Relationship Id="rId1" Type="http://schemas.openxmlformats.org/officeDocument/2006/relationships/themeOverride" Target="../theme/themeOverride89.xml"/></Relationships>
</file>

<file path=ppt/charts/_rels/chart251.xml.rels><?xml version="1.0" encoding="UTF-8" standalone="yes"?>
<Relationships xmlns="http://schemas.openxmlformats.org/package/2006/relationships"><Relationship Id="rId1" Type="http://schemas.openxmlformats.org/officeDocument/2006/relationships/package" Target="../embeddings/Microsoft_Excel_Worksheet251.xlsx"/></Relationships>
</file>

<file path=ppt/charts/_rels/chart252.xml.rels><?xml version="1.0" encoding="UTF-8" standalone="yes"?>
<Relationships xmlns="http://schemas.openxmlformats.org/package/2006/relationships"><Relationship Id="rId1" Type="http://schemas.openxmlformats.org/officeDocument/2006/relationships/package" Target="../embeddings/Microsoft_Excel_Worksheet252.xlsx"/></Relationships>
</file>

<file path=ppt/charts/_rels/chart253.xml.rels><?xml version="1.0" encoding="UTF-8" standalone="yes"?>
<Relationships xmlns="http://schemas.openxmlformats.org/package/2006/relationships"><Relationship Id="rId1" Type="http://schemas.openxmlformats.org/officeDocument/2006/relationships/package" Target="../embeddings/Microsoft_Excel_Worksheet253.xlsx"/></Relationships>
</file>

<file path=ppt/charts/_rels/chart254.xml.rels><?xml version="1.0" encoding="UTF-8" standalone="yes"?>
<Relationships xmlns="http://schemas.openxmlformats.org/package/2006/relationships"><Relationship Id="rId1" Type="http://schemas.openxmlformats.org/officeDocument/2006/relationships/package" Target="../embeddings/Microsoft_Excel_Worksheet254.xlsx"/></Relationships>
</file>

<file path=ppt/charts/_rels/chart255.xml.rels><?xml version="1.0" encoding="UTF-8" standalone="yes"?>
<Relationships xmlns="http://schemas.openxmlformats.org/package/2006/relationships"><Relationship Id="rId1" Type="http://schemas.openxmlformats.org/officeDocument/2006/relationships/package" Target="../embeddings/Microsoft_Excel_Worksheet255.xlsx"/></Relationships>
</file>

<file path=ppt/charts/_rels/chart256.xml.rels><?xml version="1.0" encoding="UTF-8" standalone="yes"?>
<Relationships xmlns="http://schemas.openxmlformats.org/package/2006/relationships"><Relationship Id="rId1" Type="http://schemas.openxmlformats.org/officeDocument/2006/relationships/package" Target="../embeddings/Microsoft_Excel_Worksheet256.xlsx"/></Relationships>
</file>

<file path=ppt/charts/_rels/chart257.xml.rels><?xml version="1.0" encoding="UTF-8" standalone="yes"?>
<Relationships xmlns="http://schemas.openxmlformats.org/package/2006/relationships"><Relationship Id="rId2" Type="http://schemas.openxmlformats.org/officeDocument/2006/relationships/package" Target="../embeddings/Microsoft_Excel_Worksheet257.xlsx"/><Relationship Id="rId1" Type="http://schemas.openxmlformats.org/officeDocument/2006/relationships/themeOverride" Target="../theme/themeOverride90.xml"/></Relationships>
</file>

<file path=ppt/charts/_rels/chart258.xml.rels><?xml version="1.0" encoding="UTF-8" standalone="yes"?>
<Relationships xmlns="http://schemas.openxmlformats.org/package/2006/relationships"><Relationship Id="rId1" Type="http://schemas.openxmlformats.org/officeDocument/2006/relationships/package" Target="../embeddings/Microsoft_Excel_Worksheet258.xlsx"/></Relationships>
</file>

<file path=ppt/charts/_rels/chart259.xml.rels><?xml version="1.0" encoding="UTF-8" standalone="yes"?>
<Relationships xmlns="http://schemas.openxmlformats.org/package/2006/relationships"><Relationship Id="rId1" Type="http://schemas.openxmlformats.org/officeDocument/2006/relationships/package" Target="../embeddings/Microsoft_Excel_Worksheet259.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60.xml.rels><?xml version="1.0" encoding="UTF-8" standalone="yes"?>
<Relationships xmlns="http://schemas.openxmlformats.org/package/2006/relationships"><Relationship Id="rId1" Type="http://schemas.openxmlformats.org/officeDocument/2006/relationships/package" Target="../embeddings/Microsoft_Excel_Worksheet260.xlsx"/></Relationships>
</file>

<file path=ppt/charts/_rels/chart261.xml.rels><?xml version="1.0" encoding="UTF-8" standalone="yes"?>
<Relationships xmlns="http://schemas.openxmlformats.org/package/2006/relationships"><Relationship Id="rId1" Type="http://schemas.openxmlformats.org/officeDocument/2006/relationships/package" Target="../embeddings/Microsoft_Excel_Worksheet261.xlsx"/></Relationships>
</file>

<file path=ppt/charts/_rels/chart262.xml.rels><?xml version="1.0" encoding="UTF-8" standalone="yes"?>
<Relationships xmlns="http://schemas.openxmlformats.org/package/2006/relationships"><Relationship Id="rId1" Type="http://schemas.openxmlformats.org/officeDocument/2006/relationships/package" Target="../embeddings/Microsoft_Excel_Worksheet262.xlsx"/></Relationships>
</file>

<file path=ppt/charts/_rels/chart263.xml.rels><?xml version="1.0" encoding="UTF-8" standalone="yes"?>
<Relationships xmlns="http://schemas.openxmlformats.org/package/2006/relationships"><Relationship Id="rId1" Type="http://schemas.openxmlformats.org/officeDocument/2006/relationships/package" Target="../embeddings/Microsoft_Excel_Worksheet263.xlsx"/></Relationships>
</file>

<file path=ppt/charts/_rels/chart264.xml.rels><?xml version="1.0" encoding="UTF-8" standalone="yes"?>
<Relationships xmlns="http://schemas.openxmlformats.org/package/2006/relationships"><Relationship Id="rId2" Type="http://schemas.openxmlformats.org/officeDocument/2006/relationships/package" Target="../embeddings/Microsoft_Excel_Worksheet264.xlsx"/><Relationship Id="rId1" Type="http://schemas.openxmlformats.org/officeDocument/2006/relationships/themeOverride" Target="../theme/themeOverride91.xml"/></Relationships>
</file>

<file path=ppt/charts/_rels/chart265.xml.rels><?xml version="1.0" encoding="UTF-8" standalone="yes"?>
<Relationships xmlns="http://schemas.openxmlformats.org/package/2006/relationships"><Relationship Id="rId1" Type="http://schemas.openxmlformats.org/officeDocument/2006/relationships/package" Target="../embeddings/Microsoft_Excel_Worksheet265.xlsx"/></Relationships>
</file>

<file path=ppt/charts/_rels/chart266.xml.rels><?xml version="1.0" encoding="UTF-8" standalone="yes"?>
<Relationships xmlns="http://schemas.openxmlformats.org/package/2006/relationships"><Relationship Id="rId1" Type="http://schemas.openxmlformats.org/officeDocument/2006/relationships/package" Target="../embeddings/Microsoft_Excel_Worksheet266.xlsx"/></Relationships>
</file>

<file path=ppt/charts/_rels/chart267.xml.rels><?xml version="1.0" encoding="UTF-8" standalone="yes"?>
<Relationships xmlns="http://schemas.openxmlformats.org/package/2006/relationships"><Relationship Id="rId1" Type="http://schemas.openxmlformats.org/officeDocument/2006/relationships/package" Target="../embeddings/Microsoft_Excel_Worksheet267.xlsx"/></Relationships>
</file>

<file path=ppt/charts/_rels/chart268.xml.rels><?xml version="1.0" encoding="UTF-8" standalone="yes"?>
<Relationships xmlns="http://schemas.openxmlformats.org/package/2006/relationships"><Relationship Id="rId1" Type="http://schemas.openxmlformats.org/officeDocument/2006/relationships/package" Target="../embeddings/Microsoft_Excel_Worksheet268.xlsx"/></Relationships>
</file>

<file path=ppt/charts/_rels/chart269.xml.rels><?xml version="1.0" encoding="UTF-8" standalone="yes"?>
<Relationships xmlns="http://schemas.openxmlformats.org/package/2006/relationships"><Relationship Id="rId1" Type="http://schemas.openxmlformats.org/officeDocument/2006/relationships/package" Target="../embeddings/Microsoft_Excel_Worksheet269.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70.xml.rels><?xml version="1.0" encoding="UTF-8" standalone="yes"?>
<Relationships xmlns="http://schemas.openxmlformats.org/package/2006/relationships"><Relationship Id="rId1" Type="http://schemas.openxmlformats.org/officeDocument/2006/relationships/package" Target="../embeddings/Microsoft_Excel_Worksheet270.xlsx"/></Relationships>
</file>

<file path=ppt/charts/_rels/chart271.xml.rels><?xml version="1.0" encoding="UTF-8" standalone="yes"?>
<Relationships xmlns="http://schemas.openxmlformats.org/package/2006/relationships"><Relationship Id="rId2" Type="http://schemas.openxmlformats.org/officeDocument/2006/relationships/package" Target="../embeddings/Microsoft_Excel_Worksheet271.xlsx"/><Relationship Id="rId1" Type="http://schemas.openxmlformats.org/officeDocument/2006/relationships/themeOverride" Target="../theme/themeOverride92.xml"/></Relationships>
</file>

<file path=ppt/charts/_rels/chart272.xml.rels><?xml version="1.0" encoding="UTF-8" standalone="yes"?>
<Relationships xmlns="http://schemas.openxmlformats.org/package/2006/relationships"><Relationship Id="rId1" Type="http://schemas.openxmlformats.org/officeDocument/2006/relationships/package" Target="../embeddings/Microsoft_Excel_Worksheet272.xlsx"/></Relationships>
</file>

<file path=ppt/charts/_rels/chart273.xml.rels><?xml version="1.0" encoding="UTF-8" standalone="yes"?>
<Relationships xmlns="http://schemas.openxmlformats.org/package/2006/relationships"><Relationship Id="rId1" Type="http://schemas.openxmlformats.org/officeDocument/2006/relationships/package" Target="../embeddings/Microsoft_Excel_Worksheet273.xlsx"/></Relationships>
</file>

<file path=ppt/charts/_rels/chart274.xml.rels><?xml version="1.0" encoding="UTF-8" standalone="yes"?>
<Relationships xmlns="http://schemas.openxmlformats.org/package/2006/relationships"><Relationship Id="rId1" Type="http://schemas.openxmlformats.org/officeDocument/2006/relationships/package" Target="../embeddings/Microsoft_Excel_Worksheet274.xlsx"/></Relationships>
</file>

<file path=ppt/charts/_rels/chart275.xml.rels><?xml version="1.0" encoding="UTF-8" standalone="yes"?>
<Relationships xmlns="http://schemas.openxmlformats.org/package/2006/relationships"><Relationship Id="rId1" Type="http://schemas.openxmlformats.org/officeDocument/2006/relationships/package" Target="../embeddings/Microsoft_Excel_Worksheet275.xlsx"/></Relationships>
</file>

<file path=ppt/charts/_rels/chart276.xml.rels><?xml version="1.0" encoding="UTF-8" standalone="yes"?>
<Relationships xmlns="http://schemas.openxmlformats.org/package/2006/relationships"><Relationship Id="rId1" Type="http://schemas.openxmlformats.org/officeDocument/2006/relationships/package" Target="../embeddings/Microsoft_Excel_Worksheet276.xlsx"/></Relationships>
</file>

<file path=ppt/charts/_rels/chart277.xml.rels><?xml version="1.0" encoding="UTF-8" standalone="yes"?>
<Relationships xmlns="http://schemas.openxmlformats.org/package/2006/relationships"><Relationship Id="rId1" Type="http://schemas.openxmlformats.org/officeDocument/2006/relationships/package" Target="../embeddings/Microsoft_Excel_Worksheet277.xlsx"/></Relationships>
</file>

<file path=ppt/charts/_rels/chart278.xml.rels><?xml version="1.0" encoding="UTF-8" standalone="yes"?>
<Relationships xmlns="http://schemas.openxmlformats.org/package/2006/relationships"><Relationship Id="rId2" Type="http://schemas.openxmlformats.org/officeDocument/2006/relationships/package" Target="../embeddings/Microsoft_Excel_Worksheet278.xlsx"/><Relationship Id="rId1" Type="http://schemas.openxmlformats.org/officeDocument/2006/relationships/themeOverride" Target="../theme/themeOverride93.xml"/></Relationships>
</file>

<file path=ppt/charts/_rels/chart279.xml.rels><?xml version="1.0" encoding="UTF-8" standalone="yes"?>
<Relationships xmlns="http://schemas.openxmlformats.org/package/2006/relationships"><Relationship Id="rId1" Type="http://schemas.openxmlformats.org/officeDocument/2006/relationships/package" Target="../embeddings/Microsoft_Excel_Worksheet279.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9.xml"/></Relationships>
</file>

<file path=ppt/charts/_rels/chart280.xml.rels><?xml version="1.0" encoding="UTF-8" standalone="yes"?>
<Relationships xmlns="http://schemas.openxmlformats.org/package/2006/relationships"><Relationship Id="rId1" Type="http://schemas.openxmlformats.org/officeDocument/2006/relationships/package" Target="../embeddings/Microsoft_Excel_Worksheet280.xlsx"/></Relationships>
</file>

<file path=ppt/charts/_rels/chart281.xml.rels><?xml version="1.0" encoding="UTF-8" standalone="yes"?>
<Relationships xmlns="http://schemas.openxmlformats.org/package/2006/relationships"><Relationship Id="rId1" Type="http://schemas.openxmlformats.org/officeDocument/2006/relationships/package" Target="../embeddings/Microsoft_Excel_Worksheet281.xlsx"/></Relationships>
</file>

<file path=ppt/charts/_rels/chart282.xml.rels><?xml version="1.0" encoding="UTF-8" standalone="yes"?>
<Relationships xmlns="http://schemas.openxmlformats.org/package/2006/relationships"><Relationship Id="rId1" Type="http://schemas.openxmlformats.org/officeDocument/2006/relationships/package" Target="../embeddings/Microsoft_Excel_Worksheet282.xlsx"/></Relationships>
</file>

<file path=ppt/charts/_rels/chart283.xml.rels><?xml version="1.0" encoding="UTF-8" standalone="yes"?>
<Relationships xmlns="http://schemas.openxmlformats.org/package/2006/relationships"><Relationship Id="rId2" Type="http://schemas.openxmlformats.org/officeDocument/2006/relationships/package" Target="../embeddings/Microsoft_Excel_Worksheet283.xlsx"/><Relationship Id="rId1" Type="http://schemas.openxmlformats.org/officeDocument/2006/relationships/themeOverride" Target="../theme/themeOverride94.xml"/></Relationships>
</file>

<file path=ppt/charts/_rels/chart284.xml.rels><?xml version="1.0" encoding="UTF-8" standalone="yes"?>
<Relationships xmlns="http://schemas.openxmlformats.org/package/2006/relationships"><Relationship Id="rId1" Type="http://schemas.openxmlformats.org/officeDocument/2006/relationships/package" Target="../embeddings/Microsoft_Excel_Worksheet284.xlsx"/></Relationships>
</file>

<file path=ppt/charts/_rels/chart285.xml.rels><?xml version="1.0" encoding="UTF-8" standalone="yes"?>
<Relationships xmlns="http://schemas.openxmlformats.org/package/2006/relationships"><Relationship Id="rId1" Type="http://schemas.openxmlformats.org/officeDocument/2006/relationships/package" Target="../embeddings/Microsoft_Excel_Worksheet285.xlsx"/></Relationships>
</file>

<file path=ppt/charts/_rels/chart286.xml.rels><?xml version="1.0" encoding="UTF-8" standalone="yes"?>
<Relationships xmlns="http://schemas.openxmlformats.org/package/2006/relationships"><Relationship Id="rId1" Type="http://schemas.openxmlformats.org/officeDocument/2006/relationships/package" Target="../embeddings/Microsoft_Excel_Worksheet286.xlsx"/></Relationships>
</file>

<file path=ppt/charts/_rels/chart287.xml.rels><?xml version="1.0" encoding="UTF-8" standalone="yes"?>
<Relationships xmlns="http://schemas.openxmlformats.org/package/2006/relationships"><Relationship Id="rId1" Type="http://schemas.openxmlformats.org/officeDocument/2006/relationships/package" Target="../embeddings/Microsoft_Excel_Worksheet287.xlsx"/></Relationships>
</file>

<file path=ppt/charts/_rels/chart288.xml.rels><?xml version="1.0" encoding="UTF-8" standalone="yes"?>
<Relationships xmlns="http://schemas.openxmlformats.org/package/2006/relationships"><Relationship Id="rId2" Type="http://schemas.openxmlformats.org/officeDocument/2006/relationships/package" Target="../embeddings/Microsoft_Excel_Worksheet288.xlsx"/><Relationship Id="rId1" Type="http://schemas.openxmlformats.org/officeDocument/2006/relationships/themeOverride" Target="../theme/themeOverride95.xml"/></Relationships>
</file>

<file path=ppt/charts/_rels/chart289.xml.rels><?xml version="1.0" encoding="UTF-8" standalone="yes"?>
<Relationships xmlns="http://schemas.openxmlformats.org/package/2006/relationships"><Relationship Id="rId1" Type="http://schemas.openxmlformats.org/officeDocument/2006/relationships/package" Target="../embeddings/Microsoft_Excel_Worksheet289.xlsx"/></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0.xml"/></Relationships>
</file>

<file path=ppt/charts/_rels/chart290.xml.rels><?xml version="1.0" encoding="UTF-8" standalone="yes"?>
<Relationships xmlns="http://schemas.openxmlformats.org/package/2006/relationships"><Relationship Id="rId1" Type="http://schemas.openxmlformats.org/officeDocument/2006/relationships/package" Target="../embeddings/Microsoft_Excel_Worksheet290.xlsx"/></Relationships>
</file>

<file path=ppt/charts/_rels/chart291.xml.rels><?xml version="1.0" encoding="UTF-8" standalone="yes"?>
<Relationships xmlns="http://schemas.openxmlformats.org/package/2006/relationships"><Relationship Id="rId1" Type="http://schemas.openxmlformats.org/officeDocument/2006/relationships/package" Target="../embeddings/Microsoft_Excel_Worksheet291.xlsx"/></Relationships>
</file>

<file path=ppt/charts/_rels/chart292.xml.rels><?xml version="1.0" encoding="UTF-8" standalone="yes"?>
<Relationships xmlns="http://schemas.openxmlformats.org/package/2006/relationships"><Relationship Id="rId1" Type="http://schemas.openxmlformats.org/officeDocument/2006/relationships/package" Target="../embeddings/Microsoft_Excel_Worksheet292.xlsx"/></Relationships>
</file>

<file path=ppt/charts/_rels/chart293.xml.rels><?xml version="1.0" encoding="UTF-8" standalone="yes"?>
<Relationships xmlns="http://schemas.openxmlformats.org/package/2006/relationships"><Relationship Id="rId2" Type="http://schemas.openxmlformats.org/officeDocument/2006/relationships/package" Target="../embeddings/Microsoft_Excel_Worksheet293.xlsx"/><Relationship Id="rId1" Type="http://schemas.openxmlformats.org/officeDocument/2006/relationships/themeOverride" Target="../theme/themeOverride96.xml"/></Relationships>
</file>

<file path=ppt/charts/_rels/chart294.xml.rels><?xml version="1.0" encoding="UTF-8" standalone="yes"?>
<Relationships xmlns="http://schemas.openxmlformats.org/package/2006/relationships"><Relationship Id="rId1" Type="http://schemas.openxmlformats.org/officeDocument/2006/relationships/package" Target="../embeddings/Microsoft_Excel_Worksheet294.xlsx"/></Relationships>
</file>

<file path=ppt/charts/_rels/chart295.xml.rels><?xml version="1.0" encoding="UTF-8" standalone="yes"?>
<Relationships xmlns="http://schemas.openxmlformats.org/package/2006/relationships"><Relationship Id="rId1" Type="http://schemas.openxmlformats.org/officeDocument/2006/relationships/package" Target="../embeddings/Microsoft_Excel_Worksheet295.xlsx"/></Relationships>
</file>

<file path=ppt/charts/_rels/chart296.xml.rels><?xml version="1.0" encoding="UTF-8" standalone="yes"?>
<Relationships xmlns="http://schemas.openxmlformats.org/package/2006/relationships"><Relationship Id="rId1" Type="http://schemas.openxmlformats.org/officeDocument/2006/relationships/package" Target="../embeddings/Microsoft_Excel_Worksheet296.xlsx"/></Relationships>
</file>

<file path=ppt/charts/_rels/chart297.xml.rels><?xml version="1.0" encoding="UTF-8" standalone="yes"?>
<Relationships xmlns="http://schemas.openxmlformats.org/package/2006/relationships"><Relationship Id="rId1" Type="http://schemas.openxmlformats.org/officeDocument/2006/relationships/package" Target="../embeddings/Microsoft_Excel_Worksheet297.xlsx"/></Relationships>
</file>

<file path=ppt/charts/_rels/chart298.xml.rels><?xml version="1.0" encoding="UTF-8" standalone="yes"?>
<Relationships xmlns="http://schemas.openxmlformats.org/package/2006/relationships"><Relationship Id="rId2" Type="http://schemas.openxmlformats.org/officeDocument/2006/relationships/package" Target="../embeddings/Microsoft_Excel_Worksheet298.xlsx"/><Relationship Id="rId1" Type="http://schemas.openxmlformats.org/officeDocument/2006/relationships/themeOverride" Target="../theme/themeOverride97.xml"/></Relationships>
</file>

<file path=ppt/charts/_rels/chart299.xml.rels><?xml version="1.0" encoding="UTF-8" standalone="yes"?>
<Relationships xmlns="http://schemas.openxmlformats.org/package/2006/relationships"><Relationship Id="rId1" Type="http://schemas.openxmlformats.org/officeDocument/2006/relationships/package" Target="../embeddings/Microsoft_Excel_Worksheet29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1.xml"/></Relationships>
</file>

<file path=ppt/charts/_rels/chart300.xml.rels><?xml version="1.0" encoding="UTF-8" standalone="yes"?>
<Relationships xmlns="http://schemas.openxmlformats.org/package/2006/relationships"><Relationship Id="rId1" Type="http://schemas.openxmlformats.org/officeDocument/2006/relationships/package" Target="../embeddings/Microsoft_Excel_Worksheet300.xlsx"/></Relationships>
</file>

<file path=ppt/charts/_rels/chart301.xml.rels><?xml version="1.0" encoding="UTF-8" standalone="yes"?>
<Relationships xmlns="http://schemas.openxmlformats.org/package/2006/relationships"><Relationship Id="rId1" Type="http://schemas.openxmlformats.org/officeDocument/2006/relationships/package" Target="../embeddings/Microsoft_Excel_Worksheet301.xlsx"/></Relationships>
</file>

<file path=ppt/charts/_rels/chart302.xml.rels><?xml version="1.0" encoding="UTF-8" standalone="yes"?>
<Relationships xmlns="http://schemas.openxmlformats.org/package/2006/relationships"><Relationship Id="rId1" Type="http://schemas.openxmlformats.org/officeDocument/2006/relationships/package" Target="../embeddings/Microsoft_Excel_Worksheet302.xlsx"/></Relationships>
</file>

<file path=ppt/charts/_rels/chart303.xml.rels><?xml version="1.0" encoding="UTF-8" standalone="yes"?>
<Relationships xmlns="http://schemas.openxmlformats.org/package/2006/relationships"><Relationship Id="rId2" Type="http://schemas.openxmlformats.org/officeDocument/2006/relationships/package" Target="../embeddings/Microsoft_Excel_Worksheet303.xlsx"/><Relationship Id="rId1" Type="http://schemas.openxmlformats.org/officeDocument/2006/relationships/themeOverride" Target="../theme/themeOverride98.xml"/></Relationships>
</file>

<file path=ppt/charts/_rels/chart304.xml.rels><?xml version="1.0" encoding="UTF-8" standalone="yes"?>
<Relationships xmlns="http://schemas.openxmlformats.org/package/2006/relationships"><Relationship Id="rId1" Type="http://schemas.openxmlformats.org/officeDocument/2006/relationships/package" Target="../embeddings/Microsoft_Excel_Worksheet304.xlsx"/></Relationships>
</file>

<file path=ppt/charts/_rels/chart305.xml.rels><?xml version="1.0" encoding="UTF-8" standalone="yes"?>
<Relationships xmlns="http://schemas.openxmlformats.org/package/2006/relationships"><Relationship Id="rId1" Type="http://schemas.openxmlformats.org/officeDocument/2006/relationships/package" Target="../embeddings/Microsoft_Excel_Worksheet305.xlsx"/></Relationships>
</file>

<file path=ppt/charts/_rels/chart306.xml.rels><?xml version="1.0" encoding="UTF-8" standalone="yes"?>
<Relationships xmlns="http://schemas.openxmlformats.org/package/2006/relationships"><Relationship Id="rId1" Type="http://schemas.openxmlformats.org/officeDocument/2006/relationships/package" Target="../embeddings/Microsoft_Excel_Worksheet306.xlsx"/></Relationships>
</file>

<file path=ppt/charts/_rels/chart307.xml.rels><?xml version="1.0" encoding="UTF-8" standalone="yes"?>
<Relationships xmlns="http://schemas.openxmlformats.org/package/2006/relationships"><Relationship Id="rId1" Type="http://schemas.openxmlformats.org/officeDocument/2006/relationships/package" Target="../embeddings/Microsoft_Excel_Worksheet307.xlsx"/></Relationships>
</file>

<file path=ppt/charts/_rels/chart308.xml.rels><?xml version="1.0" encoding="UTF-8" standalone="yes"?>
<Relationships xmlns="http://schemas.openxmlformats.org/package/2006/relationships"><Relationship Id="rId2" Type="http://schemas.openxmlformats.org/officeDocument/2006/relationships/package" Target="../embeddings/Microsoft_Excel_Worksheet308.xlsx"/><Relationship Id="rId1" Type="http://schemas.openxmlformats.org/officeDocument/2006/relationships/themeOverride" Target="../theme/themeOverride99.xml"/></Relationships>
</file>

<file path=ppt/charts/_rels/chart309.xml.rels><?xml version="1.0" encoding="UTF-8" standalone="yes"?>
<Relationships xmlns="http://schemas.openxmlformats.org/package/2006/relationships"><Relationship Id="rId1" Type="http://schemas.openxmlformats.org/officeDocument/2006/relationships/package" Target="../embeddings/Microsoft_Excel_Worksheet30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2.xml"/></Relationships>
</file>

<file path=ppt/charts/_rels/chart310.xml.rels><?xml version="1.0" encoding="UTF-8" standalone="yes"?>
<Relationships xmlns="http://schemas.openxmlformats.org/package/2006/relationships"><Relationship Id="rId1" Type="http://schemas.openxmlformats.org/officeDocument/2006/relationships/package" Target="../embeddings/Microsoft_Excel_Worksheet310.xlsx"/></Relationships>
</file>

<file path=ppt/charts/_rels/chart311.xml.rels><?xml version="1.0" encoding="UTF-8" standalone="yes"?>
<Relationships xmlns="http://schemas.openxmlformats.org/package/2006/relationships"><Relationship Id="rId1" Type="http://schemas.openxmlformats.org/officeDocument/2006/relationships/package" Target="../embeddings/Microsoft_Excel_Worksheet311.xlsx"/></Relationships>
</file>

<file path=ppt/charts/_rels/chart312.xml.rels><?xml version="1.0" encoding="UTF-8" standalone="yes"?>
<Relationships xmlns="http://schemas.openxmlformats.org/package/2006/relationships"><Relationship Id="rId1" Type="http://schemas.openxmlformats.org/officeDocument/2006/relationships/package" Target="../embeddings/Microsoft_Excel_Worksheet312.xlsx"/></Relationships>
</file>

<file path=ppt/charts/_rels/chart313.xml.rels><?xml version="1.0" encoding="UTF-8" standalone="yes"?>
<Relationships xmlns="http://schemas.openxmlformats.org/package/2006/relationships"><Relationship Id="rId2" Type="http://schemas.openxmlformats.org/officeDocument/2006/relationships/package" Target="../embeddings/Microsoft_Excel_Worksheet313.xlsx"/><Relationship Id="rId1" Type="http://schemas.openxmlformats.org/officeDocument/2006/relationships/themeOverride" Target="../theme/themeOverride100.xml"/></Relationships>
</file>

<file path=ppt/charts/_rels/chart314.xml.rels><?xml version="1.0" encoding="UTF-8" standalone="yes"?>
<Relationships xmlns="http://schemas.openxmlformats.org/package/2006/relationships"><Relationship Id="rId1" Type="http://schemas.openxmlformats.org/officeDocument/2006/relationships/package" Target="../embeddings/Microsoft_Excel_Worksheet314.xlsx"/></Relationships>
</file>

<file path=ppt/charts/_rels/chart315.xml.rels><?xml version="1.0" encoding="UTF-8" standalone="yes"?>
<Relationships xmlns="http://schemas.openxmlformats.org/package/2006/relationships"><Relationship Id="rId1" Type="http://schemas.openxmlformats.org/officeDocument/2006/relationships/package" Target="../embeddings/Microsoft_Excel_Worksheet315.xlsx"/></Relationships>
</file>

<file path=ppt/charts/_rels/chart316.xml.rels><?xml version="1.0" encoding="UTF-8" standalone="yes"?>
<Relationships xmlns="http://schemas.openxmlformats.org/package/2006/relationships"><Relationship Id="rId1" Type="http://schemas.openxmlformats.org/officeDocument/2006/relationships/package" Target="../embeddings/Microsoft_Excel_Worksheet316.xlsx"/></Relationships>
</file>

<file path=ppt/charts/_rels/chart317.xml.rels><?xml version="1.0" encoding="UTF-8" standalone="yes"?>
<Relationships xmlns="http://schemas.openxmlformats.org/package/2006/relationships"><Relationship Id="rId1" Type="http://schemas.openxmlformats.org/officeDocument/2006/relationships/package" Target="../embeddings/Microsoft_Excel_Worksheet317.xlsx"/></Relationships>
</file>

<file path=ppt/charts/_rels/chart318.xml.rels><?xml version="1.0" encoding="UTF-8" standalone="yes"?>
<Relationships xmlns="http://schemas.openxmlformats.org/package/2006/relationships"><Relationship Id="rId2" Type="http://schemas.openxmlformats.org/officeDocument/2006/relationships/package" Target="../embeddings/Microsoft_Excel_Worksheet318.xlsx"/><Relationship Id="rId1" Type="http://schemas.openxmlformats.org/officeDocument/2006/relationships/themeOverride" Target="../theme/themeOverride101.xml"/></Relationships>
</file>

<file path=ppt/charts/_rels/chart319.xml.rels><?xml version="1.0" encoding="UTF-8" standalone="yes"?>
<Relationships xmlns="http://schemas.openxmlformats.org/package/2006/relationships"><Relationship Id="rId1" Type="http://schemas.openxmlformats.org/officeDocument/2006/relationships/package" Target="../embeddings/Microsoft_Excel_Worksheet319.xlsx"/></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3.xml"/></Relationships>
</file>

<file path=ppt/charts/_rels/chart320.xml.rels><?xml version="1.0" encoding="UTF-8" standalone="yes"?>
<Relationships xmlns="http://schemas.openxmlformats.org/package/2006/relationships"><Relationship Id="rId1" Type="http://schemas.openxmlformats.org/officeDocument/2006/relationships/package" Target="../embeddings/Microsoft_Excel_Worksheet320.xlsx"/></Relationships>
</file>

<file path=ppt/charts/_rels/chart321.xml.rels><?xml version="1.0" encoding="UTF-8" standalone="yes"?>
<Relationships xmlns="http://schemas.openxmlformats.org/package/2006/relationships"><Relationship Id="rId1" Type="http://schemas.openxmlformats.org/officeDocument/2006/relationships/package" Target="../embeddings/Microsoft_Excel_Worksheet321.xlsx"/></Relationships>
</file>

<file path=ppt/charts/_rels/chart322.xml.rels><?xml version="1.0" encoding="UTF-8" standalone="yes"?>
<Relationships xmlns="http://schemas.openxmlformats.org/package/2006/relationships"><Relationship Id="rId1" Type="http://schemas.openxmlformats.org/officeDocument/2006/relationships/package" Target="../embeddings/Microsoft_Excel_Worksheet322.xlsx"/></Relationships>
</file>

<file path=ppt/charts/_rels/chart323.xml.rels><?xml version="1.0" encoding="UTF-8" standalone="yes"?>
<Relationships xmlns="http://schemas.openxmlformats.org/package/2006/relationships"><Relationship Id="rId1" Type="http://schemas.openxmlformats.org/officeDocument/2006/relationships/package" Target="../embeddings/Microsoft_Excel_Worksheet323.xlsx"/></Relationships>
</file>

<file path=ppt/charts/_rels/chart324.xml.rels><?xml version="1.0" encoding="UTF-8" standalone="yes"?>
<Relationships xmlns="http://schemas.openxmlformats.org/package/2006/relationships"><Relationship Id="rId1" Type="http://schemas.openxmlformats.org/officeDocument/2006/relationships/package" Target="../embeddings/Microsoft_Excel_Worksheet324.xlsx"/></Relationships>
</file>

<file path=ppt/charts/_rels/chart325.xml.rels><?xml version="1.0" encoding="UTF-8" standalone="yes"?>
<Relationships xmlns="http://schemas.openxmlformats.org/package/2006/relationships"><Relationship Id="rId2" Type="http://schemas.openxmlformats.org/officeDocument/2006/relationships/package" Target="../embeddings/Microsoft_Excel_Worksheet325.xlsx"/><Relationship Id="rId1" Type="http://schemas.openxmlformats.org/officeDocument/2006/relationships/themeOverride" Target="../theme/themeOverride102.xml"/></Relationships>
</file>

<file path=ppt/charts/_rels/chart326.xml.rels><?xml version="1.0" encoding="UTF-8" standalone="yes"?>
<Relationships xmlns="http://schemas.openxmlformats.org/package/2006/relationships"><Relationship Id="rId1" Type="http://schemas.openxmlformats.org/officeDocument/2006/relationships/package" Target="../embeddings/Microsoft_Excel_Worksheet326.xlsx"/></Relationships>
</file>

<file path=ppt/charts/_rels/chart327.xml.rels><?xml version="1.0" encoding="UTF-8" standalone="yes"?>
<Relationships xmlns="http://schemas.openxmlformats.org/package/2006/relationships"><Relationship Id="rId1" Type="http://schemas.openxmlformats.org/officeDocument/2006/relationships/package" Target="../embeddings/Microsoft_Excel_Worksheet327.xlsx"/></Relationships>
</file>

<file path=ppt/charts/_rels/chart328.xml.rels><?xml version="1.0" encoding="UTF-8" standalone="yes"?>
<Relationships xmlns="http://schemas.openxmlformats.org/package/2006/relationships"><Relationship Id="rId1" Type="http://schemas.openxmlformats.org/officeDocument/2006/relationships/package" Target="../embeddings/Microsoft_Excel_Worksheet328.xlsx"/></Relationships>
</file>

<file path=ppt/charts/_rels/chart329.xml.rels><?xml version="1.0" encoding="UTF-8" standalone="yes"?>
<Relationships xmlns="http://schemas.openxmlformats.org/package/2006/relationships"><Relationship Id="rId1" Type="http://schemas.openxmlformats.org/officeDocument/2006/relationships/package" Target="../embeddings/Microsoft_Excel_Worksheet329.xlsx"/></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4.xml"/></Relationships>
</file>

<file path=ppt/charts/_rels/chart330.xml.rels><?xml version="1.0" encoding="UTF-8" standalone="yes"?>
<Relationships xmlns="http://schemas.openxmlformats.org/package/2006/relationships"><Relationship Id="rId1" Type="http://schemas.openxmlformats.org/officeDocument/2006/relationships/package" Target="../embeddings/Microsoft_Excel_Worksheet330.xlsx"/></Relationships>
</file>

<file path=ppt/charts/_rels/chart331.xml.rels><?xml version="1.0" encoding="UTF-8" standalone="yes"?>
<Relationships xmlns="http://schemas.openxmlformats.org/package/2006/relationships"><Relationship Id="rId1" Type="http://schemas.openxmlformats.org/officeDocument/2006/relationships/package" Target="../embeddings/Microsoft_Excel_Worksheet331.xlsx"/></Relationships>
</file>

<file path=ppt/charts/_rels/chart332.xml.rels><?xml version="1.0" encoding="UTF-8" standalone="yes"?>
<Relationships xmlns="http://schemas.openxmlformats.org/package/2006/relationships"><Relationship Id="rId1" Type="http://schemas.openxmlformats.org/officeDocument/2006/relationships/package" Target="../embeddings/Microsoft_Excel_Worksheet332.xlsx"/></Relationships>
</file>

<file path=ppt/charts/_rels/chart333.xml.rels><?xml version="1.0" encoding="UTF-8" standalone="yes"?>
<Relationships xmlns="http://schemas.openxmlformats.org/package/2006/relationships"><Relationship Id="rId2" Type="http://schemas.openxmlformats.org/officeDocument/2006/relationships/package" Target="../embeddings/Microsoft_Excel_Worksheet333.xlsx"/><Relationship Id="rId1" Type="http://schemas.openxmlformats.org/officeDocument/2006/relationships/themeOverride" Target="../theme/themeOverride103.xml"/></Relationships>
</file>

<file path=ppt/charts/_rels/chart334.xml.rels><?xml version="1.0" encoding="UTF-8" standalone="yes"?>
<Relationships xmlns="http://schemas.openxmlformats.org/package/2006/relationships"><Relationship Id="rId1" Type="http://schemas.openxmlformats.org/officeDocument/2006/relationships/package" Target="../embeddings/Microsoft_Excel_Worksheet334.xlsx"/></Relationships>
</file>

<file path=ppt/charts/_rels/chart335.xml.rels><?xml version="1.0" encoding="UTF-8" standalone="yes"?>
<Relationships xmlns="http://schemas.openxmlformats.org/package/2006/relationships"><Relationship Id="rId1" Type="http://schemas.openxmlformats.org/officeDocument/2006/relationships/package" Target="../embeddings/Microsoft_Excel_Worksheet335.xlsx"/></Relationships>
</file>

<file path=ppt/charts/_rels/chart336.xml.rels><?xml version="1.0" encoding="UTF-8" standalone="yes"?>
<Relationships xmlns="http://schemas.openxmlformats.org/package/2006/relationships"><Relationship Id="rId1" Type="http://schemas.openxmlformats.org/officeDocument/2006/relationships/package" Target="../embeddings/Microsoft_Excel_Worksheet336.xlsx"/></Relationships>
</file>

<file path=ppt/charts/_rels/chart337.xml.rels><?xml version="1.0" encoding="UTF-8" standalone="yes"?>
<Relationships xmlns="http://schemas.openxmlformats.org/package/2006/relationships"><Relationship Id="rId1" Type="http://schemas.openxmlformats.org/officeDocument/2006/relationships/package" Target="../embeddings/Microsoft_Excel_Worksheet337.xlsx"/></Relationships>
</file>

<file path=ppt/charts/_rels/chart338.xml.rels><?xml version="1.0" encoding="UTF-8" standalone="yes"?>
<Relationships xmlns="http://schemas.openxmlformats.org/package/2006/relationships"><Relationship Id="rId2" Type="http://schemas.openxmlformats.org/officeDocument/2006/relationships/package" Target="../embeddings/Microsoft_Excel_Worksheet338.xlsx"/><Relationship Id="rId1" Type="http://schemas.openxmlformats.org/officeDocument/2006/relationships/themeOverride" Target="../theme/themeOverride104.xml"/></Relationships>
</file>

<file path=ppt/charts/_rels/chart339.xml.rels><?xml version="1.0" encoding="UTF-8" standalone="yes"?>
<Relationships xmlns="http://schemas.openxmlformats.org/package/2006/relationships"><Relationship Id="rId1" Type="http://schemas.openxmlformats.org/officeDocument/2006/relationships/package" Target="../embeddings/Microsoft_Excel_Worksheet339.xlsx"/></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5.xml"/></Relationships>
</file>

<file path=ppt/charts/_rels/chart340.xml.rels><?xml version="1.0" encoding="UTF-8" standalone="yes"?>
<Relationships xmlns="http://schemas.openxmlformats.org/package/2006/relationships"><Relationship Id="rId1" Type="http://schemas.openxmlformats.org/officeDocument/2006/relationships/package" Target="../embeddings/Microsoft_Excel_Worksheet340.xlsx"/></Relationships>
</file>

<file path=ppt/charts/_rels/chart341.xml.rels><?xml version="1.0" encoding="UTF-8" standalone="yes"?>
<Relationships xmlns="http://schemas.openxmlformats.org/package/2006/relationships"><Relationship Id="rId1" Type="http://schemas.openxmlformats.org/officeDocument/2006/relationships/package" Target="../embeddings/Microsoft_Excel_Worksheet341.xlsx"/></Relationships>
</file>

<file path=ppt/charts/_rels/chart342.xml.rels><?xml version="1.0" encoding="UTF-8" standalone="yes"?>
<Relationships xmlns="http://schemas.openxmlformats.org/package/2006/relationships"><Relationship Id="rId2" Type="http://schemas.openxmlformats.org/officeDocument/2006/relationships/package" Target="../embeddings/Microsoft_Excel_Worksheet342.xlsx"/><Relationship Id="rId1" Type="http://schemas.openxmlformats.org/officeDocument/2006/relationships/themeOverride" Target="../theme/themeOverride105.xml"/></Relationships>
</file>

<file path=ppt/charts/_rels/chart343.xml.rels><?xml version="1.0" encoding="UTF-8" standalone="yes"?>
<Relationships xmlns="http://schemas.openxmlformats.org/package/2006/relationships"><Relationship Id="rId1" Type="http://schemas.openxmlformats.org/officeDocument/2006/relationships/package" Target="../embeddings/Microsoft_Excel_Worksheet343.xlsx"/></Relationships>
</file>

<file path=ppt/charts/_rels/chart344.xml.rels><?xml version="1.0" encoding="UTF-8" standalone="yes"?>
<Relationships xmlns="http://schemas.openxmlformats.org/package/2006/relationships"><Relationship Id="rId1" Type="http://schemas.openxmlformats.org/officeDocument/2006/relationships/package" Target="../embeddings/Microsoft_Excel_Worksheet344.xlsx"/></Relationships>
</file>

<file path=ppt/charts/_rels/chart345.xml.rels><?xml version="1.0" encoding="UTF-8" standalone="yes"?>
<Relationships xmlns="http://schemas.openxmlformats.org/package/2006/relationships"><Relationship Id="rId1" Type="http://schemas.openxmlformats.org/officeDocument/2006/relationships/package" Target="../embeddings/Microsoft_Excel_Worksheet345.xlsx"/></Relationships>
</file>

<file path=ppt/charts/_rels/chart346.xml.rels><?xml version="1.0" encoding="UTF-8" standalone="yes"?>
<Relationships xmlns="http://schemas.openxmlformats.org/package/2006/relationships"><Relationship Id="rId2" Type="http://schemas.openxmlformats.org/officeDocument/2006/relationships/package" Target="../embeddings/Microsoft_Excel_Worksheet346.xlsx"/><Relationship Id="rId1" Type="http://schemas.openxmlformats.org/officeDocument/2006/relationships/themeOverride" Target="../theme/themeOverride106.xml"/></Relationships>
</file>

<file path=ppt/charts/_rels/chart347.xml.rels><?xml version="1.0" encoding="UTF-8" standalone="yes"?>
<Relationships xmlns="http://schemas.openxmlformats.org/package/2006/relationships"><Relationship Id="rId1" Type="http://schemas.openxmlformats.org/officeDocument/2006/relationships/package" Target="../embeddings/Microsoft_Excel_Worksheet347.xlsx"/></Relationships>
</file>

<file path=ppt/charts/_rels/chart348.xml.rels><?xml version="1.0" encoding="UTF-8" standalone="yes"?>
<Relationships xmlns="http://schemas.openxmlformats.org/package/2006/relationships"><Relationship Id="rId1" Type="http://schemas.openxmlformats.org/officeDocument/2006/relationships/package" Target="../embeddings/Microsoft_Excel_Worksheet348.xlsx"/></Relationships>
</file>

<file path=ppt/charts/_rels/chart349.xml.rels><?xml version="1.0" encoding="UTF-8" standalone="yes"?>
<Relationships xmlns="http://schemas.openxmlformats.org/package/2006/relationships"><Relationship Id="rId1" Type="http://schemas.openxmlformats.org/officeDocument/2006/relationships/package" Target="../embeddings/Microsoft_Excel_Worksheet349.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6.xml"/></Relationships>
</file>

<file path=ppt/charts/_rels/chart350.xml.rels><?xml version="1.0" encoding="UTF-8" standalone="yes"?>
<Relationships xmlns="http://schemas.openxmlformats.org/package/2006/relationships"><Relationship Id="rId2" Type="http://schemas.openxmlformats.org/officeDocument/2006/relationships/package" Target="../embeddings/Microsoft_Excel_Worksheet350.xlsx"/><Relationship Id="rId1" Type="http://schemas.openxmlformats.org/officeDocument/2006/relationships/themeOverride" Target="../theme/themeOverride107.xml"/></Relationships>
</file>

<file path=ppt/charts/_rels/chart351.xml.rels><?xml version="1.0" encoding="UTF-8" standalone="yes"?>
<Relationships xmlns="http://schemas.openxmlformats.org/package/2006/relationships"><Relationship Id="rId1" Type="http://schemas.openxmlformats.org/officeDocument/2006/relationships/package" Target="../embeddings/Microsoft_Excel_Worksheet351.xlsx"/></Relationships>
</file>

<file path=ppt/charts/_rels/chart352.xml.rels><?xml version="1.0" encoding="UTF-8" standalone="yes"?>
<Relationships xmlns="http://schemas.openxmlformats.org/package/2006/relationships"><Relationship Id="rId1" Type="http://schemas.openxmlformats.org/officeDocument/2006/relationships/package" Target="../embeddings/Microsoft_Excel_Worksheet352.xlsx"/></Relationships>
</file>

<file path=ppt/charts/_rels/chart353.xml.rels><?xml version="1.0" encoding="UTF-8" standalone="yes"?>
<Relationships xmlns="http://schemas.openxmlformats.org/package/2006/relationships"><Relationship Id="rId1" Type="http://schemas.openxmlformats.org/officeDocument/2006/relationships/package" Target="../embeddings/Microsoft_Excel_Worksheet353.xlsx"/></Relationships>
</file>

<file path=ppt/charts/_rels/chart354.xml.rels><?xml version="1.0" encoding="UTF-8" standalone="yes"?>
<Relationships xmlns="http://schemas.openxmlformats.org/package/2006/relationships"><Relationship Id="rId2" Type="http://schemas.openxmlformats.org/officeDocument/2006/relationships/package" Target="../embeddings/Microsoft_Excel_Worksheet354.xlsx"/><Relationship Id="rId1" Type="http://schemas.openxmlformats.org/officeDocument/2006/relationships/themeOverride" Target="../theme/themeOverride108.xml"/></Relationships>
</file>

<file path=ppt/charts/_rels/chart355.xml.rels><?xml version="1.0" encoding="UTF-8" standalone="yes"?>
<Relationships xmlns="http://schemas.openxmlformats.org/package/2006/relationships"><Relationship Id="rId1" Type="http://schemas.openxmlformats.org/officeDocument/2006/relationships/package" Target="../embeddings/Microsoft_Excel_Worksheet355.xlsx"/></Relationships>
</file>

<file path=ppt/charts/_rels/chart356.xml.rels><?xml version="1.0" encoding="UTF-8" standalone="yes"?>
<Relationships xmlns="http://schemas.openxmlformats.org/package/2006/relationships"><Relationship Id="rId1" Type="http://schemas.openxmlformats.org/officeDocument/2006/relationships/package" Target="../embeddings/Microsoft_Excel_Worksheet356.xlsx"/></Relationships>
</file>

<file path=ppt/charts/_rels/chart357.xml.rels><?xml version="1.0" encoding="UTF-8" standalone="yes"?>
<Relationships xmlns="http://schemas.openxmlformats.org/package/2006/relationships"><Relationship Id="rId1" Type="http://schemas.openxmlformats.org/officeDocument/2006/relationships/package" Target="../embeddings/Microsoft_Excel_Worksheet357.xlsx"/></Relationships>
</file>

<file path=ppt/charts/_rels/chart358.xml.rels><?xml version="1.0" encoding="UTF-8" standalone="yes"?>
<Relationships xmlns="http://schemas.openxmlformats.org/package/2006/relationships"><Relationship Id="rId2" Type="http://schemas.openxmlformats.org/officeDocument/2006/relationships/package" Target="../embeddings/Microsoft_Excel_Worksheet358.xlsx"/><Relationship Id="rId1" Type="http://schemas.openxmlformats.org/officeDocument/2006/relationships/themeOverride" Target="../theme/themeOverride109.xml"/></Relationships>
</file>

<file path=ppt/charts/_rels/chart359.xml.rels><?xml version="1.0" encoding="UTF-8" standalone="yes"?>
<Relationships xmlns="http://schemas.openxmlformats.org/package/2006/relationships"><Relationship Id="rId1" Type="http://schemas.openxmlformats.org/officeDocument/2006/relationships/package" Target="../embeddings/Microsoft_Excel_Worksheet359.xlsx"/></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7.xml"/></Relationships>
</file>

<file path=ppt/charts/_rels/chart360.xml.rels><?xml version="1.0" encoding="UTF-8" standalone="yes"?>
<Relationships xmlns="http://schemas.openxmlformats.org/package/2006/relationships"><Relationship Id="rId1" Type="http://schemas.openxmlformats.org/officeDocument/2006/relationships/package" Target="../embeddings/Microsoft_Excel_Worksheet360.xlsx"/></Relationships>
</file>

<file path=ppt/charts/_rels/chart361.xml.rels><?xml version="1.0" encoding="UTF-8" standalone="yes"?>
<Relationships xmlns="http://schemas.openxmlformats.org/package/2006/relationships"><Relationship Id="rId1" Type="http://schemas.openxmlformats.org/officeDocument/2006/relationships/package" Target="../embeddings/Microsoft_Excel_Worksheet361.xlsx"/></Relationships>
</file>

<file path=ppt/charts/_rels/chart362.xml.rels><?xml version="1.0" encoding="UTF-8" standalone="yes"?>
<Relationships xmlns="http://schemas.openxmlformats.org/package/2006/relationships"><Relationship Id="rId1" Type="http://schemas.openxmlformats.org/officeDocument/2006/relationships/package" Target="../embeddings/Microsoft_Excel_Worksheet362.xlsx"/></Relationships>
</file>

<file path=ppt/charts/_rels/chart363.xml.rels><?xml version="1.0" encoding="UTF-8" standalone="yes"?>
<Relationships xmlns="http://schemas.openxmlformats.org/package/2006/relationships"><Relationship Id="rId2" Type="http://schemas.openxmlformats.org/officeDocument/2006/relationships/package" Target="../embeddings/Microsoft_Excel_Worksheet363.xlsx"/><Relationship Id="rId1" Type="http://schemas.openxmlformats.org/officeDocument/2006/relationships/themeOverride" Target="../theme/themeOverride110.xml"/></Relationships>
</file>

<file path=ppt/charts/_rels/chart364.xml.rels><?xml version="1.0" encoding="UTF-8" standalone="yes"?>
<Relationships xmlns="http://schemas.openxmlformats.org/package/2006/relationships"><Relationship Id="rId1" Type="http://schemas.openxmlformats.org/officeDocument/2006/relationships/package" Target="../embeddings/Microsoft_Excel_Worksheet364.xlsx"/></Relationships>
</file>

<file path=ppt/charts/_rels/chart365.xml.rels><?xml version="1.0" encoding="UTF-8" standalone="yes"?>
<Relationships xmlns="http://schemas.openxmlformats.org/package/2006/relationships"><Relationship Id="rId1" Type="http://schemas.openxmlformats.org/officeDocument/2006/relationships/package" Target="../embeddings/Microsoft_Excel_Worksheet365.xlsx"/></Relationships>
</file>

<file path=ppt/charts/_rels/chart366.xml.rels><?xml version="1.0" encoding="UTF-8" standalone="yes"?>
<Relationships xmlns="http://schemas.openxmlformats.org/package/2006/relationships"><Relationship Id="rId2" Type="http://schemas.openxmlformats.org/officeDocument/2006/relationships/package" Target="../embeddings/Microsoft_Excel_Worksheet366.xlsx"/><Relationship Id="rId1" Type="http://schemas.openxmlformats.org/officeDocument/2006/relationships/themeOverride" Target="../theme/themeOverride111.xml"/></Relationships>
</file>

<file path=ppt/charts/_rels/chart367.xml.rels><?xml version="1.0" encoding="UTF-8" standalone="yes"?>
<Relationships xmlns="http://schemas.openxmlformats.org/package/2006/relationships"><Relationship Id="rId1" Type="http://schemas.openxmlformats.org/officeDocument/2006/relationships/package" Target="../embeddings/Microsoft_Excel_Worksheet367.xlsx"/></Relationships>
</file>

<file path=ppt/charts/_rels/chart368.xml.rels><?xml version="1.0" encoding="UTF-8" standalone="yes"?>
<Relationships xmlns="http://schemas.openxmlformats.org/package/2006/relationships"><Relationship Id="rId1" Type="http://schemas.openxmlformats.org/officeDocument/2006/relationships/package" Target="../embeddings/Microsoft_Excel_Worksheet368.xlsx"/></Relationships>
</file>

<file path=ppt/charts/_rels/chart369.xml.rels><?xml version="1.0" encoding="UTF-8" standalone="yes"?>
<Relationships xmlns="http://schemas.openxmlformats.org/package/2006/relationships"><Relationship Id="rId2" Type="http://schemas.openxmlformats.org/officeDocument/2006/relationships/package" Target="../embeddings/Microsoft_Excel_Worksheet369.xlsx"/><Relationship Id="rId1" Type="http://schemas.openxmlformats.org/officeDocument/2006/relationships/themeOverride" Target="../theme/themeOverride112.xml"/></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70.xml.rels><?xml version="1.0" encoding="UTF-8" standalone="yes"?>
<Relationships xmlns="http://schemas.openxmlformats.org/package/2006/relationships"><Relationship Id="rId1" Type="http://schemas.openxmlformats.org/officeDocument/2006/relationships/package" Target="../embeddings/Microsoft_Excel_Worksheet370.xlsx"/></Relationships>
</file>

<file path=ppt/charts/_rels/chart371.xml.rels><?xml version="1.0" encoding="UTF-8" standalone="yes"?>
<Relationships xmlns="http://schemas.openxmlformats.org/package/2006/relationships"><Relationship Id="rId1" Type="http://schemas.openxmlformats.org/officeDocument/2006/relationships/package" Target="../embeddings/Microsoft_Excel_Worksheet371.xlsx"/></Relationships>
</file>

<file path=ppt/charts/_rels/chart372.xml.rels><?xml version="1.0" encoding="UTF-8" standalone="yes"?>
<Relationships xmlns="http://schemas.openxmlformats.org/package/2006/relationships"><Relationship Id="rId2" Type="http://schemas.openxmlformats.org/officeDocument/2006/relationships/package" Target="../embeddings/Microsoft_Excel_Worksheet372.xlsx"/><Relationship Id="rId1" Type="http://schemas.openxmlformats.org/officeDocument/2006/relationships/themeOverride" Target="../theme/themeOverride113.xml"/></Relationships>
</file>

<file path=ppt/charts/_rels/chart373.xml.rels><?xml version="1.0" encoding="UTF-8" standalone="yes"?>
<Relationships xmlns="http://schemas.openxmlformats.org/package/2006/relationships"><Relationship Id="rId1" Type="http://schemas.openxmlformats.org/officeDocument/2006/relationships/package" Target="../embeddings/Microsoft_Excel_Worksheet373.xlsx"/></Relationships>
</file>

<file path=ppt/charts/_rels/chart374.xml.rels><?xml version="1.0" encoding="UTF-8" standalone="yes"?>
<Relationships xmlns="http://schemas.openxmlformats.org/package/2006/relationships"><Relationship Id="rId1" Type="http://schemas.openxmlformats.org/officeDocument/2006/relationships/package" Target="../embeddings/Microsoft_Excel_Worksheet374.xlsx"/></Relationships>
</file>

<file path=ppt/charts/_rels/chart375.xml.rels><?xml version="1.0" encoding="UTF-8" standalone="yes"?>
<Relationships xmlns="http://schemas.openxmlformats.org/package/2006/relationships"><Relationship Id="rId1" Type="http://schemas.openxmlformats.org/officeDocument/2006/relationships/package" Target="../embeddings/Microsoft_Excel_Worksheet375.xlsx"/></Relationships>
</file>

<file path=ppt/charts/_rels/chart376.xml.rels><?xml version="1.0" encoding="UTF-8" standalone="yes"?>
<Relationships xmlns="http://schemas.openxmlformats.org/package/2006/relationships"><Relationship Id="rId2" Type="http://schemas.openxmlformats.org/officeDocument/2006/relationships/package" Target="../embeddings/Microsoft_Excel_Worksheet376.xlsx"/><Relationship Id="rId1" Type="http://schemas.openxmlformats.org/officeDocument/2006/relationships/themeOverride" Target="../theme/themeOverride114.xml"/></Relationships>
</file>

<file path=ppt/charts/_rels/chart377.xml.rels><?xml version="1.0" encoding="UTF-8" standalone="yes"?>
<Relationships xmlns="http://schemas.openxmlformats.org/package/2006/relationships"><Relationship Id="rId1" Type="http://schemas.openxmlformats.org/officeDocument/2006/relationships/package" Target="../embeddings/Microsoft_Excel_Worksheet377.xlsx"/></Relationships>
</file>

<file path=ppt/charts/_rels/chart378.xml.rels><?xml version="1.0" encoding="UTF-8" standalone="yes"?>
<Relationships xmlns="http://schemas.openxmlformats.org/package/2006/relationships"><Relationship Id="rId1" Type="http://schemas.openxmlformats.org/officeDocument/2006/relationships/package" Target="../embeddings/Microsoft_Excel_Worksheet378.xlsx"/></Relationships>
</file>

<file path=ppt/charts/_rels/chart379.xml.rels><?xml version="1.0" encoding="UTF-8" standalone="yes"?>
<Relationships xmlns="http://schemas.openxmlformats.org/package/2006/relationships"><Relationship Id="rId1" Type="http://schemas.openxmlformats.org/officeDocument/2006/relationships/package" Target="../embeddings/Microsoft_Excel_Worksheet379.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8.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9.xml"/></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themeOverride" Target="../theme/themeOverride30.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themeOverride" Target="../theme/themeOverride31.xml"/></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7.xlsx"/><Relationship Id="rId1" Type="http://schemas.openxmlformats.org/officeDocument/2006/relationships/themeOverride" Target="../theme/themeOverride32.xml"/></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9.xlsx"/><Relationship Id="rId1" Type="http://schemas.openxmlformats.org/officeDocument/2006/relationships/themeOverride" Target="../theme/themeOverride3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xml"/></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themeOverride" Target="../theme/themeOverride34.xml"/></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themeOverride" Target="../theme/themeOverride35.xml"/></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2.xml"/></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36.xml"/></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themeOverride" Target="../theme/themeOverride37.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38.xml"/></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themeOverride" Target="../theme/themeOverride39.xml"/></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5.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themeOverride" Target="../theme/themeOverride40.xml"/></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7.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themeOverride" Target="../theme/themeOverride41.xml"/></Relationships>
</file>

<file path=ppt/charts/_rels/chart88.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9.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1.xlsx"/></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2.xlsx"/><Relationship Id="rId1" Type="http://schemas.openxmlformats.org/officeDocument/2006/relationships/themeOverride" Target="../theme/themeOverride42.xml"/></Relationships>
</file>

<file path=ppt/charts/_rels/chart93.xml.rels><?xml version="1.0" encoding="UTF-8" standalone="yes"?>
<Relationships xmlns="http://schemas.openxmlformats.org/package/2006/relationships"><Relationship Id="rId1" Type="http://schemas.openxmlformats.org/officeDocument/2006/relationships/package" Target="../embeddings/Microsoft_Excel_Worksheet93.xlsx"/></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4.xlsx"/><Relationship Id="rId1" Type="http://schemas.openxmlformats.org/officeDocument/2006/relationships/themeOverride" Target="../theme/themeOverride43.xml"/></Relationships>
</file>

<file path=ppt/charts/_rels/chart95.xml.rels><?xml version="1.0" encoding="UTF-8" standalone="yes"?>
<Relationships xmlns="http://schemas.openxmlformats.org/package/2006/relationships"><Relationship Id="rId1" Type="http://schemas.openxmlformats.org/officeDocument/2006/relationships/package" Target="../embeddings/Microsoft_Excel_Worksheet95.xlsx"/></Relationships>
</file>

<file path=ppt/charts/_rels/chart96.xml.rels><?xml version="1.0" encoding="UTF-8" standalone="yes"?>
<Relationships xmlns="http://schemas.openxmlformats.org/package/2006/relationships"><Relationship Id="rId1" Type="http://schemas.openxmlformats.org/officeDocument/2006/relationships/package" Target="../embeddings/Microsoft_Excel_Worksheet96.xlsx"/></Relationships>
</file>

<file path=ppt/charts/_rels/chart97.xml.rels><?xml version="1.0" encoding="UTF-8" standalone="yes"?>
<Relationships xmlns="http://schemas.openxmlformats.org/package/2006/relationships"><Relationship Id="rId1" Type="http://schemas.openxmlformats.org/officeDocument/2006/relationships/package" Target="../embeddings/Microsoft_Excel_Worksheet97.xlsx"/></Relationships>
</file>

<file path=ppt/charts/_rels/chart98.xml.rels><?xml version="1.0" encoding="UTF-8" standalone="yes"?>
<Relationships xmlns="http://schemas.openxmlformats.org/package/2006/relationships"><Relationship Id="rId1" Type="http://schemas.openxmlformats.org/officeDocument/2006/relationships/package" Target="../embeddings/Microsoft_Excel_Worksheet98.xlsx"/></Relationships>
</file>

<file path=ppt/charts/_rels/chart99.xml.rels><?xml version="1.0" encoding="UTF-8" standalone="yes"?>
<Relationships xmlns="http://schemas.openxmlformats.org/package/2006/relationships"><Relationship Id="rId2" Type="http://schemas.openxmlformats.org/officeDocument/2006/relationships/package" Target="../embeddings/Microsoft_Excel_Worksheet99.xlsx"/><Relationship Id="rId1" Type="http://schemas.openxmlformats.org/officeDocument/2006/relationships/themeOverride" Target="../theme/themeOverride4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6A2-4FF7-9FA7-B75B3FD5297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383270452061E-2"/>
          <c:y val="0.1143597953960394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133-4537-862A-F06D2AC3CED6}"/>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F133-4537-862A-F06D2AC3CED6}"/>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F133-4537-862A-F06D2AC3CED6}"/>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F133-4537-862A-F06D2AC3CED6}"/>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F133-4537-862A-F06D2AC3CED6}"/>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F133-4537-862A-F06D2AC3CED6}"/>
              </c:ext>
            </c:extLst>
          </c:dPt>
          <c:xVal>
            <c:numRef>
              <c:f>Sheet1!$B$2:$B$7</c:f>
              <c:numCache>
                <c:formatCode>General</c:formatCode>
                <c:ptCount val="6"/>
                <c:pt idx="4">
                  <c:v>0</c:v>
                </c:pt>
                <c:pt idx="5">
                  <c:v>67</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F133-4537-862A-F06D2AC3CED6}"/>
            </c:ext>
          </c:extLst>
        </c:ser>
        <c:dLbls>
          <c:showLegendKey val="0"/>
          <c:showVal val="0"/>
          <c:showCatName val="0"/>
          <c:showSerName val="0"/>
          <c:showPercent val="0"/>
          <c:showBubbleSize val="0"/>
        </c:dLbls>
        <c:axId val="98907264"/>
        <c:axId val="98908800"/>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F133-4537-862A-F06D2AC3CED6}"/>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F133-4537-862A-F06D2AC3CED6}"/>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F133-4537-862A-F06D2AC3CED6}"/>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F133-4537-862A-F06D2AC3CED6}"/>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F133-4537-862A-F06D2AC3CED6}"/>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F133-4537-862A-F06D2AC3CED6}"/>
              </c:ext>
            </c:extLst>
          </c:dPt>
          <c:xVal>
            <c:numRef>
              <c:f>Sheet1!$C$2:$C$7</c:f>
              <c:numCache>
                <c:formatCode>General</c:formatCode>
                <c:ptCount val="6"/>
                <c:pt idx="3">
                  <c:v>68</c:v>
                </c:pt>
                <c:pt idx="4">
                  <c:v>76</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F133-4537-862A-F06D2AC3CED6}"/>
            </c:ext>
          </c:extLst>
        </c:ser>
        <c:dLbls>
          <c:showLegendKey val="0"/>
          <c:showVal val="0"/>
          <c:showCatName val="0"/>
          <c:showSerName val="0"/>
          <c:showPercent val="0"/>
          <c:showBubbleSize val="0"/>
        </c:dLbls>
        <c:axId val="98928512"/>
        <c:axId val="98926976"/>
      </c:scatterChart>
      <c:valAx>
        <c:axId val="98907264"/>
        <c:scaling>
          <c:orientation val="minMax"/>
          <c:max val="100"/>
          <c:min val="0"/>
        </c:scaling>
        <c:delete val="0"/>
        <c:axPos val="b"/>
        <c:numFmt formatCode="General" sourceLinked="1"/>
        <c:majorTickMark val="none"/>
        <c:minorTickMark val="none"/>
        <c:tickLblPos val="none"/>
        <c:spPr>
          <a:ln>
            <a:noFill/>
          </a:ln>
        </c:spPr>
        <c:crossAx val="98908800"/>
        <c:crossesAt val="0"/>
        <c:crossBetween val="midCat"/>
      </c:valAx>
      <c:valAx>
        <c:axId val="98908800"/>
        <c:scaling>
          <c:orientation val="minMax"/>
          <c:max val="4"/>
          <c:min val="-1"/>
        </c:scaling>
        <c:delete val="1"/>
        <c:axPos val="l"/>
        <c:numFmt formatCode="General" sourceLinked="1"/>
        <c:majorTickMark val="out"/>
        <c:minorTickMark val="none"/>
        <c:tickLblPos val="nextTo"/>
        <c:crossAx val="98907264"/>
        <c:crosses val="autoZero"/>
        <c:crossBetween val="midCat"/>
        <c:majorUnit val="2"/>
      </c:valAx>
      <c:valAx>
        <c:axId val="98926976"/>
        <c:scaling>
          <c:orientation val="minMax"/>
        </c:scaling>
        <c:delete val="1"/>
        <c:axPos val="r"/>
        <c:numFmt formatCode="General" sourceLinked="1"/>
        <c:majorTickMark val="out"/>
        <c:minorTickMark val="none"/>
        <c:tickLblPos val="nextTo"/>
        <c:crossAx val="98928512"/>
        <c:crosses val="max"/>
        <c:crossBetween val="midCat"/>
      </c:valAx>
      <c:valAx>
        <c:axId val="98928512"/>
        <c:scaling>
          <c:orientation val="minMax"/>
          <c:max val="100"/>
        </c:scaling>
        <c:delete val="1"/>
        <c:axPos val="b"/>
        <c:numFmt formatCode="General" sourceLinked="1"/>
        <c:majorTickMark val="out"/>
        <c:minorTickMark val="none"/>
        <c:tickLblPos val="nextTo"/>
        <c:crossAx val="98926976"/>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c16="http://schemas.microsoft.com/office/drawing/2014/chart" xmlns:c14="http://schemas.microsoft.com/office/drawing/2007/8/2/chart" xmlns:mc="http://schemas.openxmlformats.org/markup-compatibility/2006" xmlns:c16r2="http://schemas.microsoft.com/office/drawing/2015/06/chart">
            <c:ext xmlns:c16="http://schemas.microsoft.com/office/drawing/2014/chart" uri="{C3380CC4-5D6E-409C-BE32-E72D297353CC}">
              <c16:uniqueId val="{00000000-75D4-40B1-A343-CBBE4D40083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7B0F-41A7-AB4C-886CD800279D}"/>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7B0F-41A7-AB4C-886CD800279D}"/>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7B0F-41A7-AB4C-886CD800279D}"/>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7B0F-41A7-AB4C-886CD800279D}"/>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7B0F-41A7-AB4C-886CD800279D}"/>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7B0F-41A7-AB4C-886CD800279D}"/>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4.0931002129761562E-17"/>
                  <c:y val="-3.507584806910218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7B0F-41A7-AB4C-886CD800279D}"/>
                </c:ext>
              </c:extLst>
            </c:dLbl>
            <c:dLbl>
              <c:idx val="5"/>
              <c:layout>
                <c:manualLayout>
                  <c:x val="4.4652518147116982E-3"/>
                  <c:y val="1.4030339227640841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7B0F-41A7-AB4C-886CD800279D}"/>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25</c:v>
                </c:pt>
                <c:pt idx="1">
                  <c:v>46</c:v>
                </c:pt>
                <c:pt idx="2">
                  <c:v>18</c:v>
                </c:pt>
                <c:pt idx="3">
                  <c:v>3</c:v>
                </c:pt>
                <c:pt idx="4">
                  <c:v>3</c:v>
                </c:pt>
                <c:pt idx="5">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7B0F-41A7-AB4C-886CD800279D}"/>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7B0F-41A7-AB4C-886CD800279D}"/>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7B0F-41A7-AB4C-886CD800279D}"/>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7B0F-41A7-AB4C-886CD800279D}"/>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7B0F-41A7-AB4C-886CD800279D}"/>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7B0F-41A7-AB4C-886CD800279D}"/>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7B0F-41A7-AB4C-886CD800279D}"/>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17</c:v>
                </c:pt>
                <c:pt idx="1">
                  <c:v>31</c:v>
                </c:pt>
                <c:pt idx="2">
                  <c:v>12</c:v>
                </c:pt>
                <c:pt idx="3">
                  <c:v>2</c:v>
                </c:pt>
                <c:pt idx="4">
                  <c:v>2</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7B0F-41A7-AB4C-886CD800279D}"/>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B75-4B1D-B910-6709784BEFE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BE5-424F-B18B-5C332E28C90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A62-44F1-9472-A70B9B3D4DD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AE3-4D51-9401-53820BF9C9C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28DA-48A3-8024-13B901467651}"/>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28DA-48A3-8024-13B901467651}"/>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28DA-48A3-8024-13B901467651}"/>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28DA-48A3-8024-13B901467651}"/>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28DA-48A3-8024-13B901467651}"/>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28DA-48A3-8024-13B901467651}"/>
              </c:ext>
            </c:extLst>
          </c:dPt>
          <c:xVal>
            <c:numRef>
              <c:f>Sheet1!$B$2:$B$7</c:f>
              <c:numCache>
                <c:formatCode>General</c:formatCode>
                <c:ptCount val="6"/>
                <c:pt idx="0">
                  <c:v>72</c:v>
                </c:pt>
                <c:pt idx="1">
                  <c:v>71</c:v>
                </c:pt>
                <c:pt idx="2">
                  <c:v>72</c:v>
                </c:pt>
                <c:pt idx="3">
                  <c:v>72</c:v>
                </c:pt>
                <c:pt idx="4">
                  <c:v>75</c:v>
                </c:pt>
                <c:pt idx="5">
                  <c:v>70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28DA-48A3-8024-13B901467651}"/>
            </c:ext>
          </c:extLst>
        </c:ser>
        <c:dLbls>
          <c:showLegendKey val="0"/>
          <c:showVal val="0"/>
          <c:showCatName val="0"/>
          <c:showSerName val="0"/>
          <c:showPercent val="0"/>
          <c:showBubbleSize val="0"/>
        </c:dLbls>
        <c:bubbleScale val="100"/>
        <c:showNegBubbles val="0"/>
        <c:sizeRepresents val="w"/>
        <c:axId val="116326784"/>
        <c:axId val="116328320"/>
      </c:bubbleChart>
      <c:valAx>
        <c:axId val="11632678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6328320"/>
        <c:crossesAt val="0"/>
        <c:crossBetween val="midCat"/>
      </c:valAx>
      <c:valAx>
        <c:axId val="116328320"/>
        <c:scaling>
          <c:orientation val="minMax"/>
          <c:max val="4"/>
          <c:min val="-1"/>
        </c:scaling>
        <c:delete val="1"/>
        <c:axPos val="l"/>
        <c:numFmt formatCode="General" sourceLinked="1"/>
        <c:majorTickMark val="out"/>
        <c:minorTickMark val="none"/>
        <c:tickLblPos val="nextTo"/>
        <c:crossAx val="11632678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6CA-4B67-B40E-FAE383179A1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FADA-489B-B9F2-4B905235B40F}"/>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FADA-489B-B9F2-4B905235B40F}"/>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FADA-489B-B9F2-4B905235B40F}"/>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FADA-489B-B9F2-4B905235B40F}"/>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FADA-489B-B9F2-4B905235B40F}"/>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FADA-489B-B9F2-4B905235B40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FADA-489B-B9F2-4B905235B40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22</c:v>
                </c:pt>
                <c:pt idx="1">
                  <c:v>48</c:v>
                </c:pt>
                <c:pt idx="2">
                  <c:v>16</c:v>
                </c:pt>
                <c:pt idx="3">
                  <c:v>7</c:v>
                </c:pt>
                <c:pt idx="4">
                  <c:v>6</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FADA-489B-B9F2-4B905235B40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FADA-489B-B9F2-4B905235B40F}"/>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FADA-489B-B9F2-4B905235B40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FADA-489B-B9F2-4B905235B40F}"/>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FADA-489B-B9F2-4B905235B40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FADA-489B-B9F2-4B905235B40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FADA-489B-B9F2-4B905235B40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FADA-489B-B9F2-4B905235B40F}"/>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32</c:v>
                </c:pt>
                <c:pt idx="2">
                  <c:v>11</c:v>
                </c:pt>
                <c:pt idx="3">
                  <c:v>5</c:v>
                </c:pt>
                <c:pt idx="4">
                  <c:v>4</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FADA-489B-B9F2-4B905235B40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ECE-404D-B4E8-CD7FA6ED791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0"/>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5A5-4E5F-B400-5496706AD56A}"/>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95A5-4E5F-B400-5496706AD56A}"/>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95A5-4E5F-B400-5496706AD56A}"/>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95A5-4E5F-B400-5496706AD56A}"/>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95A5-4E5F-B400-5496706AD56A}"/>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95A5-4E5F-B400-5496706AD56A}"/>
              </c:ext>
            </c:extLst>
          </c:dPt>
          <c:xVal>
            <c:numRef>
              <c:f>Sheet1!$B$2:$B$7</c:f>
              <c:numCache>
                <c:formatCode>General</c:formatCode>
                <c:ptCount val="6"/>
                <c:pt idx="4">
                  <c:v>0</c:v>
                </c:pt>
                <c:pt idx="5">
                  <c:v>64</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95A5-4E5F-B400-5496706AD56A}"/>
            </c:ext>
          </c:extLst>
        </c:ser>
        <c:dLbls>
          <c:showLegendKey val="0"/>
          <c:showVal val="0"/>
          <c:showCatName val="0"/>
          <c:showSerName val="0"/>
          <c:showPercent val="0"/>
          <c:showBubbleSize val="0"/>
        </c:dLbls>
        <c:axId val="99067776"/>
        <c:axId val="99069312"/>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95A5-4E5F-B400-5496706AD56A}"/>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95A5-4E5F-B400-5496706AD56A}"/>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95A5-4E5F-B400-5496706AD56A}"/>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95A5-4E5F-B400-5496706AD56A}"/>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95A5-4E5F-B400-5496706AD56A}"/>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95A5-4E5F-B400-5496706AD56A}"/>
              </c:ext>
            </c:extLst>
          </c:dPt>
          <c:xVal>
            <c:numRef>
              <c:f>Sheet1!$C$2:$C$7</c:f>
              <c:numCache>
                <c:formatCode>General</c:formatCode>
                <c:ptCount val="6"/>
                <c:pt idx="3">
                  <c:v>52</c:v>
                </c:pt>
                <c:pt idx="4">
                  <c:v>64</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95A5-4E5F-B400-5496706AD56A}"/>
            </c:ext>
          </c:extLst>
        </c:ser>
        <c:dLbls>
          <c:showLegendKey val="0"/>
          <c:showVal val="0"/>
          <c:showCatName val="0"/>
          <c:showSerName val="0"/>
          <c:showPercent val="0"/>
          <c:showBubbleSize val="0"/>
        </c:dLbls>
        <c:axId val="99089024"/>
        <c:axId val="99087488"/>
      </c:scatterChart>
      <c:valAx>
        <c:axId val="99067776"/>
        <c:scaling>
          <c:orientation val="minMax"/>
          <c:max val="100"/>
          <c:min val="0"/>
        </c:scaling>
        <c:delete val="0"/>
        <c:axPos val="b"/>
        <c:numFmt formatCode="General" sourceLinked="1"/>
        <c:majorTickMark val="none"/>
        <c:minorTickMark val="none"/>
        <c:tickLblPos val="none"/>
        <c:spPr>
          <a:ln>
            <a:noFill/>
          </a:ln>
        </c:spPr>
        <c:crossAx val="99069312"/>
        <c:crossesAt val="0"/>
        <c:crossBetween val="midCat"/>
      </c:valAx>
      <c:valAx>
        <c:axId val="99069312"/>
        <c:scaling>
          <c:orientation val="minMax"/>
          <c:max val="4"/>
          <c:min val="-1"/>
        </c:scaling>
        <c:delete val="1"/>
        <c:axPos val="l"/>
        <c:numFmt formatCode="General" sourceLinked="1"/>
        <c:majorTickMark val="out"/>
        <c:minorTickMark val="none"/>
        <c:tickLblPos val="nextTo"/>
        <c:crossAx val="99067776"/>
        <c:crosses val="autoZero"/>
        <c:crossBetween val="midCat"/>
        <c:majorUnit val="2"/>
      </c:valAx>
      <c:valAx>
        <c:axId val="99087488"/>
        <c:scaling>
          <c:orientation val="minMax"/>
        </c:scaling>
        <c:delete val="1"/>
        <c:axPos val="r"/>
        <c:numFmt formatCode="General" sourceLinked="1"/>
        <c:majorTickMark val="out"/>
        <c:minorTickMark val="none"/>
        <c:tickLblPos val="nextTo"/>
        <c:crossAx val="99089024"/>
        <c:crosses val="max"/>
        <c:crossBetween val="midCat"/>
      </c:valAx>
      <c:valAx>
        <c:axId val="99089024"/>
        <c:scaling>
          <c:orientation val="minMax"/>
          <c:max val="100"/>
        </c:scaling>
        <c:delete val="1"/>
        <c:axPos val="b"/>
        <c:numFmt formatCode="General" sourceLinked="1"/>
        <c:majorTickMark val="out"/>
        <c:minorTickMark val="none"/>
        <c:tickLblPos val="nextTo"/>
        <c:crossAx val="9908748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880-4CC2-AF5D-7002C1377E8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6D9-4A0A-B724-AA3EB7B5DD1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FEE-4E6A-BA07-8C35EC5256E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5580-418D-8E94-F248C0FF1A81}"/>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5580-418D-8E94-F248C0FF1A81}"/>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5580-418D-8E94-F248C0FF1A81}"/>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5580-418D-8E94-F248C0FF1A81}"/>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5580-418D-8E94-F248C0FF1A81}"/>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5580-418D-8E94-F248C0FF1A81}"/>
              </c:ext>
            </c:extLst>
          </c:dPt>
          <c:xVal>
            <c:numRef>
              <c:f>Sheet1!$B$2:$B$7</c:f>
              <c:numCache>
                <c:formatCode>General</c:formatCode>
                <c:ptCount val="6"/>
                <c:pt idx="0">
                  <c:v>70</c:v>
                </c:pt>
                <c:pt idx="1">
                  <c:v>65</c:v>
                </c:pt>
                <c:pt idx="2">
                  <c:v>74</c:v>
                </c:pt>
                <c:pt idx="3">
                  <c:v>65</c:v>
                </c:pt>
                <c:pt idx="4">
                  <c:v>67</c:v>
                </c:pt>
                <c:pt idx="5">
                  <c:v>60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5580-418D-8E94-F248C0FF1A81}"/>
            </c:ext>
          </c:extLst>
        </c:ser>
        <c:dLbls>
          <c:showLegendKey val="0"/>
          <c:showVal val="0"/>
          <c:showCatName val="0"/>
          <c:showSerName val="0"/>
          <c:showPercent val="0"/>
          <c:showBubbleSize val="0"/>
        </c:dLbls>
        <c:bubbleScale val="100"/>
        <c:showNegBubbles val="0"/>
        <c:sizeRepresents val="w"/>
        <c:axId val="116979968"/>
        <c:axId val="117248000"/>
      </c:bubbleChart>
      <c:valAx>
        <c:axId val="11697996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7248000"/>
        <c:crossesAt val="0"/>
        <c:crossBetween val="midCat"/>
      </c:valAx>
      <c:valAx>
        <c:axId val="117248000"/>
        <c:scaling>
          <c:orientation val="minMax"/>
          <c:max val="4"/>
          <c:min val="-1"/>
        </c:scaling>
        <c:delete val="1"/>
        <c:axPos val="l"/>
        <c:numFmt formatCode="General" sourceLinked="1"/>
        <c:majorTickMark val="out"/>
        <c:minorTickMark val="none"/>
        <c:tickLblPos val="nextTo"/>
        <c:crossAx val="11697996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8C4-4E8D-9978-DA9ECBCF0A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681004168330146"/>
          <c:y val="4.910618729674305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FADA-489B-B9F2-4B905235B40F}"/>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FADA-489B-B9F2-4B905235B40F}"/>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FADA-489B-B9F2-4B905235B40F}"/>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FADA-489B-B9F2-4B905235B40F}"/>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FADA-489B-B9F2-4B905235B40F}"/>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FADA-489B-B9F2-4B905235B40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2.2326259073558695E-3"/>
                  <c:y val="-2.8060678455281745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FADA-489B-B9F2-4B905235B40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19</c:v>
                </c:pt>
                <c:pt idx="1">
                  <c:v>48</c:v>
                </c:pt>
                <c:pt idx="2">
                  <c:v>19</c:v>
                </c:pt>
                <c:pt idx="3">
                  <c:v>6</c:v>
                </c:pt>
                <c:pt idx="4">
                  <c:v>6</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FADA-489B-B9F2-4B905235B40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FADA-489B-B9F2-4B905235B40F}"/>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FADA-489B-B9F2-4B905235B40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FADA-489B-B9F2-4B905235B40F}"/>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FADA-489B-B9F2-4B905235B40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FADA-489B-B9F2-4B905235B40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FADA-489B-B9F2-4B905235B40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13</c:v>
                </c:pt>
                <c:pt idx="1">
                  <c:v>32</c:v>
                </c:pt>
                <c:pt idx="2">
                  <c:v>13</c:v>
                </c:pt>
                <c:pt idx="3">
                  <c:v>4</c:v>
                </c:pt>
                <c:pt idx="4">
                  <c:v>4</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FADA-489B-B9F2-4B905235B40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ECE-404D-B4E8-CD7FA6ED791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880-4CC2-AF5D-7002C1377E8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6D9-4A0A-B724-AA3EB7B5DD1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FEE-4E6A-BA07-8C35EC5256E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383270452061E-2"/>
          <c:y val="0.1143597953960394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121-4CFB-8EB7-41D389064478}"/>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2121-4CFB-8EB7-41D389064478}"/>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2121-4CFB-8EB7-41D389064478}"/>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2121-4CFB-8EB7-41D389064478}"/>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2121-4CFB-8EB7-41D389064478}"/>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2121-4CFB-8EB7-41D389064478}"/>
              </c:ext>
            </c:extLst>
          </c:dPt>
          <c:xVal>
            <c:numRef>
              <c:f>Sheet1!$B$2:$B$7</c:f>
              <c:numCache>
                <c:formatCode>General</c:formatCode>
                <c:ptCount val="6"/>
                <c:pt idx="4">
                  <c:v>0</c:v>
                </c:pt>
                <c:pt idx="5">
                  <c:v>58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2121-4CFB-8EB7-41D389064478}"/>
            </c:ext>
          </c:extLst>
        </c:ser>
        <c:dLbls>
          <c:showLegendKey val="0"/>
          <c:showVal val="0"/>
          <c:showCatName val="0"/>
          <c:showSerName val="0"/>
          <c:showPercent val="0"/>
          <c:showBubbleSize val="0"/>
        </c:dLbls>
        <c:axId val="98990720"/>
        <c:axId val="98992512"/>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2121-4CFB-8EB7-41D389064478}"/>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2121-4CFB-8EB7-41D389064478}"/>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2121-4CFB-8EB7-41D389064478}"/>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2121-4CFB-8EB7-41D389064478}"/>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2121-4CFB-8EB7-41D389064478}"/>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2121-4CFB-8EB7-41D389064478}"/>
              </c:ext>
            </c:extLst>
          </c:dPt>
          <c:xVal>
            <c:numRef>
              <c:f>Sheet1!$C$2:$C$7</c:f>
              <c:numCache>
                <c:formatCode>General</c:formatCode>
                <c:ptCount val="6"/>
                <c:pt idx="3">
                  <c:v>54</c:v>
                </c:pt>
                <c:pt idx="4">
                  <c:v>74</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2121-4CFB-8EB7-41D389064478}"/>
            </c:ext>
          </c:extLst>
        </c:ser>
        <c:dLbls>
          <c:showLegendKey val="0"/>
          <c:showVal val="0"/>
          <c:showCatName val="0"/>
          <c:showSerName val="0"/>
          <c:showPercent val="0"/>
          <c:showBubbleSize val="0"/>
        </c:dLbls>
        <c:axId val="98995584"/>
        <c:axId val="98994048"/>
      </c:scatterChart>
      <c:valAx>
        <c:axId val="98990720"/>
        <c:scaling>
          <c:orientation val="minMax"/>
          <c:max val="100"/>
          <c:min val="0"/>
        </c:scaling>
        <c:delete val="0"/>
        <c:axPos val="b"/>
        <c:numFmt formatCode="General" sourceLinked="1"/>
        <c:majorTickMark val="none"/>
        <c:minorTickMark val="none"/>
        <c:tickLblPos val="none"/>
        <c:spPr>
          <a:ln>
            <a:noFill/>
          </a:ln>
        </c:spPr>
        <c:crossAx val="98992512"/>
        <c:crossesAt val="0"/>
        <c:crossBetween val="midCat"/>
      </c:valAx>
      <c:valAx>
        <c:axId val="98992512"/>
        <c:scaling>
          <c:orientation val="minMax"/>
          <c:max val="4"/>
          <c:min val="-1"/>
        </c:scaling>
        <c:delete val="1"/>
        <c:axPos val="l"/>
        <c:numFmt formatCode="General" sourceLinked="1"/>
        <c:majorTickMark val="out"/>
        <c:minorTickMark val="none"/>
        <c:tickLblPos val="nextTo"/>
        <c:crossAx val="98990720"/>
        <c:crosses val="autoZero"/>
        <c:crossBetween val="midCat"/>
        <c:majorUnit val="2"/>
      </c:valAx>
      <c:valAx>
        <c:axId val="98994048"/>
        <c:scaling>
          <c:orientation val="minMax"/>
        </c:scaling>
        <c:delete val="1"/>
        <c:axPos val="r"/>
        <c:numFmt formatCode="General" sourceLinked="1"/>
        <c:majorTickMark val="out"/>
        <c:minorTickMark val="none"/>
        <c:tickLblPos val="nextTo"/>
        <c:crossAx val="98995584"/>
        <c:crosses val="max"/>
        <c:crossBetween val="midCat"/>
      </c:valAx>
      <c:valAx>
        <c:axId val="98995584"/>
        <c:scaling>
          <c:orientation val="minMax"/>
          <c:max val="100"/>
        </c:scaling>
        <c:delete val="1"/>
        <c:axPos val="b"/>
        <c:numFmt formatCode="General" sourceLinked="1"/>
        <c:majorTickMark val="out"/>
        <c:minorTickMark val="none"/>
        <c:tickLblPos val="nextTo"/>
        <c:crossAx val="9899404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5580-418D-8E94-F248C0FF1A81}"/>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5580-418D-8E94-F248C0FF1A81}"/>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5580-418D-8E94-F248C0FF1A81}"/>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5580-418D-8E94-F248C0FF1A81}"/>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5580-418D-8E94-F248C0FF1A81}"/>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5580-418D-8E94-F248C0FF1A81}"/>
              </c:ext>
            </c:extLst>
          </c:dPt>
          <c:xVal>
            <c:numRef>
              <c:f>Sheet1!$B$2:$B$7</c:f>
              <c:numCache>
                <c:formatCode>General</c:formatCode>
                <c:ptCount val="6"/>
                <c:pt idx="0">
                  <c:v>67</c:v>
                </c:pt>
                <c:pt idx="1">
                  <c:v>54</c:v>
                </c:pt>
                <c:pt idx="2">
                  <c:v>67</c:v>
                </c:pt>
                <c:pt idx="3">
                  <c:v>58</c:v>
                </c:pt>
                <c:pt idx="4">
                  <c:v>62</c:v>
                </c:pt>
                <c:pt idx="5">
                  <c:v>55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5580-418D-8E94-F248C0FF1A81}"/>
            </c:ext>
          </c:extLst>
        </c:ser>
        <c:dLbls>
          <c:showLegendKey val="0"/>
          <c:showVal val="0"/>
          <c:showCatName val="0"/>
          <c:showSerName val="0"/>
          <c:showPercent val="0"/>
          <c:showBubbleSize val="0"/>
        </c:dLbls>
        <c:bubbleScale val="100"/>
        <c:showNegBubbles val="0"/>
        <c:sizeRepresents val="w"/>
        <c:axId val="117854208"/>
        <c:axId val="117855744"/>
      </c:bubbleChart>
      <c:valAx>
        <c:axId val="11785420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7855744"/>
        <c:crossesAt val="0"/>
        <c:crossBetween val="midCat"/>
      </c:valAx>
      <c:valAx>
        <c:axId val="117855744"/>
        <c:scaling>
          <c:orientation val="minMax"/>
          <c:max val="4"/>
          <c:min val="-1"/>
        </c:scaling>
        <c:delete val="1"/>
        <c:axPos val="l"/>
        <c:numFmt formatCode="General" sourceLinked="1"/>
        <c:majorTickMark val="out"/>
        <c:minorTickMark val="none"/>
        <c:tickLblPos val="nextTo"/>
        <c:crossAx val="11785420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968-4EB1-9384-7ADD1C15480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FADA-489B-B9F2-4B905235B40F}"/>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FADA-489B-B9F2-4B905235B40F}"/>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FADA-489B-B9F2-4B905235B40F}"/>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FADA-489B-B9F2-4B905235B40F}"/>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FADA-489B-B9F2-4B905235B40F}"/>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FADA-489B-B9F2-4B905235B40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8.930503629423478E-3"/>
                  <c:y val="-2.104550884146130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FADA-489B-B9F2-4B905235B40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18</c:v>
                </c:pt>
                <c:pt idx="1">
                  <c:v>46</c:v>
                </c:pt>
                <c:pt idx="2">
                  <c:v>21</c:v>
                </c:pt>
                <c:pt idx="3">
                  <c:v>6</c:v>
                </c:pt>
                <c:pt idx="4">
                  <c:v>7</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FADA-489B-B9F2-4B905235B40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FADA-489B-B9F2-4B905235B40F}"/>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FADA-489B-B9F2-4B905235B40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FADA-489B-B9F2-4B905235B40F}"/>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FADA-489B-B9F2-4B905235B40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FADA-489B-B9F2-4B905235B40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FADA-489B-B9F2-4B905235B40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12</c:v>
                </c:pt>
                <c:pt idx="1">
                  <c:v>31</c:v>
                </c:pt>
                <c:pt idx="2">
                  <c:v>14</c:v>
                </c:pt>
                <c:pt idx="3">
                  <c:v>4</c:v>
                </c:pt>
                <c:pt idx="4">
                  <c:v>5</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FADA-489B-B9F2-4B905235B40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ECE-404D-B4E8-CD7FA6ED791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880-4CC2-AF5D-7002C1377E8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6D9-4A0A-B724-AA3EB7B5DD1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FEE-4E6A-BA07-8C35EC5256E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5580-418D-8E94-F248C0FF1A81}"/>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5580-418D-8E94-F248C0FF1A81}"/>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5580-418D-8E94-F248C0FF1A81}"/>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5580-418D-8E94-F248C0FF1A81}"/>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5580-418D-8E94-F248C0FF1A81}"/>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5580-418D-8E94-F248C0FF1A81}"/>
              </c:ext>
            </c:extLst>
          </c:dPt>
          <c:xVal>
            <c:numRef>
              <c:f>Sheet1!$B$2:$B$7</c:f>
              <c:numCache>
                <c:formatCode>General</c:formatCode>
                <c:ptCount val="6"/>
                <c:pt idx="0">
                  <c:v>64</c:v>
                </c:pt>
                <c:pt idx="1">
                  <c:v>59</c:v>
                </c:pt>
                <c:pt idx="2">
                  <c:v>72</c:v>
                </c:pt>
                <c:pt idx="3">
                  <c:v>60</c:v>
                </c:pt>
                <c:pt idx="4">
                  <c:v>62</c:v>
                </c:pt>
                <c:pt idx="5">
                  <c:v>56</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5580-418D-8E94-F248C0FF1A81}"/>
            </c:ext>
          </c:extLst>
        </c:ser>
        <c:dLbls>
          <c:showLegendKey val="0"/>
          <c:showVal val="0"/>
          <c:showCatName val="0"/>
          <c:showSerName val="0"/>
          <c:showPercent val="0"/>
          <c:showBubbleSize val="0"/>
        </c:dLbls>
        <c:bubbleScale val="100"/>
        <c:showNegBubbles val="0"/>
        <c:sizeRepresents val="w"/>
        <c:axId val="118547968"/>
        <c:axId val="118549504"/>
      </c:bubbleChart>
      <c:valAx>
        <c:axId val="11854796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8549504"/>
        <c:crossesAt val="0"/>
        <c:crossBetween val="midCat"/>
      </c:valAx>
      <c:valAx>
        <c:axId val="118549504"/>
        <c:scaling>
          <c:orientation val="minMax"/>
          <c:max val="4"/>
          <c:min val="-1"/>
        </c:scaling>
        <c:delete val="1"/>
        <c:axPos val="l"/>
        <c:numFmt formatCode="General" sourceLinked="1"/>
        <c:majorTickMark val="out"/>
        <c:minorTickMark val="none"/>
        <c:tickLblPos val="nextTo"/>
        <c:crossAx val="11854796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A39-4418-B857-8DC4FB73BCC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04266759065737"/>
          <c:y val="4.910618729674305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E10B-40C1-8D15-769CFAA05FBE}"/>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E10B-40C1-8D15-769CFAA05FBE}"/>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E10B-40C1-8D15-769CFAA05FBE}"/>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E10B-40C1-8D15-769CFAA05FBE}"/>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E10B-40C1-8D15-769CFAA05FBE}"/>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E10B-40C1-8D15-769CFAA05F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16</c:v>
                </c:pt>
                <c:pt idx="1">
                  <c:v>49</c:v>
                </c:pt>
                <c:pt idx="2">
                  <c:v>16</c:v>
                </c:pt>
                <c:pt idx="3">
                  <c:v>7</c:v>
                </c:pt>
                <c:pt idx="4">
                  <c:v>6</c:v>
                </c:pt>
                <c:pt idx="5">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E10B-40C1-8D15-769CFAA05FBE}"/>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E10B-40C1-8D15-769CFAA05FBE}"/>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E10B-40C1-8D15-769CFAA05FBE}"/>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E10B-40C1-8D15-769CFAA05FBE}"/>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E10B-40C1-8D15-769CFAA05FBE}"/>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E10B-40C1-8D15-769CFAA05FBE}"/>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E10B-40C1-8D15-769CFAA05F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11</c:v>
                </c:pt>
                <c:pt idx="1">
                  <c:v>33</c:v>
                </c:pt>
                <c:pt idx="2">
                  <c:v>11</c:v>
                </c:pt>
                <c:pt idx="3">
                  <c:v>5</c:v>
                </c:pt>
                <c:pt idx="4">
                  <c:v>4</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E10B-40C1-8D15-769CFAA05F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09859462257278E-2"/>
          <c:y val="6.7183500926809886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EA6-4C87-84CF-B9DE7087797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1EA6-4C87-84CF-B9DE70877971}"/>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1EA6-4C87-84CF-B9DE70877971}"/>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1EA6-4C87-84CF-B9DE70877971}"/>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1EA6-4C87-84CF-B9DE70877971}"/>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1EA6-4C87-84CF-B9DE70877971}"/>
              </c:ext>
            </c:extLst>
          </c:dPt>
          <c:xVal>
            <c:numRef>
              <c:f>Sheet1!$B$2:$B$7</c:f>
              <c:numCache>
                <c:formatCode>General</c:formatCode>
                <c:ptCount val="6"/>
                <c:pt idx="4">
                  <c:v>0</c:v>
                </c:pt>
                <c:pt idx="5">
                  <c:v>75</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1EA6-4C87-84CF-B9DE70877971}"/>
            </c:ext>
          </c:extLst>
        </c:ser>
        <c:dLbls>
          <c:showLegendKey val="0"/>
          <c:showVal val="0"/>
          <c:showCatName val="0"/>
          <c:showSerName val="0"/>
          <c:showPercent val="0"/>
          <c:showBubbleSize val="0"/>
        </c:dLbls>
        <c:axId val="105975808"/>
        <c:axId val="10597734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1EA6-4C87-84CF-B9DE7087797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1EA6-4C87-84CF-B9DE70877971}"/>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1EA6-4C87-84CF-B9DE70877971}"/>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1EA6-4C87-84CF-B9DE70877971}"/>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1EA6-4C87-84CF-B9DE70877971}"/>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1EA6-4C87-84CF-B9DE70877971}"/>
              </c:ext>
            </c:extLst>
          </c:dPt>
          <c:xVal>
            <c:numRef>
              <c:f>Sheet1!$C$2:$C$7</c:f>
              <c:numCache>
                <c:formatCode>General</c:formatCode>
                <c:ptCount val="6"/>
                <c:pt idx="3">
                  <c:v>61</c:v>
                </c:pt>
                <c:pt idx="4">
                  <c:v>88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1EA6-4C87-84CF-B9DE70877971}"/>
            </c:ext>
          </c:extLst>
        </c:ser>
        <c:dLbls>
          <c:showLegendKey val="0"/>
          <c:showVal val="0"/>
          <c:showCatName val="0"/>
          <c:showSerName val="0"/>
          <c:showPercent val="0"/>
          <c:showBubbleSize val="0"/>
        </c:dLbls>
        <c:axId val="105988864"/>
        <c:axId val="105978880"/>
      </c:scatterChart>
      <c:valAx>
        <c:axId val="105975808"/>
        <c:scaling>
          <c:orientation val="minMax"/>
          <c:max val="100"/>
          <c:min val="0"/>
        </c:scaling>
        <c:delete val="0"/>
        <c:axPos val="b"/>
        <c:numFmt formatCode="General" sourceLinked="1"/>
        <c:majorTickMark val="none"/>
        <c:minorTickMark val="none"/>
        <c:tickLblPos val="none"/>
        <c:spPr>
          <a:ln>
            <a:noFill/>
          </a:ln>
        </c:spPr>
        <c:crossAx val="105977344"/>
        <c:crossesAt val="0"/>
        <c:crossBetween val="midCat"/>
      </c:valAx>
      <c:valAx>
        <c:axId val="105977344"/>
        <c:scaling>
          <c:orientation val="minMax"/>
          <c:max val="4"/>
          <c:min val="-1"/>
        </c:scaling>
        <c:delete val="1"/>
        <c:axPos val="l"/>
        <c:numFmt formatCode="General" sourceLinked="1"/>
        <c:majorTickMark val="out"/>
        <c:minorTickMark val="none"/>
        <c:tickLblPos val="nextTo"/>
        <c:crossAx val="105975808"/>
        <c:crosses val="autoZero"/>
        <c:crossBetween val="midCat"/>
        <c:majorUnit val="2"/>
      </c:valAx>
      <c:valAx>
        <c:axId val="105978880"/>
        <c:scaling>
          <c:orientation val="minMax"/>
        </c:scaling>
        <c:delete val="1"/>
        <c:axPos val="r"/>
        <c:numFmt formatCode="General" sourceLinked="1"/>
        <c:majorTickMark val="out"/>
        <c:minorTickMark val="none"/>
        <c:tickLblPos val="nextTo"/>
        <c:crossAx val="105988864"/>
        <c:crosses val="max"/>
        <c:crossBetween val="midCat"/>
      </c:valAx>
      <c:valAx>
        <c:axId val="105988864"/>
        <c:scaling>
          <c:orientation val="minMax"/>
          <c:max val="100"/>
        </c:scaling>
        <c:delete val="1"/>
        <c:axPos val="b"/>
        <c:numFmt formatCode="General" sourceLinked="1"/>
        <c:majorTickMark val="out"/>
        <c:minorTickMark val="none"/>
        <c:tickLblPos val="nextTo"/>
        <c:crossAx val="10597888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2C9-4A52-ABF2-0F7575DD11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020-4B77-A99C-95B026DC580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77F5-4B70-B012-5AF265030EB5}"/>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77F5-4B70-B012-5AF265030EB5}"/>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77F5-4B70-B012-5AF265030EB5}"/>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77F5-4B70-B012-5AF265030EB5}"/>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77F5-4B70-B012-5AF265030EB5}"/>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77F5-4B70-B012-5AF265030EB5}"/>
              </c:ext>
            </c:extLst>
          </c:dPt>
          <c:xVal>
            <c:numRef>
              <c:f>Sheet1!$B$2:$B$7</c:f>
              <c:numCache>
                <c:formatCode>General</c:formatCode>
                <c:ptCount val="6"/>
                <c:pt idx="0">
                  <c:v>66</c:v>
                </c:pt>
                <c:pt idx="1">
                  <c:v>61</c:v>
                </c:pt>
                <c:pt idx="2">
                  <c:v>72</c:v>
                </c:pt>
                <c:pt idx="3">
                  <c:v>62</c:v>
                </c:pt>
                <c:pt idx="4">
                  <c:v>65</c:v>
                </c:pt>
                <c:pt idx="5">
                  <c:v>61</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77F5-4B70-B012-5AF265030EB5}"/>
            </c:ext>
          </c:extLst>
        </c:ser>
        <c:dLbls>
          <c:showLegendKey val="0"/>
          <c:showVal val="0"/>
          <c:showCatName val="0"/>
          <c:showSerName val="0"/>
          <c:showPercent val="0"/>
          <c:showBubbleSize val="0"/>
        </c:dLbls>
        <c:bubbleScale val="100"/>
        <c:showNegBubbles val="0"/>
        <c:sizeRepresents val="w"/>
        <c:axId val="118952704"/>
        <c:axId val="118954240"/>
      </c:bubbleChart>
      <c:valAx>
        <c:axId val="11895270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8954240"/>
        <c:crossesAt val="0"/>
        <c:crossBetween val="midCat"/>
      </c:valAx>
      <c:valAx>
        <c:axId val="118954240"/>
        <c:scaling>
          <c:orientation val="minMax"/>
          <c:max val="4"/>
          <c:min val="-1"/>
        </c:scaling>
        <c:delete val="1"/>
        <c:axPos val="l"/>
        <c:numFmt formatCode="General" sourceLinked="1"/>
        <c:majorTickMark val="out"/>
        <c:minorTickMark val="none"/>
        <c:tickLblPos val="nextTo"/>
        <c:crossAx val="11895270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465-4E86-8510-FC077597ED6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E10B-40C1-8D15-769CFAA05FBE}"/>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E10B-40C1-8D15-769CFAA05FBE}"/>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E10B-40C1-8D15-769CFAA05FBE}"/>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E10B-40C1-8D15-769CFAA05FBE}"/>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E10B-40C1-8D15-769CFAA05FBE}"/>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E10B-40C1-8D15-769CFAA05F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4.4652518147116982E-3"/>
                  <c:y val="-2.80606784552817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E10B-40C1-8D15-769CFAA05FBE}"/>
                </c:ext>
              </c:extLst>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E10B-40C1-8D15-769CFAA05FBE}"/>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37</c:v>
                </c:pt>
                <c:pt idx="1">
                  <c:v>43</c:v>
                </c:pt>
                <c:pt idx="2">
                  <c:v>12</c:v>
                </c:pt>
                <c:pt idx="3">
                  <c:v>3</c:v>
                </c:pt>
                <c:pt idx="4">
                  <c:v>4</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E10B-40C1-8D15-769CFAA05FBE}"/>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E10B-40C1-8D15-769CFAA05FBE}"/>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E10B-40C1-8D15-769CFAA05FBE}"/>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E10B-40C1-8D15-769CFAA05FBE}"/>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E10B-40C1-8D15-769CFAA05FBE}"/>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E10B-40C1-8D15-769CFAA05FBE}"/>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E10B-40C1-8D15-769CFAA05F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E10B-40C1-8D15-769CFAA05FBE}"/>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25</c:v>
                </c:pt>
                <c:pt idx="1">
                  <c:v>29</c:v>
                </c:pt>
                <c:pt idx="2">
                  <c:v>8</c:v>
                </c:pt>
                <c:pt idx="3">
                  <c:v>2</c:v>
                </c:pt>
                <c:pt idx="4">
                  <c:v>3</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E10B-40C1-8D15-769CFAA05F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2C9-4A52-ABF2-0F7575DD11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020-4B77-A99C-95B026DC580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43B-403C-8281-52677CDE4AD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E0E-4109-A83C-A52CA70AABF9}"/>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77F5-4B70-B012-5AF265030EB5}"/>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77F5-4B70-B012-5AF265030EB5}"/>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77F5-4B70-B012-5AF265030EB5}"/>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77F5-4B70-B012-5AF265030EB5}"/>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77F5-4B70-B012-5AF265030EB5}"/>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77F5-4B70-B012-5AF265030EB5}"/>
              </c:ext>
            </c:extLst>
          </c:dPt>
          <c:xVal>
            <c:numRef>
              <c:f>Sheet1!$B$2:$B$7</c:f>
              <c:numCache>
                <c:formatCode>General</c:formatCode>
                <c:ptCount val="6"/>
                <c:pt idx="0">
                  <c:v>81</c:v>
                </c:pt>
                <c:pt idx="1">
                  <c:v>83</c:v>
                </c:pt>
                <c:pt idx="2">
                  <c:v>88</c:v>
                </c:pt>
                <c:pt idx="3">
                  <c:v>83</c:v>
                </c:pt>
                <c:pt idx="4">
                  <c:v>81</c:v>
                </c:pt>
                <c:pt idx="5">
                  <c:v>84</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77F5-4B70-B012-5AF265030EB5}"/>
            </c:ext>
          </c:extLst>
        </c:ser>
        <c:dLbls>
          <c:showLegendKey val="0"/>
          <c:showVal val="0"/>
          <c:showCatName val="0"/>
          <c:showSerName val="0"/>
          <c:showPercent val="0"/>
          <c:showBubbleSize val="0"/>
        </c:dLbls>
        <c:bubbleScale val="100"/>
        <c:showNegBubbles val="0"/>
        <c:sizeRepresents val="w"/>
        <c:axId val="119237632"/>
        <c:axId val="119243520"/>
      </c:bubbleChart>
      <c:valAx>
        <c:axId val="11923763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9243520"/>
        <c:crossesAt val="0"/>
        <c:crossBetween val="midCat"/>
      </c:valAx>
      <c:valAx>
        <c:axId val="119243520"/>
        <c:scaling>
          <c:orientation val="minMax"/>
          <c:max val="4"/>
          <c:min val="-1"/>
        </c:scaling>
        <c:delete val="1"/>
        <c:axPos val="l"/>
        <c:numFmt formatCode="General" sourceLinked="1"/>
        <c:majorTickMark val="out"/>
        <c:minorTickMark val="none"/>
        <c:tickLblPos val="nextTo"/>
        <c:crossAx val="119237632"/>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09859462257278E-2"/>
          <c:y val="6.7183500926809886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ED1-4627-9D01-06E18EB76E80}"/>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4ED1-4627-9D01-06E18EB76E80}"/>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4ED1-4627-9D01-06E18EB76E80}"/>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4ED1-4627-9D01-06E18EB76E80}"/>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4ED1-4627-9D01-06E18EB76E80}"/>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4ED1-4627-9D01-06E18EB76E80}"/>
              </c:ext>
            </c:extLst>
          </c:dPt>
          <c:xVal>
            <c:numRef>
              <c:f>Sheet1!$B$2:$B$7</c:f>
              <c:numCache>
                <c:formatCode>General</c:formatCode>
                <c:ptCount val="6"/>
                <c:pt idx="4">
                  <c:v>0</c:v>
                </c:pt>
                <c:pt idx="5">
                  <c:v>66</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4ED1-4627-9D01-06E18EB76E80}"/>
            </c:ext>
          </c:extLst>
        </c:ser>
        <c:dLbls>
          <c:showLegendKey val="0"/>
          <c:showVal val="0"/>
          <c:showCatName val="0"/>
          <c:showSerName val="0"/>
          <c:showPercent val="0"/>
          <c:showBubbleSize val="0"/>
        </c:dLbls>
        <c:axId val="106033920"/>
        <c:axId val="10603545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4ED1-4627-9D01-06E18EB76E80}"/>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4ED1-4627-9D01-06E18EB76E80}"/>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4ED1-4627-9D01-06E18EB76E80}"/>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4ED1-4627-9D01-06E18EB76E80}"/>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4ED1-4627-9D01-06E18EB76E80}"/>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4ED1-4627-9D01-06E18EB76E80}"/>
              </c:ext>
            </c:extLst>
          </c:dPt>
          <c:xVal>
            <c:numRef>
              <c:f>Sheet1!$C$2:$C$7</c:f>
              <c:numCache>
                <c:formatCode>General</c:formatCode>
                <c:ptCount val="6"/>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4ED1-4627-9D01-06E18EB76E80}"/>
            </c:ext>
          </c:extLst>
        </c:ser>
        <c:dLbls>
          <c:showLegendKey val="0"/>
          <c:showVal val="0"/>
          <c:showCatName val="0"/>
          <c:showSerName val="0"/>
          <c:showPercent val="0"/>
          <c:showBubbleSize val="0"/>
        </c:dLbls>
        <c:axId val="106046976"/>
        <c:axId val="106045440"/>
      </c:scatterChart>
      <c:valAx>
        <c:axId val="106033920"/>
        <c:scaling>
          <c:orientation val="minMax"/>
          <c:max val="100"/>
          <c:min val="0"/>
        </c:scaling>
        <c:delete val="0"/>
        <c:axPos val="b"/>
        <c:numFmt formatCode="General" sourceLinked="1"/>
        <c:majorTickMark val="none"/>
        <c:minorTickMark val="none"/>
        <c:tickLblPos val="none"/>
        <c:spPr>
          <a:ln>
            <a:noFill/>
          </a:ln>
        </c:spPr>
        <c:crossAx val="106035456"/>
        <c:crossesAt val="0"/>
        <c:crossBetween val="midCat"/>
      </c:valAx>
      <c:valAx>
        <c:axId val="106035456"/>
        <c:scaling>
          <c:orientation val="minMax"/>
          <c:max val="4"/>
          <c:min val="-1"/>
        </c:scaling>
        <c:delete val="1"/>
        <c:axPos val="l"/>
        <c:numFmt formatCode="General" sourceLinked="1"/>
        <c:majorTickMark val="out"/>
        <c:minorTickMark val="none"/>
        <c:tickLblPos val="nextTo"/>
        <c:crossAx val="106033920"/>
        <c:crosses val="autoZero"/>
        <c:crossBetween val="midCat"/>
        <c:majorUnit val="2"/>
      </c:valAx>
      <c:valAx>
        <c:axId val="106045440"/>
        <c:scaling>
          <c:orientation val="minMax"/>
        </c:scaling>
        <c:delete val="1"/>
        <c:axPos val="r"/>
        <c:numFmt formatCode="General" sourceLinked="1"/>
        <c:majorTickMark val="out"/>
        <c:minorTickMark val="none"/>
        <c:tickLblPos val="nextTo"/>
        <c:crossAx val="106046976"/>
        <c:crosses val="max"/>
        <c:crossBetween val="midCat"/>
      </c:valAx>
      <c:valAx>
        <c:axId val="106046976"/>
        <c:scaling>
          <c:orientation val="minMax"/>
          <c:max val="100"/>
        </c:scaling>
        <c:delete val="1"/>
        <c:axPos val="b"/>
        <c:numFmt formatCode="General" sourceLinked="1"/>
        <c:majorTickMark val="out"/>
        <c:minorTickMark val="none"/>
        <c:tickLblPos val="nextTo"/>
        <c:crossAx val="10604544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B9F-4231-8017-75E50FC7A8B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B99A-4E62-B26B-52C871C4EDE1}"/>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B99A-4E62-B26B-52C871C4EDE1}"/>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B99A-4E62-B26B-52C871C4EDE1}"/>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B99A-4E62-B26B-52C871C4EDE1}"/>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B99A-4E62-B26B-52C871C4EDE1}"/>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B99A-4E62-B26B-52C871C4EDE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B99A-4E62-B26B-52C871C4EDE1}"/>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24</c:v>
                </c:pt>
                <c:pt idx="1">
                  <c:v>45</c:v>
                </c:pt>
                <c:pt idx="2">
                  <c:v>18</c:v>
                </c:pt>
                <c:pt idx="3">
                  <c:v>6</c:v>
                </c:pt>
                <c:pt idx="4">
                  <c:v>7</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B99A-4E62-B26B-52C871C4EDE1}"/>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B99A-4E62-B26B-52C871C4EDE1}"/>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B99A-4E62-B26B-52C871C4EDE1}"/>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B99A-4E62-B26B-52C871C4EDE1}"/>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B99A-4E62-B26B-52C871C4EDE1}"/>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B99A-4E62-B26B-52C871C4EDE1}"/>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B99A-4E62-B26B-52C871C4EDE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B99A-4E62-B26B-52C871C4EDE1}"/>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16</c:v>
                </c:pt>
                <c:pt idx="1">
                  <c:v>30</c:v>
                </c:pt>
                <c:pt idx="2">
                  <c:v>12</c:v>
                </c:pt>
                <c:pt idx="3">
                  <c:v>4</c:v>
                </c:pt>
                <c:pt idx="4">
                  <c:v>5</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B99A-4E62-B26B-52C871C4EDE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155-4F1C-B6C6-8C5CD2F25A4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38A-45D6-978B-307CA0651B4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B65-41AA-8AB5-78F846039A80}"/>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656-495E-84B5-20101580254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4B93-4D97-B1B2-2004F2DACC84}"/>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4B93-4D97-B1B2-2004F2DACC84}"/>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4B93-4D97-B1B2-2004F2DACC84}"/>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4B93-4D97-B1B2-2004F2DACC84}"/>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4B93-4D97-B1B2-2004F2DACC84}"/>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4B93-4D97-B1B2-2004F2DACC84}"/>
              </c:ext>
            </c:extLst>
          </c:dPt>
          <c:xVal>
            <c:numRef>
              <c:f>Sheet1!$B$2:$B$7</c:f>
              <c:numCache>
                <c:formatCode>General</c:formatCode>
                <c:ptCount val="6"/>
                <c:pt idx="0">
                  <c:v>69</c:v>
                </c:pt>
                <c:pt idx="1">
                  <c:v>68</c:v>
                </c:pt>
                <c:pt idx="2">
                  <c:v>79</c:v>
                </c:pt>
                <c:pt idx="3">
                  <c:v>67</c:v>
                </c:pt>
                <c:pt idx="4">
                  <c:v>66</c:v>
                </c:pt>
                <c:pt idx="5">
                  <c:v>65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4B93-4D97-B1B2-2004F2DACC84}"/>
            </c:ext>
          </c:extLst>
        </c:ser>
        <c:dLbls>
          <c:showLegendKey val="0"/>
          <c:showVal val="0"/>
          <c:showCatName val="0"/>
          <c:showSerName val="0"/>
          <c:showPercent val="0"/>
          <c:showBubbleSize val="0"/>
        </c:dLbls>
        <c:bubbleScale val="100"/>
        <c:showNegBubbles val="0"/>
        <c:sizeRepresents val="w"/>
        <c:axId val="119818112"/>
        <c:axId val="119819648"/>
      </c:bubbleChart>
      <c:valAx>
        <c:axId val="11981811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9819648"/>
        <c:crossesAt val="0"/>
        <c:crossBetween val="midCat"/>
      </c:valAx>
      <c:valAx>
        <c:axId val="119819648"/>
        <c:scaling>
          <c:orientation val="minMax"/>
          <c:max val="4"/>
          <c:min val="-1"/>
        </c:scaling>
        <c:delete val="1"/>
        <c:axPos val="l"/>
        <c:numFmt formatCode="General" sourceLinked="1"/>
        <c:majorTickMark val="out"/>
        <c:minorTickMark val="none"/>
        <c:tickLblPos val="nextTo"/>
        <c:crossAx val="119818112"/>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B62-4492-AC51-D44D4CDFE98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4417-4CC9-A8E6-C2FBC2955B98}"/>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4417-4CC9-A8E6-C2FBC2955B98}"/>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4417-4CC9-A8E6-C2FBC2955B98}"/>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4417-4CC9-A8E6-C2FBC2955B98}"/>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4417-4CC9-A8E6-C2FBC2955B98}"/>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4417-4CC9-A8E6-C2FBC2955B9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Sheet1!$A$2:$A$5</c:f>
              <c:strCache>
                <c:ptCount val="4"/>
                <c:pt idx="0">
                  <c:v>A great deal</c:v>
                </c:pt>
                <c:pt idx="1">
                  <c:v>A fair amount</c:v>
                </c:pt>
                <c:pt idx="2">
                  <c:v>Not very much</c:v>
                </c:pt>
                <c:pt idx="3">
                  <c:v>Nothing at all</c:v>
                </c:pt>
              </c:strCache>
            </c:strRef>
          </c:cat>
          <c:val>
            <c:numRef>
              <c:f>Sheet1!$B$2:$B$5</c:f>
              <c:numCache>
                <c:formatCode>General</c:formatCode>
                <c:ptCount val="4"/>
                <c:pt idx="0">
                  <c:v>13</c:v>
                </c:pt>
                <c:pt idx="1">
                  <c:v>63</c:v>
                </c:pt>
                <c:pt idx="2">
                  <c:v>22</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4417-4CC9-A8E6-C2FBC2955B9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4417-4CC9-A8E6-C2FBC2955B9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4417-4CC9-A8E6-C2FBC2955B9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4417-4CC9-A8E6-C2FBC2955B9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4417-4CC9-A8E6-C2FBC2955B9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Sheet1!$A$2:$A$5</c:f>
              <c:strCache>
                <c:ptCount val="4"/>
                <c:pt idx="0">
                  <c:v>A great deal</c:v>
                </c:pt>
                <c:pt idx="1">
                  <c:v>A fair amount</c:v>
                </c:pt>
                <c:pt idx="2">
                  <c:v>Not very much</c:v>
                </c:pt>
                <c:pt idx="3">
                  <c:v>Nothing at all</c:v>
                </c:pt>
              </c:strCache>
            </c:strRef>
          </c:cat>
          <c:val>
            <c:numRef>
              <c:f>Sheet1!$C$2:$C$5</c:f>
              <c:numCache>
                <c:formatCode>General</c:formatCode>
                <c:ptCount val="4"/>
                <c:pt idx="0">
                  <c:v>9</c:v>
                </c:pt>
                <c:pt idx="1">
                  <c:v>42</c:v>
                </c:pt>
                <c:pt idx="2">
                  <c:v>15</c:v>
                </c:pt>
                <c:pt idx="3">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5-4417-4CC9-A8E6-C2FBC2955B9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62241725176408214"/>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0C0-41C9-A2FA-D4BEAFB6D1B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0"/>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4F7-4E4E-9CDB-D7CE7CBA2699}"/>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A4F7-4E4E-9CDB-D7CE7CBA2699}"/>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A4F7-4E4E-9CDB-D7CE7CBA2699}"/>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A4F7-4E4E-9CDB-D7CE7CBA2699}"/>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A4F7-4E4E-9CDB-D7CE7CBA2699}"/>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A4F7-4E4E-9CDB-D7CE7CBA2699}"/>
              </c:ext>
            </c:extLst>
          </c:dPt>
          <c:xVal>
            <c:numRef>
              <c:f>Sheet1!$B$2:$B$7</c:f>
              <c:numCache>
                <c:formatCode>General</c:formatCode>
                <c:ptCount val="6"/>
                <c:pt idx="4">
                  <c:v>0</c:v>
                </c:pt>
                <c:pt idx="5">
                  <c:v>64</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A4F7-4E4E-9CDB-D7CE7CBA2699}"/>
            </c:ext>
          </c:extLst>
        </c:ser>
        <c:dLbls>
          <c:showLegendKey val="0"/>
          <c:showVal val="0"/>
          <c:showCatName val="0"/>
          <c:showSerName val="0"/>
          <c:showPercent val="0"/>
          <c:showBubbleSize val="0"/>
        </c:dLbls>
        <c:axId val="106124800"/>
        <c:axId val="10612633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A4F7-4E4E-9CDB-D7CE7CBA2699}"/>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A4F7-4E4E-9CDB-D7CE7CBA2699}"/>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A4F7-4E4E-9CDB-D7CE7CBA2699}"/>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A4F7-4E4E-9CDB-D7CE7CBA2699}"/>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A4F7-4E4E-9CDB-D7CE7CBA2699}"/>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A4F7-4E4E-9CDB-D7CE7CBA2699}"/>
              </c:ext>
            </c:extLst>
          </c:dPt>
          <c:xVal>
            <c:numRef>
              <c:f>Sheet1!$C$2:$C$7</c:f>
              <c:numCache>
                <c:formatCode>General</c:formatCode>
                <c:ptCount val="6"/>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A4F7-4E4E-9CDB-D7CE7CBA2699}"/>
            </c:ext>
          </c:extLst>
        </c:ser>
        <c:dLbls>
          <c:showLegendKey val="0"/>
          <c:showVal val="0"/>
          <c:showCatName val="0"/>
          <c:showSerName val="0"/>
          <c:showPercent val="0"/>
          <c:showBubbleSize val="0"/>
        </c:dLbls>
        <c:axId val="106129664"/>
        <c:axId val="106128128"/>
      </c:scatterChart>
      <c:valAx>
        <c:axId val="106124800"/>
        <c:scaling>
          <c:orientation val="minMax"/>
          <c:max val="100"/>
          <c:min val="0"/>
        </c:scaling>
        <c:delete val="0"/>
        <c:axPos val="b"/>
        <c:numFmt formatCode="General" sourceLinked="1"/>
        <c:majorTickMark val="none"/>
        <c:minorTickMark val="none"/>
        <c:tickLblPos val="none"/>
        <c:spPr>
          <a:ln>
            <a:noFill/>
          </a:ln>
        </c:spPr>
        <c:crossAx val="106126336"/>
        <c:crossesAt val="0"/>
        <c:crossBetween val="midCat"/>
      </c:valAx>
      <c:valAx>
        <c:axId val="106126336"/>
        <c:scaling>
          <c:orientation val="minMax"/>
          <c:max val="4"/>
          <c:min val="-1"/>
        </c:scaling>
        <c:delete val="1"/>
        <c:axPos val="l"/>
        <c:numFmt formatCode="General" sourceLinked="1"/>
        <c:majorTickMark val="out"/>
        <c:minorTickMark val="none"/>
        <c:tickLblPos val="nextTo"/>
        <c:crossAx val="106124800"/>
        <c:crosses val="autoZero"/>
        <c:crossBetween val="midCat"/>
        <c:majorUnit val="2"/>
      </c:valAx>
      <c:valAx>
        <c:axId val="106128128"/>
        <c:scaling>
          <c:orientation val="minMax"/>
        </c:scaling>
        <c:delete val="1"/>
        <c:axPos val="r"/>
        <c:numFmt formatCode="General" sourceLinked="1"/>
        <c:majorTickMark val="out"/>
        <c:minorTickMark val="none"/>
        <c:tickLblPos val="nextTo"/>
        <c:crossAx val="106129664"/>
        <c:crosses val="max"/>
        <c:crossBetween val="midCat"/>
      </c:valAx>
      <c:valAx>
        <c:axId val="106129664"/>
        <c:scaling>
          <c:orientation val="minMax"/>
          <c:max val="100"/>
        </c:scaling>
        <c:delete val="1"/>
        <c:axPos val="b"/>
        <c:numFmt formatCode="General" sourceLinked="1"/>
        <c:majorTickMark val="out"/>
        <c:minorTickMark val="none"/>
        <c:tickLblPos val="nextTo"/>
        <c:crossAx val="10612812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350-4FFE-82C8-B571958E303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2F4-4E62-99CF-495F8857699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C12-4536-8F2B-39D8DAEE08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7C49-417F-ACA4-2138494C0A62}"/>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7C49-417F-ACA4-2138494C0A62}"/>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7C49-417F-ACA4-2138494C0A62}"/>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7C49-417F-ACA4-2138494C0A62}"/>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7C49-417F-ACA4-2138494C0A62}"/>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7C49-417F-ACA4-2138494C0A62}"/>
              </c:ext>
            </c:extLst>
          </c:dPt>
          <c:xVal>
            <c:numRef>
              <c:f>Sheet1!$B$2:$B$7</c:f>
              <c:numCache>
                <c:formatCode>General</c:formatCode>
                <c:ptCount val="6"/>
                <c:pt idx="0">
                  <c:v>76</c:v>
                </c:pt>
                <c:pt idx="1">
                  <c:v>68</c:v>
                </c:pt>
                <c:pt idx="2">
                  <c:v>88</c:v>
                </c:pt>
                <c:pt idx="3">
                  <c:v>78</c:v>
                </c:pt>
                <c:pt idx="4">
                  <c:v>80</c:v>
                </c:pt>
                <c:pt idx="5">
                  <c:v>77</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7C49-417F-ACA4-2138494C0A62}"/>
            </c:ext>
          </c:extLst>
        </c:ser>
        <c:dLbls>
          <c:showLegendKey val="0"/>
          <c:showVal val="0"/>
          <c:showCatName val="0"/>
          <c:showSerName val="0"/>
          <c:showPercent val="0"/>
          <c:showBubbleSize val="0"/>
        </c:dLbls>
        <c:bubbleScale val="100"/>
        <c:showNegBubbles val="0"/>
        <c:sizeRepresents val="w"/>
        <c:axId val="120626560"/>
        <c:axId val="120628352"/>
      </c:bubbleChart>
      <c:valAx>
        <c:axId val="12062656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0628352"/>
        <c:crossesAt val="0"/>
        <c:crossBetween val="midCat"/>
      </c:valAx>
      <c:valAx>
        <c:axId val="120628352"/>
        <c:scaling>
          <c:orientation val="minMax"/>
          <c:max val="4"/>
          <c:min val="-1"/>
        </c:scaling>
        <c:delete val="1"/>
        <c:axPos val="l"/>
        <c:numFmt formatCode="General" sourceLinked="1"/>
        <c:majorTickMark val="out"/>
        <c:minorTickMark val="none"/>
        <c:tickLblPos val="nextTo"/>
        <c:crossAx val="12062656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99F-4CD0-BC65-B8484E0EABB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A9DA-466A-B381-1AB3380C6B1D}"/>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A9DA-466A-B381-1AB3380C6B1D}"/>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A9DA-466A-B381-1AB3380C6B1D}"/>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A9DA-466A-B381-1AB3380C6B1D}"/>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A9DA-466A-B381-1AB3380C6B1D}"/>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A9DA-466A-B381-1AB3380C6B1D}"/>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A9DA-466A-B381-1AB3380C6B1D}"/>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15</c:v>
                </c:pt>
                <c:pt idx="1">
                  <c:v>40</c:v>
                </c:pt>
                <c:pt idx="2">
                  <c:v>25</c:v>
                </c:pt>
                <c:pt idx="3">
                  <c:v>12</c:v>
                </c:pt>
                <c:pt idx="4">
                  <c:v>7</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A9DA-466A-B381-1AB3380C6B1D}"/>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A9DA-466A-B381-1AB3380C6B1D}"/>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A9DA-466A-B381-1AB3380C6B1D}"/>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A9DA-466A-B381-1AB3380C6B1D}"/>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A9DA-466A-B381-1AB3380C6B1D}"/>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A9DA-466A-B381-1AB3380C6B1D}"/>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A9DA-466A-B381-1AB3380C6B1D}"/>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A9DA-466A-B381-1AB3380C6B1D}"/>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10</c:v>
                </c:pt>
                <c:pt idx="1">
                  <c:v>27</c:v>
                </c:pt>
                <c:pt idx="2">
                  <c:v>17</c:v>
                </c:pt>
                <c:pt idx="3">
                  <c:v>8</c:v>
                </c:pt>
                <c:pt idx="4">
                  <c:v>5</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A9DA-466A-B381-1AB3380C6B1D}"/>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0F6-48BE-8AD0-AF9B6991F8C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0A7-44F1-B951-0EAC1442F30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638-416B-B4D0-3CA61F788B5E}"/>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D6A-44EC-8EBB-F9E56FEB1F2E}"/>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0"/>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E7E-47D8-BEEF-9691D78C096A}"/>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FE7E-47D8-BEEF-9691D78C096A}"/>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FE7E-47D8-BEEF-9691D78C096A}"/>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FE7E-47D8-BEEF-9691D78C096A}"/>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FE7E-47D8-BEEF-9691D78C096A}"/>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FE7E-47D8-BEEF-9691D78C096A}"/>
              </c:ext>
            </c:extLst>
          </c:dPt>
          <c:xVal>
            <c:numRef>
              <c:f>Sheet1!$B$2:$B$7</c:f>
              <c:numCache>
                <c:formatCode>General</c:formatCode>
                <c:ptCount val="6"/>
                <c:pt idx="4">
                  <c:v>0</c:v>
                </c:pt>
                <c:pt idx="5">
                  <c:v>58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FE7E-47D8-BEEF-9691D78C096A}"/>
            </c:ext>
          </c:extLst>
        </c:ser>
        <c:dLbls>
          <c:showLegendKey val="0"/>
          <c:showVal val="0"/>
          <c:showCatName val="0"/>
          <c:showSerName val="0"/>
          <c:showPercent val="0"/>
          <c:showBubbleSize val="0"/>
        </c:dLbls>
        <c:axId val="106170624"/>
        <c:axId val="106180608"/>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FE7E-47D8-BEEF-9691D78C096A}"/>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FE7E-47D8-BEEF-9691D78C096A}"/>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FE7E-47D8-BEEF-9691D78C096A}"/>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FE7E-47D8-BEEF-9691D78C096A}"/>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FE7E-47D8-BEEF-9691D78C096A}"/>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FE7E-47D8-BEEF-9691D78C096A}"/>
              </c:ext>
            </c:extLst>
          </c:dPt>
          <c:xVal>
            <c:numRef>
              <c:f>Sheet1!$C$2:$C$7</c:f>
              <c:numCache>
                <c:formatCode>General</c:formatCode>
                <c:ptCount val="6"/>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FE7E-47D8-BEEF-9691D78C096A}"/>
            </c:ext>
          </c:extLst>
        </c:ser>
        <c:dLbls>
          <c:showLegendKey val="0"/>
          <c:showVal val="0"/>
          <c:showCatName val="0"/>
          <c:showSerName val="0"/>
          <c:showPercent val="0"/>
          <c:showBubbleSize val="0"/>
        </c:dLbls>
        <c:axId val="106183680"/>
        <c:axId val="106182144"/>
      </c:scatterChart>
      <c:valAx>
        <c:axId val="106170624"/>
        <c:scaling>
          <c:orientation val="minMax"/>
          <c:max val="100"/>
          <c:min val="0"/>
        </c:scaling>
        <c:delete val="0"/>
        <c:axPos val="b"/>
        <c:numFmt formatCode="General" sourceLinked="1"/>
        <c:majorTickMark val="none"/>
        <c:minorTickMark val="none"/>
        <c:tickLblPos val="none"/>
        <c:spPr>
          <a:ln>
            <a:noFill/>
          </a:ln>
        </c:spPr>
        <c:crossAx val="106180608"/>
        <c:crossesAt val="0"/>
        <c:crossBetween val="midCat"/>
      </c:valAx>
      <c:valAx>
        <c:axId val="106180608"/>
        <c:scaling>
          <c:orientation val="minMax"/>
          <c:max val="4"/>
          <c:min val="-1"/>
        </c:scaling>
        <c:delete val="1"/>
        <c:axPos val="l"/>
        <c:numFmt formatCode="General" sourceLinked="1"/>
        <c:majorTickMark val="out"/>
        <c:minorTickMark val="none"/>
        <c:tickLblPos val="nextTo"/>
        <c:crossAx val="106170624"/>
        <c:crosses val="autoZero"/>
        <c:crossBetween val="midCat"/>
        <c:majorUnit val="2"/>
      </c:valAx>
      <c:valAx>
        <c:axId val="106182144"/>
        <c:scaling>
          <c:orientation val="minMax"/>
        </c:scaling>
        <c:delete val="1"/>
        <c:axPos val="r"/>
        <c:numFmt formatCode="General" sourceLinked="1"/>
        <c:majorTickMark val="out"/>
        <c:minorTickMark val="none"/>
        <c:tickLblPos val="nextTo"/>
        <c:crossAx val="106183680"/>
        <c:crosses val="max"/>
        <c:crossBetween val="midCat"/>
      </c:valAx>
      <c:valAx>
        <c:axId val="106183680"/>
        <c:scaling>
          <c:orientation val="minMax"/>
          <c:max val="100"/>
        </c:scaling>
        <c:delete val="1"/>
        <c:axPos val="b"/>
        <c:numFmt formatCode="General" sourceLinked="1"/>
        <c:majorTickMark val="out"/>
        <c:minorTickMark val="none"/>
        <c:tickLblPos val="nextTo"/>
        <c:crossAx val="10618214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FF58-46C1-B17B-909E19C0C7E9}"/>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FF58-46C1-B17B-909E19C0C7E9}"/>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FF58-46C1-B17B-909E19C0C7E9}"/>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FF58-46C1-B17B-909E19C0C7E9}"/>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FF58-46C1-B17B-909E19C0C7E9}"/>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FF58-46C1-B17B-909E19C0C7E9}"/>
              </c:ext>
            </c:extLst>
          </c:dPt>
          <c:xVal>
            <c:numRef>
              <c:f>Sheet1!$B$2:$B$7</c:f>
              <c:numCache>
                <c:formatCode>General</c:formatCode>
                <c:ptCount val="6"/>
                <c:pt idx="0">
                  <c:v>55</c:v>
                </c:pt>
                <c:pt idx="1">
                  <c:v>51</c:v>
                </c:pt>
                <c:pt idx="2">
                  <c:v>69</c:v>
                </c:pt>
                <c:pt idx="3">
                  <c:v>58</c:v>
                </c:pt>
                <c:pt idx="4">
                  <c:v>58</c:v>
                </c:pt>
                <c:pt idx="5">
                  <c:v>54</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FF58-46C1-B17B-909E19C0C7E9}"/>
            </c:ext>
          </c:extLst>
        </c:ser>
        <c:dLbls>
          <c:showLegendKey val="0"/>
          <c:showVal val="0"/>
          <c:showCatName val="0"/>
          <c:showSerName val="0"/>
          <c:showPercent val="0"/>
          <c:showBubbleSize val="0"/>
        </c:dLbls>
        <c:bubbleScale val="100"/>
        <c:showNegBubbles val="0"/>
        <c:sizeRepresents val="w"/>
        <c:axId val="121185024"/>
        <c:axId val="121186560"/>
      </c:bubbleChart>
      <c:valAx>
        <c:axId val="12118502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1186560"/>
        <c:crossesAt val="0"/>
        <c:crossBetween val="midCat"/>
      </c:valAx>
      <c:valAx>
        <c:axId val="121186560"/>
        <c:scaling>
          <c:orientation val="minMax"/>
          <c:max val="4"/>
          <c:min val="-1"/>
        </c:scaling>
        <c:delete val="1"/>
        <c:axPos val="l"/>
        <c:numFmt formatCode="General" sourceLinked="1"/>
        <c:majorTickMark val="out"/>
        <c:minorTickMark val="none"/>
        <c:tickLblPos val="nextTo"/>
        <c:crossAx val="12118502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E03-4D42-9738-B2FEA5D36C3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50BF-4E19-BEE4-55BFF5D328C3}"/>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50BF-4E19-BEE4-55BFF5D328C3}"/>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50BF-4E19-BEE4-55BFF5D328C3}"/>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50BF-4E19-BEE4-55BFF5D328C3}"/>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50BF-4E19-BEE4-55BFF5D328C3}"/>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50BF-4E19-BEE4-55BFF5D328C3}"/>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16</c:v>
                </c:pt>
                <c:pt idx="1">
                  <c:v>28</c:v>
                </c:pt>
                <c:pt idx="2">
                  <c:v>36</c:v>
                </c:pt>
                <c:pt idx="3">
                  <c:v>7</c:v>
                </c:pt>
                <c:pt idx="4">
                  <c:v>9</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50BF-4E19-BEE4-55BFF5D328C3}"/>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50BF-4E19-BEE4-55BFF5D328C3}"/>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50BF-4E19-BEE4-55BFF5D328C3}"/>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50BF-4E19-BEE4-55BFF5D328C3}"/>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50BF-4E19-BEE4-55BFF5D328C3}"/>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50BF-4E19-BEE4-55BFF5D328C3}"/>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50BF-4E19-BEE4-55BFF5D328C3}"/>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11</c:v>
                </c:pt>
                <c:pt idx="1">
                  <c:v>19</c:v>
                </c:pt>
                <c:pt idx="2">
                  <c:v>24</c:v>
                </c:pt>
                <c:pt idx="3">
                  <c:v>5</c:v>
                </c:pt>
                <c:pt idx="4">
                  <c:v>6</c:v>
                </c:pt>
                <c:pt idx="5">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50BF-4E19-BEE4-55BFF5D328C3}"/>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BD3-42A8-93CA-20E5179F16E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A9D-41EA-B242-3E49786F0FC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91D-4EF6-8626-A43CD2C931D4}"/>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D46-4D1A-A8E7-19884A22F209}"/>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12CE-462D-8C84-6DBD17126A51}"/>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12CE-462D-8C84-6DBD17126A51}"/>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12CE-462D-8C84-6DBD17126A51}"/>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12CE-462D-8C84-6DBD17126A51}"/>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12CE-462D-8C84-6DBD17126A51}"/>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12CE-462D-8C84-6DBD17126A51}"/>
              </c:ext>
            </c:extLst>
          </c:dPt>
          <c:xVal>
            <c:numRef>
              <c:f>Sheet1!$B$2:$B$7</c:f>
              <c:numCache>
                <c:formatCode>General</c:formatCode>
                <c:ptCount val="6"/>
                <c:pt idx="0">
                  <c:v>45</c:v>
                </c:pt>
                <c:pt idx="1">
                  <c:v>41</c:v>
                </c:pt>
                <c:pt idx="2">
                  <c:v>62</c:v>
                </c:pt>
                <c:pt idx="3">
                  <c:v>51</c:v>
                </c:pt>
                <c:pt idx="4">
                  <c:v>50</c:v>
                </c:pt>
                <c:pt idx="5">
                  <c:v>48</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12CE-462D-8C84-6DBD17126A51}"/>
            </c:ext>
          </c:extLst>
        </c:ser>
        <c:dLbls>
          <c:showLegendKey val="0"/>
          <c:showVal val="0"/>
          <c:showCatName val="0"/>
          <c:showSerName val="0"/>
          <c:showPercent val="0"/>
          <c:showBubbleSize val="0"/>
        </c:dLbls>
        <c:bubbleScale val="100"/>
        <c:showNegBubbles val="0"/>
        <c:sizeRepresents val="w"/>
        <c:axId val="121648640"/>
        <c:axId val="121650176"/>
      </c:bubbleChart>
      <c:valAx>
        <c:axId val="12164864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1650176"/>
        <c:crossesAt val="0"/>
        <c:crossBetween val="midCat"/>
      </c:valAx>
      <c:valAx>
        <c:axId val="121650176"/>
        <c:scaling>
          <c:orientation val="minMax"/>
          <c:max val="4"/>
          <c:min val="-1"/>
        </c:scaling>
        <c:delete val="1"/>
        <c:axPos val="l"/>
        <c:numFmt formatCode="General" sourceLinked="1"/>
        <c:majorTickMark val="out"/>
        <c:minorTickMark val="none"/>
        <c:tickLblPos val="nextTo"/>
        <c:crossAx val="12164864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0DE-4E5D-BE3B-379EFD3AEB7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1BEE-4A2C-ACC7-26130D6DDFD4}"/>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1BEE-4A2C-ACC7-26130D6DDFD4}"/>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1BEE-4A2C-ACC7-26130D6DDFD4}"/>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1BEE-4A2C-ACC7-26130D6DDFD4}"/>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1BEE-4A2C-ACC7-26130D6DDFD4}"/>
              </c:ext>
            </c:extLst>
          </c:dPt>
          <c:dPt>
            <c:idx val="5"/>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1BEE-4A2C-ACC7-26130D6DDFD4}"/>
              </c:ext>
            </c:extLst>
          </c:dPt>
          <c:dPt>
            <c:idx val="6"/>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1BEE-4A2C-ACC7-26130D6DDFD4}"/>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1BEE-4A2C-ACC7-26130D6DDFD4}"/>
                </c:ext>
              </c:extLst>
            </c:dLbl>
            <c:dLbl>
              <c:idx val="6"/>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D-1BEE-4A2C-ACC7-26130D6DDFD4}"/>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Sheet1!$A$2:$A$9</c:f>
              <c:strCache>
                <c:ptCount val="7"/>
                <c:pt idx="0">
                  <c:v>Strongly agree</c:v>
                </c:pt>
                <c:pt idx="1">
                  <c:v>Tend to agree</c:v>
                </c:pt>
                <c:pt idx="2">
                  <c:v>Neither agree nor disagree</c:v>
                </c:pt>
                <c:pt idx="3">
                  <c:v>Tend to disagree</c:v>
                </c:pt>
                <c:pt idx="4">
                  <c:v>Strongly disagree</c:v>
                </c:pt>
                <c:pt idx="5">
                  <c:v>Not applicable</c:v>
                </c:pt>
                <c:pt idx="6">
                  <c:v>Don't know</c:v>
                </c:pt>
              </c:strCache>
            </c:strRef>
          </c:cat>
          <c:val>
            <c:numRef>
              <c:f>Sheet1!$B$2:$B$8</c:f>
              <c:numCache>
                <c:formatCode>General</c:formatCode>
                <c:ptCount val="7"/>
                <c:pt idx="0">
                  <c:v>19</c:v>
                </c:pt>
                <c:pt idx="1">
                  <c:v>43</c:v>
                </c:pt>
                <c:pt idx="2">
                  <c:v>24</c:v>
                </c:pt>
                <c:pt idx="3">
                  <c:v>12</c:v>
                </c:pt>
                <c:pt idx="4">
                  <c:v>1</c:v>
                </c:pt>
                <c:pt idx="5">
                  <c:v>0</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1BEE-4A2C-ACC7-26130D6DDFD4}"/>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1BEE-4A2C-ACC7-26130D6DDFD4}"/>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1BEE-4A2C-ACC7-26130D6DDFD4}"/>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1BEE-4A2C-ACC7-26130D6DDFD4}"/>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1BEE-4A2C-ACC7-26130D6DDFD4}"/>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1BEE-4A2C-ACC7-26130D6DDFD4}"/>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1BEE-4A2C-ACC7-26130D6DDFD4}"/>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A-1BEE-4A2C-ACC7-26130D6DDFD4}"/>
                </c:ext>
              </c:extLst>
            </c:dLbl>
            <c:dLbl>
              <c:idx val="6"/>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A-8890-40B9-8EE6-177F09AB074A}"/>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Sheet1!$A$2:$A$9</c:f>
              <c:strCache>
                <c:ptCount val="7"/>
                <c:pt idx="0">
                  <c:v>Strongly agree</c:v>
                </c:pt>
                <c:pt idx="1">
                  <c:v>Tend to agree</c:v>
                </c:pt>
                <c:pt idx="2">
                  <c:v>Neither agree nor disagree</c:v>
                </c:pt>
                <c:pt idx="3">
                  <c:v>Tend to disagree</c:v>
                </c:pt>
                <c:pt idx="4">
                  <c:v>Strongly disagree</c:v>
                </c:pt>
                <c:pt idx="5">
                  <c:v>Not applicable</c:v>
                </c:pt>
                <c:pt idx="6">
                  <c:v>Don't know</c:v>
                </c:pt>
              </c:strCache>
            </c:strRef>
          </c:cat>
          <c:val>
            <c:numRef>
              <c:f>Sheet1!$C$2:$C$8</c:f>
              <c:numCache>
                <c:formatCode>General</c:formatCode>
                <c:ptCount val="7"/>
                <c:pt idx="0">
                  <c:v>13</c:v>
                </c:pt>
                <c:pt idx="1">
                  <c:v>29</c:v>
                </c:pt>
                <c:pt idx="2">
                  <c:v>16</c:v>
                </c:pt>
                <c:pt idx="3">
                  <c:v>8</c:v>
                </c:pt>
                <c:pt idx="4">
                  <c:v>1</c:v>
                </c:pt>
                <c:pt idx="5">
                  <c:v>0</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1BEE-4A2C-ACC7-26130D6DDFD4}"/>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1409800523375841"/>
          <c:w val="0.65813926628177599"/>
          <c:h val="0.18590199476624156"/>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1F4-4A39-888B-3095F666744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31F4-4A39-888B-3095F6667441}"/>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31F4-4A39-888B-3095F6667441}"/>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31F4-4A39-888B-3095F6667441}"/>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31F4-4A39-888B-3095F6667441}"/>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31F4-4A39-888B-3095F6667441}"/>
              </c:ext>
            </c:extLst>
          </c:dPt>
          <c:xVal>
            <c:numRef>
              <c:f>Sheet1!$B$2:$B$7</c:f>
              <c:numCache>
                <c:formatCode>General</c:formatCode>
                <c:ptCount val="6"/>
                <c:pt idx="4">
                  <c:v>0</c:v>
                </c:pt>
                <c:pt idx="5">
                  <c:v>70</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31F4-4A39-888B-3095F6667441}"/>
            </c:ext>
          </c:extLst>
        </c:ser>
        <c:dLbls>
          <c:showLegendKey val="0"/>
          <c:showVal val="0"/>
          <c:showCatName val="0"/>
          <c:showSerName val="0"/>
          <c:showPercent val="0"/>
          <c:showBubbleSize val="0"/>
        </c:dLbls>
        <c:axId val="106705664"/>
        <c:axId val="106707200"/>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31F4-4A39-888B-3095F666744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31F4-4A39-888B-3095F6667441}"/>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31F4-4A39-888B-3095F6667441}"/>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31F4-4A39-888B-3095F6667441}"/>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31F4-4A39-888B-3095F6667441}"/>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31F4-4A39-888B-3095F6667441}"/>
              </c:ext>
            </c:extLst>
          </c:dPt>
          <c:xVal>
            <c:numRef>
              <c:f>Sheet1!$C$2:$C$7</c:f>
              <c:numCache>
                <c:formatCode>General</c:formatCode>
                <c:ptCount val="6"/>
                <c:pt idx="3">
                  <c:v>65</c:v>
                </c:pt>
                <c:pt idx="4">
                  <c:v>74</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31F4-4A39-888B-3095F6667441}"/>
            </c:ext>
          </c:extLst>
        </c:ser>
        <c:dLbls>
          <c:showLegendKey val="0"/>
          <c:showVal val="0"/>
          <c:showCatName val="0"/>
          <c:showSerName val="0"/>
          <c:showPercent val="0"/>
          <c:showBubbleSize val="0"/>
        </c:dLbls>
        <c:axId val="106714624"/>
        <c:axId val="106713088"/>
      </c:scatterChart>
      <c:valAx>
        <c:axId val="106705664"/>
        <c:scaling>
          <c:orientation val="minMax"/>
          <c:max val="100"/>
          <c:min val="0"/>
        </c:scaling>
        <c:delete val="0"/>
        <c:axPos val="b"/>
        <c:numFmt formatCode="General" sourceLinked="1"/>
        <c:majorTickMark val="none"/>
        <c:minorTickMark val="none"/>
        <c:tickLblPos val="none"/>
        <c:spPr>
          <a:ln>
            <a:noFill/>
          </a:ln>
        </c:spPr>
        <c:crossAx val="106707200"/>
        <c:crossesAt val="0"/>
        <c:crossBetween val="midCat"/>
      </c:valAx>
      <c:valAx>
        <c:axId val="106707200"/>
        <c:scaling>
          <c:orientation val="minMax"/>
          <c:max val="4"/>
          <c:min val="-1"/>
        </c:scaling>
        <c:delete val="1"/>
        <c:axPos val="l"/>
        <c:numFmt formatCode="General" sourceLinked="1"/>
        <c:majorTickMark val="out"/>
        <c:minorTickMark val="none"/>
        <c:tickLblPos val="nextTo"/>
        <c:crossAx val="106705664"/>
        <c:crosses val="autoZero"/>
        <c:crossBetween val="midCat"/>
        <c:majorUnit val="2"/>
      </c:valAx>
      <c:valAx>
        <c:axId val="106713088"/>
        <c:scaling>
          <c:orientation val="minMax"/>
        </c:scaling>
        <c:delete val="1"/>
        <c:axPos val="r"/>
        <c:numFmt formatCode="General" sourceLinked="1"/>
        <c:majorTickMark val="out"/>
        <c:minorTickMark val="none"/>
        <c:tickLblPos val="nextTo"/>
        <c:crossAx val="106714624"/>
        <c:crosses val="max"/>
        <c:crossBetween val="midCat"/>
      </c:valAx>
      <c:valAx>
        <c:axId val="106714624"/>
        <c:scaling>
          <c:orientation val="minMax"/>
          <c:max val="100"/>
        </c:scaling>
        <c:delete val="1"/>
        <c:axPos val="b"/>
        <c:numFmt formatCode="General" sourceLinked="1"/>
        <c:majorTickMark val="out"/>
        <c:minorTickMark val="none"/>
        <c:tickLblPos val="nextTo"/>
        <c:crossAx val="10671308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C09-4419-9860-116ECA915AD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CDB-4B64-BFA1-C3808D59532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AF74-4D73-A6C4-A54DFC36E3C0}"/>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AF74-4D73-A6C4-A54DFC36E3C0}"/>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AF74-4D73-A6C4-A54DFC36E3C0}"/>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AF74-4D73-A6C4-A54DFC36E3C0}"/>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AF74-4D73-A6C4-A54DFC36E3C0}"/>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AF74-4D73-A6C4-A54DFC36E3C0}"/>
              </c:ext>
            </c:extLst>
          </c:dPt>
          <c:xVal>
            <c:numRef>
              <c:f>Sheet1!$B$2:$B$7</c:f>
              <c:numCache>
                <c:formatCode>General</c:formatCode>
                <c:ptCount val="6"/>
                <c:pt idx="0">
                  <c:v>63</c:v>
                </c:pt>
                <c:pt idx="1">
                  <c:v>54</c:v>
                </c:pt>
                <c:pt idx="2">
                  <c:v>71</c:v>
                </c:pt>
                <c:pt idx="3">
                  <c:v>65</c:v>
                </c:pt>
                <c:pt idx="4">
                  <c:v>65</c:v>
                </c:pt>
                <c:pt idx="5">
                  <c:v>63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AF74-4D73-A6C4-A54DFC36E3C0}"/>
            </c:ext>
          </c:extLst>
        </c:ser>
        <c:dLbls>
          <c:showLegendKey val="0"/>
          <c:showVal val="0"/>
          <c:showCatName val="0"/>
          <c:showSerName val="0"/>
          <c:showPercent val="0"/>
          <c:showBubbleSize val="0"/>
        </c:dLbls>
        <c:bubbleScale val="100"/>
        <c:showNegBubbles val="0"/>
        <c:sizeRepresents val="w"/>
        <c:axId val="127876480"/>
        <c:axId val="127886464"/>
      </c:bubbleChart>
      <c:valAx>
        <c:axId val="1278764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7886464"/>
        <c:crossesAt val="0"/>
        <c:crossBetween val="midCat"/>
      </c:valAx>
      <c:valAx>
        <c:axId val="127886464"/>
        <c:scaling>
          <c:orientation val="minMax"/>
          <c:max val="4"/>
          <c:min val="-1"/>
        </c:scaling>
        <c:delete val="1"/>
        <c:axPos val="l"/>
        <c:numFmt formatCode="General" sourceLinked="1"/>
        <c:majorTickMark val="out"/>
        <c:minorTickMark val="none"/>
        <c:tickLblPos val="nextTo"/>
        <c:crossAx val="12787648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046-4584-9484-016EFEBDDCF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6292-4A3F-B1F7-3418B84AC128}"/>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6292-4A3F-B1F7-3418B84AC128}"/>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6292-4A3F-B1F7-3418B84AC128}"/>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6292-4A3F-B1F7-3418B84AC128}"/>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6292-4A3F-B1F7-3418B84AC128}"/>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6292-4A3F-B1F7-3418B84AC12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13</c:v>
                </c:pt>
                <c:pt idx="1">
                  <c:v>37</c:v>
                </c:pt>
                <c:pt idx="2">
                  <c:v>30</c:v>
                </c:pt>
                <c:pt idx="3">
                  <c:v>9</c:v>
                </c:pt>
                <c:pt idx="4">
                  <c:v>6</c:v>
                </c:pt>
                <c:pt idx="5">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6292-4A3F-B1F7-3418B84AC128}"/>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6292-4A3F-B1F7-3418B84AC128}"/>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6292-4A3F-B1F7-3418B84AC128}"/>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6292-4A3F-B1F7-3418B84AC128}"/>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6292-4A3F-B1F7-3418B84AC128}"/>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6292-4A3F-B1F7-3418B84AC128}"/>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6292-4A3F-B1F7-3418B84AC12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9</c:v>
                </c:pt>
                <c:pt idx="1">
                  <c:v>25</c:v>
                </c:pt>
                <c:pt idx="2">
                  <c:v>20</c:v>
                </c:pt>
                <c:pt idx="3">
                  <c:v>6</c:v>
                </c:pt>
                <c:pt idx="4">
                  <c:v>4</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6292-4A3F-B1F7-3418B84AC12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B19-4519-A778-C891EC8F71B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E01-4F64-BB95-316EDFD1506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31A-460E-B9B6-93EFC1015922}"/>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1D3-45B4-8419-6EF78A9325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29FE-48CD-AAF6-7815A13FE9F1}"/>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29FE-48CD-AAF6-7815A13FE9F1}"/>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29FE-48CD-AAF6-7815A13FE9F1}"/>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29FE-48CD-AAF6-7815A13FE9F1}"/>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29FE-48CD-AAF6-7815A13FE9F1}"/>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29FE-48CD-AAF6-7815A13FE9F1}"/>
              </c:ext>
            </c:extLst>
          </c:dPt>
          <c:xVal>
            <c:numRef>
              <c:f>Sheet1!$B$2:$B$7</c:f>
              <c:numCache>
                <c:formatCode>General</c:formatCode>
                <c:ptCount val="6"/>
                <c:pt idx="0">
                  <c:v>51</c:v>
                </c:pt>
                <c:pt idx="1">
                  <c:v>46</c:v>
                </c:pt>
                <c:pt idx="2">
                  <c:v>62</c:v>
                </c:pt>
                <c:pt idx="3">
                  <c:v>52</c:v>
                </c:pt>
                <c:pt idx="4">
                  <c:v>54</c:v>
                </c:pt>
                <c:pt idx="5">
                  <c:v>50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29FE-48CD-AAF6-7815A13FE9F1}"/>
            </c:ext>
          </c:extLst>
        </c:ser>
        <c:dLbls>
          <c:showLegendKey val="0"/>
          <c:showVal val="0"/>
          <c:showCatName val="0"/>
          <c:showSerName val="0"/>
          <c:showPercent val="0"/>
          <c:showBubbleSize val="0"/>
        </c:dLbls>
        <c:bubbleScale val="100"/>
        <c:showNegBubbles val="0"/>
        <c:sizeRepresents val="w"/>
        <c:axId val="128111360"/>
        <c:axId val="128112896"/>
      </c:bubbleChart>
      <c:valAx>
        <c:axId val="12811136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8112896"/>
        <c:crossesAt val="0"/>
        <c:crossBetween val="midCat"/>
      </c:valAx>
      <c:valAx>
        <c:axId val="128112896"/>
        <c:scaling>
          <c:orientation val="minMax"/>
          <c:max val="4"/>
          <c:min val="-1"/>
        </c:scaling>
        <c:delete val="1"/>
        <c:axPos val="l"/>
        <c:numFmt formatCode="General" sourceLinked="1"/>
        <c:majorTickMark val="out"/>
        <c:minorTickMark val="none"/>
        <c:tickLblPos val="nextTo"/>
        <c:crossAx val="12811136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89D-48C9-838F-FA949E4C4507}"/>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489D-48C9-838F-FA949E4C4507}"/>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489D-48C9-838F-FA949E4C4507}"/>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489D-48C9-838F-FA949E4C4507}"/>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489D-48C9-838F-FA949E4C4507}"/>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489D-48C9-838F-FA949E4C4507}"/>
              </c:ext>
            </c:extLst>
          </c:dPt>
          <c:xVal>
            <c:numRef>
              <c:f>Sheet1!$B$2:$B$7</c:f>
              <c:numCache>
                <c:formatCode>General</c:formatCode>
                <c:ptCount val="6"/>
                <c:pt idx="4">
                  <c:v>0</c:v>
                </c:pt>
                <c:pt idx="5">
                  <c:v>67</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489D-48C9-838F-FA949E4C4507}"/>
            </c:ext>
          </c:extLst>
        </c:ser>
        <c:dLbls>
          <c:showLegendKey val="0"/>
          <c:showVal val="0"/>
          <c:showCatName val="0"/>
          <c:showSerName val="0"/>
          <c:showPercent val="0"/>
          <c:showBubbleSize val="0"/>
        </c:dLbls>
        <c:axId val="106755584"/>
        <c:axId val="106757120"/>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489D-48C9-838F-FA949E4C4507}"/>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489D-48C9-838F-FA949E4C4507}"/>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489D-48C9-838F-FA949E4C4507}"/>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489D-48C9-838F-FA949E4C4507}"/>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489D-48C9-838F-FA949E4C4507}"/>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489D-48C9-838F-FA949E4C4507}"/>
              </c:ext>
            </c:extLst>
          </c:dPt>
          <c:xVal>
            <c:numRef>
              <c:f>Sheet1!$C$2:$C$7</c:f>
              <c:numCache>
                <c:formatCode>General</c:formatCode>
                <c:ptCount val="6"/>
                <c:pt idx="3">
                  <c:v>54</c:v>
                </c:pt>
                <c:pt idx="4">
                  <c:v>67</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489D-48C9-838F-FA949E4C4507}"/>
            </c:ext>
          </c:extLst>
        </c:ser>
        <c:dLbls>
          <c:showLegendKey val="0"/>
          <c:showVal val="0"/>
          <c:showCatName val="0"/>
          <c:showSerName val="0"/>
          <c:showPercent val="0"/>
          <c:showBubbleSize val="0"/>
        </c:dLbls>
        <c:axId val="106768640"/>
        <c:axId val="106767104"/>
      </c:scatterChart>
      <c:valAx>
        <c:axId val="106755584"/>
        <c:scaling>
          <c:orientation val="minMax"/>
          <c:max val="100"/>
          <c:min val="0"/>
        </c:scaling>
        <c:delete val="0"/>
        <c:axPos val="b"/>
        <c:numFmt formatCode="General" sourceLinked="1"/>
        <c:majorTickMark val="none"/>
        <c:minorTickMark val="none"/>
        <c:tickLblPos val="none"/>
        <c:spPr>
          <a:ln>
            <a:noFill/>
          </a:ln>
        </c:spPr>
        <c:crossAx val="106757120"/>
        <c:crossesAt val="0"/>
        <c:crossBetween val="midCat"/>
      </c:valAx>
      <c:valAx>
        <c:axId val="106757120"/>
        <c:scaling>
          <c:orientation val="minMax"/>
          <c:max val="4"/>
          <c:min val="-1"/>
        </c:scaling>
        <c:delete val="1"/>
        <c:axPos val="l"/>
        <c:numFmt formatCode="General" sourceLinked="1"/>
        <c:majorTickMark val="out"/>
        <c:minorTickMark val="none"/>
        <c:tickLblPos val="nextTo"/>
        <c:crossAx val="106755584"/>
        <c:crosses val="autoZero"/>
        <c:crossBetween val="midCat"/>
        <c:majorUnit val="2"/>
      </c:valAx>
      <c:valAx>
        <c:axId val="106767104"/>
        <c:scaling>
          <c:orientation val="minMax"/>
        </c:scaling>
        <c:delete val="1"/>
        <c:axPos val="r"/>
        <c:numFmt formatCode="General" sourceLinked="1"/>
        <c:majorTickMark val="out"/>
        <c:minorTickMark val="none"/>
        <c:tickLblPos val="nextTo"/>
        <c:crossAx val="106768640"/>
        <c:crosses val="max"/>
        <c:crossBetween val="midCat"/>
      </c:valAx>
      <c:valAx>
        <c:axId val="106768640"/>
        <c:scaling>
          <c:orientation val="minMax"/>
          <c:max val="100"/>
        </c:scaling>
        <c:delete val="1"/>
        <c:axPos val="b"/>
        <c:numFmt formatCode="General" sourceLinked="1"/>
        <c:majorTickMark val="out"/>
        <c:minorTickMark val="none"/>
        <c:tickLblPos val="nextTo"/>
        <c:crossAx val="10676710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190-4DFC-BF26-1FEA470596A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0F99-4AE9-9F98-E30083171089}"/>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0F99-4AE9-9F98-E30083171089}"/>
              </c:ext>
            </c:extLst>
          </c:dPt>
          <c:dPt>
            <c:idx val="2"/>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0F99-4AE9-9F98-E30083171089}"/>
              </c:ext>
            </c:extLst>
          </c:dPt>
          <c:dPt>
            <c:idx val="3"/>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0F99-4AE9-9F98-E30083171089}"/>
              </c:ext>
            </c:extLst>
          </c:dPt>
          <c:dPt>
            <c:idx val="4"/>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0F99-4AE9-9F98-E30083171089}"/>
              </c:ext>
            </c:extLst>
          </c:dPt>
          <c:dPt>
            <c:idx val="5"/>
            <c:invertIfNegative val="0"/>
            <c:bubble3D val="0"/>
            <c:spPr>
              <a:solidFill>
                <a:srgbClr val="173861"/>
              </a:solid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0F99-4AE9-9F98-E30083171089}"/>
              </c:ext>
            </c:extLst>
          </c:dPt>
          <c:xVal>
            <c:numRef>
              <c:f>Sheet1!$B$2:$B$7</c:f>
              <c:numCache>
                <c:formatCode>General</c:formatCode>
                <c:ptCount val="5"/>
                <c:pt idx="0">
                  <c:v>82</c:v>
                </c:pt>
                <c:pt idx="1">
                  <c:v>77</c:v>
                </c:pt>
                <c:pt idx="2">
                  <c:v>76</c:v>
                </c:pt>
                <c:pt idx="3">
                  <c:v>76</c:v>
                </c:pt>
                <c:pt idx="4">
                  <c:v>73</c:v>
                </c:pt>
              </c:numCache>
            </c:numRef>
          </c:xVal>
          <c:yVal>
            <c:numRef>
              <c:f>Sheet1!$C$2:$C$7</c:f>
              <c:numCache>
                <c:formatCode>General</c:formatCode>
                <c:ptCount val="5"/>
                <c:pt idx="0">
                  <c:v>0</c:v>
                </c:pt>
                <c:pt idx="1">
                  <c:v>0</c:v>
                </c:pt>
                <c:pt idx="2">
                  <c:v>0</c:v>
                </c:pt>
                <c:pt idx="3">
                  <c:v>0</c:v>
                </c:pt>
                <c:pt idx="4">
                  <c:v>0</c:v>
                </c:pt>
              </c:numCache>
            </c:numRef>
          </c:yVal>
          <c:bubbleSize>
            <c:numRef>
              <c:f>Sheet1!$D$2:$D$7</c:f>
              <c:numCache>
                <c:formatCode>General</c:formatCode>
                <c:ptCount val="5"/>
                <c:pt idx="0">
                  <c:v>3</c:v>
                </c:pt>
                <c:pt idx="1">
                  <c:v>3</c:v>
                </c:pt>
                <c:pt idx="2">
                  <c:v>3</c:v>
                </c:pt>
                <c:pt idx="3">
                  <c:v>3</c:v>
                </c:pt>
                <c:pt idx="4">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0F99-4AE9-9F98-E30083171089}"/>
            </c:ext>
          </c:extLst>
        </c:ser>
        <c:dLbls>
          <c:showLegendKey val="0"/>
          <c:showVal val="0"/>
          <c:showCatName val="0"/>
          <c:showSerName val="0"/>
          <c:showPercent val="0"/>
          <c:showBubbleSize val="0"/>
        </c:dLbls>
        <c:bubbleScale val="100"/>
        <c:showNegBubbles val="0"/>
        <c:sizeRepresents val="w"/>
        <c:axId val="128859136"/>
        <c:axId val="128869120"/>
      </c:bubbleChart>
      <c:valAx>
        <c:axId val="12885913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8869120"/>
        <c:crossesAt val="0"/>
        <c:crossBetween val="midCat"/>
      </c:valAx>
      <c:valAx>
        <c:axId val="128869120"/>
        <c:scaling>
          <c:orientation val="minMax"/>
          <c:max val="4"/>
          <c:min val="-1"/>
        </c:scaling>
        <c:delete val="1"/>
        <c:axPos val="l"/>
        <c:numFmt formatCode="General" sourceLinked="1"/>
        <c:majorTickMark val="out"/>
        <c:minorTickMark val="none"/>
        <c:tickLblPos val="nextTo"/>
        <c:crossAx val="12885913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83BF-4571-9EA8-A7B8C571FD9A}"/>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83BF-4571-9EA8-A7B8C571FD9A}"/>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83BF-4571-9EA8-A7B8C571FD9A}"/>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83BF-4571-9EA8-A7B8C571FD9A}"/>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83BF-4571-9EA8-A7B8C571FD9A}"/>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83BF-4571-9EA8-A7B8C571FD9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4.0931002129761562E-17"/>
                  <c:y val="-1.403033922764087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83BF-4571-9EA8-A7B8C571FD9A}"/>
                </c:ext>
              </c:extLst>
            </c:dLbl>
            <c:dLbl>
              <c:idx val="4"/>
              <c:layout>
                <c:manualLayout>
                  <c:x val="1.3395755444135217E-2"/>
                  <c:y val="1.4030339227640841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83BF-4571-9EA8-A7B8C571FD9A}"/>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25</c:v>
                </c:pt>
                <c:pt idx="1">
                  <c:v>57</c:v>
                </c:pt>
                <c:pt idx="2">
                  <c:v>10</c:v>
                </c:pt>
                <c:pt idx="3">
                  <c:v>3</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83BF-4571-9EA8-A7B8C571FD9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83BF-4571-9EA8-A7B8C571FD9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83BF-4571-9EA8-A7B8C571FD9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83BF-4571-9EA8-A7B8C571FD9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83BF-4571-9EA8-A7B8C571FD9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83BF-4571-9EA8-A7B8C571FD9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17</c:v>
                </c:pt>
                <c:pt idx="1">
                  <c:v>38</c:v>
                </c:pt>
                <c:pt idx="2">
                  <c:v>7</c:v>
                </c:pt>
                <c:pt idx="3">
                  <c:v>2</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83BF-4571-9EA8-A7B8C571FD9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2241725176408214"/>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57B-43F7-8287-1BBF058DD04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198-4F56-8422-69BE02E4B18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C4F-4BF0-96CC-389B49B1DF5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C83-40EA-B9DC-495F826C83DA}"/>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2C9-4652-9A94-3DC5856D91E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5DCB-4CF4-AF6E-BD01B053F5FB}"/>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5DCB-4CF4-AF6E-BD01B053F5FB}"/>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5DCB-4CF4-AF6E-BD01B053F5FB}"/>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5DCB-4CF4-AF6E-BD01B053F5FB}"/>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5DCB-4CF4-AF6E-BD01B053F5FB}"/>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5DCB-4CF4-AF6E-BD01B053F5FB}"/>
              </c:ext>
            </c:extLst>
          </c:dPt>
          <c:xVal>
            <c:numRef>
              <c:f>Sheet1!$B$2:$B$7</c:f>
              <c:numCache>
                <c:formatCode>General</c:formatCode>
                <c:ptCount val="6"/>
                <c:pt idx="0">
                  <c:v>75</c:v>
                </c:pt>
                <c:pt idx="1">
                  <c:v>61</c:v>
                </c:pt>
                <c:pt idx="2">
                  <c:v>88</c:v>
                </c:pt>
                <c:pt idx="3">
                  <c:v>64</c:v>
                </c:pt>
                <c:pt idx="4">
                  <c:v>65</c:v>
                </c:pt>
                <c:pt idx="5">
                  <c:v>61</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5DCB-4CF4-AF6E-BD01B053F5FB}"/>
            </c:ext>
          </c:extLst>
        </c:ser>
        <c:dLbls>
          <c:showLegendKey val="0"/>
          <c:showVal val="0"/>
          <c:showCatName val="0"/>
          <c:showSerName val="0"/>
          <c:showPercent val="0"/>
          <c:showBubbleSize val="0"/>
        </c:dLbls>
        <c:bubbleScale val="100"/>
        <c:showNegBubbles val="0"/>
        <c:sizeRepresents val="w"/>
        <c:axId val="127396480"/>
        <c:axId val="127406464"/>
      </c:bubbleChart>
      <c:valAx>
        <c:axId val="1273964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7406464"/>
        <c:crossesAt val="0"/>
        <c:crossBetween val="midCat"/>
      </c:valAx>
      <c:valAx>
        <c:axId val="127406464"/>
        <c:scaling>
          <c:orientation val="minMax"/>
          <c:max val="4"/>
          <c:min val="-1"/>
        </c:scaling>
        <c:delete val="1"/>
        <c:axPos val="l"/>
        <c:numFmt formatCode="General" sourceLinked="1"/>
        <c:majorTickMark val="out"/>
        <c:minorTickMark val="none"/>
        <c:tickLblPos val="nextTo"/>
        <c:crossAx val="12739648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8A64-474F-8561-BD7BA8EB27DC}"/>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8A64-474F-8561-BD7BA8EB27DC}"/>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8A64-474F-8561-BD7BA8EB27DC}"/>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8A64-474F-8561-BD7BA8EB27DC}"/>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8A64-474F-8561-BD7BA8EB27DC}"/>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8A64-474F-8561-BD7BA8EB27DC}"/>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layout>
                <c:manualLayout>
                  <c:x val="-2.0093633166202867E-2"/>
                  <c:y val="1.403033922764087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8A64-474F-8561-BD7BA8EB27DC}"/>
                </c:ext>
              </c:extLst>
            </c:dLbl>
            <c:dLbl>
              <c:idx val="3"/>
              <c:layout>
                <c:manualLayout>
                  <c:x val="6.6978777220676085E-3"/>
                  <c:y val="-1.7537924034551091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8A64-474F-8561-BD7BA8EB27DC}"/>
                </c:ext>
              </c:extLst>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Sheet1!$B$2:$B$6</c:f>
              <c:numCache>
                <c:formatCode>General</c:formatCode>
                <c:ptCount val="5"/>
                <c:pt idx="0">
                  <c:v>24</c:v>
                </c:pt>
                <c:pt idx="1">
                  <c:v>51</c:v>
                </c:pt>
                <c:pt idx="2">
                  <c:v>1</c:v>
                </c:pt>
                <c:pt idx="3">
                  <c:v>1</c:v>
                </c:pt>
                <c:pt idx="4">
                  <c:v>22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8A64-474F-8561-BD7BA8EB27D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8A64-474F-8561-BD7BA8EB27D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8A64-474F-8561-BD7BA8EB27D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8A64-474F-8561-BD7BA8EB27D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8A64-474F-8561-BD7BA8EB27D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8A64-474F-8561-BD7BA8EB27DC}"/>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Sheet1!$C$2:$C$6</c:f>
              <c:numCache>
                <c:formatCode>General</c:formatCode>
                <c:ptCount val="5"/>
                <c:pt idx="0">
                  <c:v>16</c:v>
                </c:pt>
                <c:pt idx="1">
                  <c:v>34</c:v>
                </c:pt>
                <c:pt idx="2">
                  <c:v>1</c:v>
                </c:pt>
                <c:pt idx="3">
                  <c:v>1</c:v>
                </c:pt>
                <c:pt idx="4">
                  <c:v>15</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8A64-474F-8561-BD7BA8EB27D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2241725176408214"/>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EFB-44E9-9BA8-BC760C313A0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C8F-44BC-9246-91A99B3A1F4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D3F-4B71-8982-D2DB490C85A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F75-459D-A801-6E8CEE50574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37328762180331"/>
          <c:y val="4.0157482501944231E-2"/>
          <c:w val="0.5021846273754671"/>
          <c:h val="0.8214137318075769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D387-4B89-8BF6-E92BDECFCDAC}"/>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D387-4B89-8BF6-E92BDECFCDAC}"/>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D387-4B89-8BF6-E92BDECFCDAC}"/>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D387-4B89-8BF6-E92BDECFCDAC}"/>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D387-4B89-8BF6-E92BDECFCDAC}"/>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D387-4B89-8BF6-E92BDECFCDAC}"/>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a:noFill/>
                <a:ln>
                  <a:noFill/>
                </a:ln>
                <a:effectLs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Sheet1!$B$2:$B$7</c:f>
              <c:numCache>
                <c:formatCode>General</c:formatCode>
                <c:ptCount val="6"/>
                <c:pt idx="0">
                  <c:v>33</c:v>
                </c:pt>
                <c:pt idx="1">
                  <c:v>33</c:v>
                </c:pt>
                <c:pt idx="2">
                  <c:v>16</c:v>
                </c:pt>
                <c:pt idx="3">
                  <c:v>4</c:v>
                </c:pt>
                <c:pt idx="4">
                  <c:v>6</c:v>
                </c:pt>
                <c:pt idx="5">
                  <c:v>7</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D387-4B89-8BF6-E92BDECFCDA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D387-4B89-8BF6-E92BDECFCDA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D387-4B89-8BF6-E92BDECFCDA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D387-4B89-8BF6-E92BDECFCDA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D387-4B89-8BF6-E92BDECFCDA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D387-4B89-8BF6-E92BDECFCDAC}"/>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wrap="square" lIns="38100" tIns="19050" rIns="38100" bIns="19050" anchor="ctr">
                    <a:spAutoFit/>
                  </a:bodyPr>
                  <a:lstStyle/>
                  <a:p>
                    <a:pPr>
                      <a:defRPr sz="1200"/>
                    </a:pPr>
                    <a:fld id="{327F199E-EA20-4FBC-9F24-B9AD7ACA643E}" type="VALUE">
                      <a:rPr lang="en-US" b="1">
                        <a:latin typeface="Segoe UI" panose="020B0502040204020203" pitchFamily="34" charset="0"/>
                        <a:cs typeface="Segoe UI" panose="020B0502040204020203" pitchFamily="34" charset="0"/>
                      </a:rPr>
                      <a:pPr>
                        <a:defRPr sz="1200"/>
                      </a:pPr>
                      <a:t>[VALUE]</a:t>
                    </a:fld>
                    <a:endParaRPr lang="en-GB"/>
                  </a:p>
                </c:rich>
              </c:tx>
              <c:spPr>
                <a:noFill/>
                <a:ln>
                  <a:noFill/>
                </a:ln>
                <a:effectLst/>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15:dlblFieldTable/>
                  <c15:showDataLabelsRange val="0"/>
                </c:ext>
                <c:ext xmlns:c16="http://schemas.microsoft.com/office/drawing/2014/chart" uri="{C3380CC4-5D6E-409C-BE32-E72D297353CC}">
                  <c16:uniqueId val="{00000016-9F16-4D44-ADCD-3FB85848B8DE}"/>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Sheet1!$C$2:$C$7</c:f>
              <c:numCache>
                <c:formatCode>General</c:formatCode>
                <c:ptCount val="6"/>
                <c:pt idx="0">
                  <c:v>22</c:v>
                </c:pt>
                <c:pt idx="1">
                  <c:v>22</c:v>
                </c:pt>
                <c:pt idx="2">
                  <c:v>11</c:v>
                </c:pt>
                <c:pt idx="3">
                  <c:v>3</c:v>
                </c:pt>
                <c:pt idx="4">
                  <c:v>4</c:v>
                </c:pt>
                <c:pt idx="5">
                  <c:v>5</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D387-4B89-8BF6-E92BDECFCDA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5.2867795700704948E-2"/>
          <c:y val="0.81978224641706476"/>
          <c:w val="0.70132201752218715"/>
          <c:h val="0.16837768025774913"/>
        </c:manualLayout>
      </c:layout>
      <c:overlay val="0"/>
      <c:txPr>
        <a:bodyPr/>
        <a:lstStyle/>
        <a:p>
          <a:pPr algn="just">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E61-4627-8EF2-DCE09D48C09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C97-4D23-B074-B4CEF98C20A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1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F46-4326-B915-EAF2E38F8FB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1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C4FE-4580-B171-F8CCAC9E2BC4}"/>
              </c:ext>
            </c:extLst>
          </c:dPt>
          <c:dPt>
            <c:idx val="1"/>
            <c:invertIfNegative val="0"/>
            <c:bubble3D val="0"/>
            <c:spPr>
              <a:pattFill prst="solidDmnd">
                <a:fgClr>
                  <a:srgbClr val="A6A6A6"/>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C4FE-4580-B171-F8CCAC9E2BC4}"/>
              </c:ext>
            </c:extLst>
          </c:dPt>
          <c:dPt>
            <c:idx val="2"/>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C4FE-4580-B171-F8CCAC9E2BC4}"/>
              </c:ext>
            </c:extLst>
          </c:dPt>
          <c:dPt>
            <c:idx val="3"/>
            <c:invertIfNegative val="0"/>
            <c:bubble3D val="0"/>
            <c:spPr>
              <a:pattFill prst="ltHorz">
                <a:fgClr>
                  <a:srgbClr val="104A7D"/>
                </a:fgClr>
                <a:bgClr>
                  <a:srgbClr val="FFFFFF"/>
                </a:bgClr>
              </a:pattFill>
              <a:ln>
                <a:solidFill>
                  <a:srgbClr val="104A7D"/>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C4FE-4580-B171-F8CCAC9E2BC4}"/>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C4FE-4580-B171-F8CCAC9E2BC4}"/>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C4FE-4580-B171-F8CCAC9E2BC4}"/>
              </c:ext>
            </c:extLst>
          </c:dPt>
          <c:xVal>
            <c:numRef>
              <c:f>Sheet1!$B$2:$B$7</c:f>
              <c:numCache>
                <c:formatCode>General</c:formatCode>
                <c:ptCount val="4"/>
                <c:pt idx="0">
                  <c:v>66</c:v>
                </c:pt>
                <c:pt idx="1">
                  <c:v>58</c:v>
                </c:pt>
                <c:pt idx="2">
                  <c:v>56</c:v>
                </c:pt>
                <c:pt idx="3">
                  <c:v>58</c:v>
                </c:pt>
              </c:numCache>
            </c:numRef>
          </c:xVal>
          <c:yVal>
            <c:numRef>
              <c:f>Sheet1!$C$2:$C$7</c:f>
              <c:numCache>
                <c:formatCode>General</c:formatCode>
                <c:ptCount val="4"/>
                <c:pt idx="0">
                  <c:v>0</c:v>
                </c:pt>
                <c:pt idx="1">
                  <c:v>0</c:v>
                </c:pt>
                <c:pt idx="2">
                  <c:v>0</c:v>
                </c:pt>
                <c:pt idx="3">
                  <c:v>0</c:v>
                </c:pt>
              </c:numCache>
            </c:numRef>
          </c:yVal>
          <c:bubbleSize>
            <c:numRef>
              <c:f>Sheet1!$D$2:$D$7</c:f>
              <c:numCache>
                <c:formatCode>General</c:formatCode>
                <c:ptCount val="4"/>
                <c:pt idx="0">
                  <c:v>3</c:v>
                </c:pt>
                <c:pt idx="1">
                  <c:v>3</c:v>
                </c:pt>
                <c:pt idx="2">
                  <c:v>3</c:v>
                </c:pt>
                <c:pt idx="3">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C4FE-4580-B171-F8CCAC9E2BC4}"/>
            </c:ext>
          </c:extLst>
        </c:ser>
        <c:dLbls>
          <c:showLegendKey val="0"/>
          <c:showVal val="0"/>
          <c:showCatName val="0"/>
          <c:showSerName val="0"/>
          <c:showPercent val="0"/>
          <c:showBubbleSize val="0"/>
        </c:dLbls>
        <c:bubbleScale val="100"/>
        <c:showNegBubbles val="0"/>
        <c:sizeRepresents val="w"/>
        <c:axId val="129736704"/>
        <c:axId val="129738240"/>
      </c:bubbleChart>
      <c:valAx>
        <c:axId val="12973670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29738240"/>
        <c:crossesAt val="0"/>
        <c:crossBetween val="midCat"/>
      </c:valAx>
      <c:valAx>
        <c:axId val="129738240"/>
        <c:scaling>
          <c:orientation val="minMax"/>
          <c:max val="4"/>
          <c:min val="-1"/>
        </c:scaling>
        <c:delete val="1"/>
        <c:axPos val="l"/>
        <c:numFmt formatCode="General" sourceLinked="1"/>
        <c:majorTickMark val="out"/>
        <c:minorTickMark val="none"/>
        <c:tickLblPos val="nextTo"/>
        <c:crossAx val="12973670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1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5BF-4914-AA0D-48D637B34FB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1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803-4B86-BF52-2F55A1045CD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A29-433C-8630-297316BC7F7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E99-4D17-AFE2-8B7A8B66656C}"/>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BE99-4D17-AFE2-8B7A8B66656C}"/>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BE99-4D17-AFE2-8B7A8B66656C}"/>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BE99-4D17-AFE2-8B7A8B66656C}"/>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BE99-4D17-AFE2-8B7A8B66656C}"/>
              </c:ext>
            </c:extLst>
          </c:dPt>
          <c:dPt>
            <c:idx val="5"/>
            <c:marker>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BE99-4D17-AFE2-8B7A8B66656C}"/>
              </c:ext>
            </c:extLst>
          </c:dPt>
          <c:xVal>
            <c:numRef>
              <c:f>Sheet1!$B$2:$B$7</c:f>
              <c:numCache>
                <c:formatCode>General</c:formatCode>
                <c:ptCount val="6"/>
                <c:pt idx="4">
                  <c:v>0</c:v>
                </c:pt>
                <c:pt idx="5">
                  <c:v>72</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BE99-4D17-AFE2-8B7A8B66656C}"/>
            </c:ext>
          </c:extLst>
        </c:ser>
        <c:dLbls>
          <c:showLegendKey val="0"/>
          <c:showVal val="0"/>
          <c:showCatName val="0"/>
          <c:showSerName val="0"/>
          <c:showPercent val="0"/>
          <c:showBubbleSize val="0"/>
        </c:dLbls>
        <c:axId val="106480768"/>
        <c:axId val="106482304"/>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BE99-4D17-AFE2-8B7A8B66656C}"/>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BE99-4D17-AFE2-8B7A8B66656C}"/>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BE99-4D17-AFE2-8B7A8B66656C}"/>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BE99-4D17-AFE2-8B7A8B66656C}"/>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BE99-4D17-AFE2-8B7A8B66656C}"/>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BE99-4D17-AFE2-8B7A8B66656C}"/>
              </c:ext>
            </c:extLst>
          </c:dPt>
          <c:xVal>
            <c:numRef>
              <c:f>Sheet1!$C$2:$C$7</c:f>
              <c:numCache>
                <c:formatCode>General</c:formatCode>
                <c:ptCount val="6"/>
                <c:pt idx="3">
                  <c:v>71</c:v>
                </c:pt>
                <c:pt idx="4">
                  <c:v>72</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BE99-4D17-AFE2-8B7A8B66656C}"/>
            </c:ext>
          </c:extLst>
        </c:ser>
        <c:dLbls>
          <c:showLegendKey val="0"/>
          <c:showVal val="0"/>
          <c:showCatName val="0"/>
          <c:showSerName val="0"/>
          <c:showPercent val="0"/>
          <c:showBubbleSize val="0"/>
        </c:dLbls>
        <c:axId val="106493824"/>
        <c:axId val="106492288"/>
      </c:scatterChart>
      <c:valAx>
        <c:axId val="106480768"/>
        <c:scaling>
          <c:orientation val="minMax"/>
          <c:max val="100"/>
          <c:min val="0"/>
        </c:scaling>
        <c:delete val="0"/>
        <c:axPos val="b"/>
        <c:numFmt formatCode="General" sourceLinked="1"/>
        <c:majorTickMark val="none"/>
        <c:minorTickMark val="none"/>
        <c:tickLblPos val="none"/>
        <c:spPr>
          <a:ln>
            <a:noFill/>
          </a:ln>
        </c:spPr>
        <c:crossAx val="106482304"/>
        <c:crossesAt val="0"/>
        <c:crossBetween val="midCat"/>
      </c:valAx>
      <c:valAx>
        <c:axId val="106482304"/>
        <c:scaling>
          <c:orientation val="minMax"/>
          <c:max val="4"/>
          <c:min val="-1"/>
        </c:scaling>
        <c:delete val="1"/>
        <c:axPos val="l"/>
        <c:numFmt formatCode="General" sourceLinked="1"/>
        <c:majorTickMark val="out"/>
        <c:minorTickMark val="none"/>
        <c:tickLblPos val="nextTo"/>
        <c:crossAx val="106480768"/>
        <c:crosses val="autoZero"/>
        <c:crossBetween val="midCat"/>
        <c:majorUnit val="2"/>
      </c:valAx>
      <c:valAx>
        <c:axId val="106492288"/>
        <c:scaling>
          <c:orientation val="minMax"/>
        </c:scaling>
        <c:delete val="1"/>
        <c:axPos val="r"/>
        <c:numFmt formatCode="General" sourceLinked="1"/>
        <c:majorTickMark val="out"/>
        <c:minorTickMark val="none"/>
        <c:tickLblPos val="nextTo"/>
        <c:crossAx val="106493824"/>
        <c:crosses val="max"/>
        <c:crossBetween val="midCat"/>
      </c:valAx>
      <c:valAx>
        <c:axId val="106493824"/>
        <c:scaling>
          <c:orientation val="minMax"/>
          <c:max val="100"/>
        </c:scaling>
        <c:delete val="1"/>
        <c:axPos val="b"/>
        <c:numFmt formatCode="General" sourceLinked="1"/>
        <c:majorTickMark val="out"/>
        <c:minorTickMark val="none"/>
        <c:tickLblPos val="nextTo"/>
        <c:crossAx val="10649228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12C-41FA-9756-B419C3EBEE7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82D-4765-AD7E-D64CAF3E44E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2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A70-47D9-AB0A-7A0E209068B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CD87-4954-85B9-648CF5C3F530}"/>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CD87-4954-85B9-648CF5C3F530}"/>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CD87-4954-85B9-648CF5C3F530}"/>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CD87-4954-85B9-648CF5C3F530}"/>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CD87-4954-85B9-648CF5C3F530}"/>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CD87-4954-85B9-648CF5C3F530}"/>
              </c:ext>
            </c:extLst>
          </c:dPt>
          <c:dPt>
            <c:idx val="6"/>
            <c:bubble3D val="0"/>
            <c:spPr>
              <a:solidFill>
                <a:srgbClr val="639EC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3D44-4B46-A688-2C269629286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layout>
                <c:manualLayout>
                  <c:x val="6.6978777220676085E-3"/>
                  <c:y val="-2.1045508841461308E-2"/>
                </c:manualLayout>
              </c:layout>
              <c:numFmt formatCode="General\%" sourceLinked="0"/>
              <c:spPr>
                <a:noFill/>
                <a:ln>
                  <a:noFill/>
                </a:ln>
                <a:effectLs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3D44-4B46-A688-2C269629286A}"/>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Sheet1!$B$2:$B$8</c:f>
              <c:numCache>
                <c:formatCode>General</c:formatCode>
                <c:ptCount val="7"/>
                <c:pt idx="0">
                  <c:v>21</c:v>
                </c:pt>
                <c:pt idx="1">
                  <c:v>43</c:v>
                </c:pt>
                <c:pt idx="2">
                  <c:v>16</c:v>
                </c:pt>
                <c:pt idx="3">
                  <c:v>9</c:v>
                </c:pt>
                <c:pt idx="4">
                  <c:v>3</c:v>
                </c:pt>
                <c:pt idx="5">
                  <c:v>6</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CD87-4954-85B9-648CF5C3F530}"/>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CD87-4954-85B9-648CF5C3F530}"/>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CD87-4954-85B9-648CF5C3F530}"/>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CD87-4954-85B9-648CF5C3F530}"/>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CD87-4954-85B9-648CF5C3F530}"/>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CD87-4954-85B9-648CF5C3F530}"/>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CD87-4954-85B9-648CF5C3F53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a:noFill/>
                <a:ln>
                  <a:noFill/>
                </a:ln>
                <a:effectLst/>
              </c:spPr>
              <c:txPr>
                <a:bodyPr wrap="square" lIns="38100" tIns="19050" rIns="38100" bIns="19050" anchor="ctr">
                  <a:spAutoFit/>
                </a:bodyPr>
                <a:lstStyle/>
                <a:p>
                  <a:pPr>
                    <a:defRPr sz="1200" b="1">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Sheet1!$C$2:$C$8</c:f>
              <c:numCache>
                <c:formatCode>General</c:formatCode>
                <c:ptCount val="7"/>
                <c:pt idx="0">
                  <c:v>14</c:v>
                </c:pt>
                <c:pt idx="1">
                  <c:v>29</c:v>
                </c:pt>
                <c:pt idx="2">
                  <c:v>11</c:v>
                </c:pt>
                <c:pt idx="3">
                  <c:v>6</c:v>
                </c:pt>
                <c:pt idx="4">
                  <c:v>2</c:v>
                </c:pt>
                <c:pt idx="5">
                  <c:v>4</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CD87-4954-85B9-648CF5C3F53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031B-46BB-9621-D1C2F73934BA}"/>
              </c:ext>
            </c:extLst>
          </c:dPt>
          <c:dPt>
            <c:idx val="1"/>
            <c:invertIfNegative val="0"/>
            <c:bubble3D val="0"/>
            <c:spPr>
              <a:pattFill prst="solidDmnd">
                <a:fgClr>
                  <a:srgbClr val="A6A6A6"/>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031B-46BB-9621-D1C2F73934BA}"/>
              </c:ext>
            </c:extLst>
          </c:dPt>
          <c:dPt>
            <c:idx val="2"/>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031B-46BB-9621-D1C2F73934BA}"/>
              </c:ext>
            </c:extLst>
          </c:dPt>
          <c:dPt>
            <c:idx val="3"/>
            <c:invertIfNegative val="0"/>
            <c:bubble3D val="0"/>
            <c:spPr>
              <a:pattFill prst="ltHorz">
                <a:fgClr>
                  <a:srgbClr val="104A7D"/>
                </a:fgClr>
                <a:bgClr>
                  <a:srgbClr val="FFFFFF"/>
                </a:bgClr>
              </a:pattFill>
              <a:ln>
                <a:solidFill>
                  <a:srgbClr val="104A7D"/>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031B-46BB-9621-D1C2F73934BA}"/>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031B-46BB-9621-D1C2F73934BA}"/>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031B-46BB-9621-D1C2F73934BA}"/>
              </c:ext>
            </c:extLst>
          </c:dPt>
          <c:xVal>
            <c:numRef>
              <c:f>Sheet1!$B$2:$B$7</c:f>
              <c:numCache>
                <c:formatCode>General</c:formatCode>
                <c:ptCount val="4"/>
                <c:pt idx="0">
                  <c:v>64</c:v>
                </c:pt>
                <c:pt idx="1">
                  <c:v>51</c:v>
                </c:pt>
                <c:pt idx="2">
                  <c:v>52</c:v>
                </c:pt>
                <c:pt idx="3">
                  <c:v>50</c:v>
                </c:pt>
              </c:numCache>
            </c:numRef>
          </c:xVal>
          <c:yVal>
            <c:numRef>
              <c:f>Sheet1!$C$2:$C$7</c:f>
              <c:numCache>
                <c:formatCode>General</c:formatCode>
                <c:ptCount val="4"/>
                <c:pt idx="0">
                  <c:v>0</c:v>
                </c:pt>
                <c:pt idx="1">
                  <c:v>0</c:v>
                </c:pt>
                <c:pt idx="2">
                  <c:v>0</c:v>
                </c:pt>
                <c:pt idx="3">
                  <c:v>0</c:v>
                </c:pt>
              </c:numCache>
            </c:numRef>
          </c:yVal>
          <c:bubbleSize>
            <c:numRef>
              <c:f>Sheet1!$D$2:$D$7</c:f>
              <c:numCache>
                <c:formatCode>General</c:formatCode>
                <c:ptCount val="4"/>
                <c:pt idx="0">
                  <c:v>3</c:v>
                </c:pt>
                <c:pt idx="1">
                  <c:v>3</c:v>
                </c:pt>
                <c:pt idx="2">
                  <c:v>3</c:v>
                </c:pt>
                <c:pt idx="3">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031B-46BB-9621-D1C2F73934BA}"/>
            </c:ext>
          </c:extLst>
        </c:ser>
        <c:dLbls>
          <c:showLegendKey val="0"/>
          <c:showVal val="0"/>
          <c:showCatName val="0"/>
          <c:showSerName val="0"/>
          <c:showPercent val="0"/>
          <c:showBubbleSize val="0"/>
        </c:dLbls>
        <c:bubbleScale val="100"/>
        <c:showNegBubbles val="0"/>
        <c:sizeRepresents val="w"/>
        <c:axId val="130714240"/>
        <c:axId val="130720128"/>
      </c:bubbleChart>
      <c:valAx>
        <c:axId val="13071424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0720128"/>
        <c:crossesAt val="0"/>
        <c:crossBetween val="midCat"/>
      </c:valAx>
      <c:valAx>
        <c:axId val="130720128"/>
        <c:scaling>
          <c:orientation val="minMax"/>
          <c:max val="4"/>
          <c:min val="-1"/>
        </c:scaling>
        <c:delete val="1"/>
        <c:axPos val="l"/>
        <c:numFmt formatCode="General" sourceLinked="1"/>
        <c:majorTickMark val="out"/>
        <c:minorTickMark val="none"/>
        <c:tickLblPos val="nextTo"/>
        <c:crossAx val="13071424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2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042-403C-AA56-8BEC3F7FB9C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F9A-4F12-863C-4CF7C3D1A19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720073"/>
    </a:solidFill>
  </c:spPr>
  <c:txPr>
    <a:bodyPr/>
    <a:lstStyle/>
    <a:p>
      <a:pPr>
        <a:defRPr sz="1800"/>
      </a:pPr>
      <a:endParaRPr lang="en-US"/>
    </a:p>
  </c:txPr>
  <c:externalData r:id="rId1">
    <c:autoUpdate val="0"/>
  </c:externalData>
</c:chartSpace>
</file>

<file path=ppt/charts/chart2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A43-4F79-AB49-5E351B31B0B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EB1-45D2-9957-2C5D17E0351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2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13B-4297-A380-4865E2084E5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B60-4656-92FC-8DFC98AE00B7}"/>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5B60-4656-92FC-8DFC98AE00B7}"/>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5B60-4656-92FC-8DFC98AE00B7}"/>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5B60-4656-92FC-8DFC98AE00B7}"/>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5B60-4656-92FC-8DFC98AE00B7}"/>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5B60-4656-92FC-8DFC98AE00B7}"/>
              </c:ext>
            </c:extLst>
          </c:dPt>
          <c:xVal>
            <c:numRef>
              <c:f>Sheet1!$B$2:$B$7</c:f>
              <c:numCache>
                <c:formatCode>General</c:formatCode>
                <c:ptCount val="6"/>
                <c:pt idx="4">
                  <c:v>0</c:v>
                </c:pt>
                <c:pt idx="5">
                  <c:v>70</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5B60-4656-92FC-8DFC98AE00B7}"/>
            </c:ext>
          </c:extLst>
        </c:ser>
        <c:dLbls>
          <c:showLegendKey val="0"/>
          <c:showVal val="0"/>
          <c:showCatName val="0"/>
          <c:showSerName val="0"/>
          <c:showPercent val="0"/>
          <c:showBubbleSize val="0"/>
        </c:dLbls>
        <c:axId val="106588032"/>
        <c:axId val="106589568"/>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5B60-4656-92FC-8DFC98AE00B7}"/>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5B60-4656-92FC-8DFC98AE00B7}"/>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5B60-4656-92FC-8DFC98AE00B7}"/>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5B60-4656-92FC-8DFC98AE00B7}"/>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5B60-4656-92FC-8DFC98AE00B7}"/>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5B60-4656-92FC-8DFC98AE00B7}"/>
              </c:ext>
            </c:extLst>
          </c:dPt>
          <c:xVal>
            <c:numRef>
              <c:f>Sheet1!$C$2:$C$7</c:f>
              <c:numCache>
                <c:formatCode>General</c:formatCode>
                <c:ptCount val="6"/>
                <c:pt idx="3">
                  <c:v>67</c:v>
                </c:pt>
                <c:pt idx="4">
                  <c:v>74</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5B60-4656-92FC-8DFC98AE00B7}"/>
            </c:ext>
          </c:extLst>
        </c:ser>
        <c:dLbls>
          <c:showLegendKey val="0"/>
          <c:showVal val="0"/>
          <c:showCatName val="0"/>
          <c:showSerName val="0"/>
          <c:showPercent val="0"/>
          <c:showBubbleSize val="0"/>
        </c:dLbls>
        <c:axId val="106596992"/>
        <c:axId val="106595456"/>
      </c:scatterChart>
      <c:valAx>
        <c:axId val="106588032"/>
        <c:scaling>
          <c:orientation val="minMax"/>
          <c:max val="100"/>
          <c:min val="0"/>
        </c:scaling>
        <c:delete val="0"/>
        <c:axPos val="b"/>
        <c:numFmt formatCode="General" sourceLinked="1"/>
        <c:majorTickMark val="none"/>
        <c:minorTickMark val="none"/>
        <c:tickLblPos val="none"/>
        <c:spPr>
          <a:ln>
            <a:noFill/>
          </a:ln>
        </c:spPr>
        <c:crossAx val="106589568"/>
        <c:crossesAt val="0"/>
        <c:crossBetween val="midCat"/>
      </c:valAx>
      <c:valAx>
        <c:axId val="106589568"/>
        <c:scaling>
          <c:orientation val="minMax"/>
          <c:max val="4"/>
          <c:min val="-1"/>
        </c:scaling>
        <c:delete val="1"/>
        <c:axPos val="l"/>
        <c:numFmt formatCode="General" sourceLinked="1"/>
        <c:majorTickMark val="out"/>
        <c:minorTickMark val="none"/>
        <c:tickLblPos val="nextTo"/>
        <c:crossAx val="106588032"/>
        <c:crosses val="autoZero"/>
        <c:crossBetween val="midCat"/>
        <c:majorUnit val="2"/>
      </c:valAx>
      <c:valAx>
        <c:axId val="106595456"/>
        <c:scaling>
          <c:orientation val="minMax"/>
        </c:scaling>
        <c:delete val="1"/>
        <c:axPos val="r"/>
        <c:numFmt formatCode="General" sourceLinked="1"/>
        <c:majorTickMark val="out"/>
        <c:minorTickMark val="none"/>
        <c:tickLblPos val="nextTo"/>
        <c:crossAx val="106596992"/>
        <c:crosses val="max"/>
        <c:crossBetween val="midCat"/>
      </c:valAx>
      <c:valAx>
        <c:axId val="106596992"/>
        <c:scaling>
          <c:orientation val="minMax"/>
          <c:max val="100"/>
        </c:scaling>
        <c:delete val="1"/>
        <c:axPos val="b"/>
        <c:numFmt formatCode="General" sourceLinked="1"/>
        <c:majorTickMark val="out"/>
        <c:minorTickMark val="none"/>
        <c:tickLblPos val="nextTo"/>
        <c:crossAx val="106595456"/>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375F-428C-A0C0-B5F009A9B376}"/>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375F-428C-A0C0-B5F009A9B376}"/>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375F-428C-A0C0-B5F009A9B376}"/>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375F-428C-A0C0-B5F009A9B376}"/>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375F-428C-A0C0-B5F009A9B376}"/>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375F-428C-A0C0-B5F009A9B376}"/>
              </c:ext>
            </c:extLst>
          </c:dPt>
          <c:dPt>
            <c:idx val="6"/>
            <c:bubble3D val="0"/>
            <c:spPr>
              <a:solidFill>
                <a:srgbClr val="639EC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A851-47D5-9913-972747F604E4}"/>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numFmt formatCode="General\%" sourceLinked="0"/>
              <c:spPr>
                <a:noFill/>
                <a:ln>
                  <a:noFill/>
                </a:ln>
                <a:effectLst/>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Sheet1!$B$2:$B$8</c:f>
              <c:numCache>
                <c:formatCode>General</c:formatCode>
                <c:ptCount val="7"/>
                <c:pt idx="0">
                  <c:v>18</c:v>
                </c:pt>
                <c:pt idx="1">
                  <c:v>40</c:v>
                </c:pt>
                <c:pt idx="2">
                  <c:v>19</c:v>
                </c:pt>
                <c:pt idx="3">
                  <c:v>7</c:v>
                </c:pt>
                <c:pt idx="4">
                  <c:v>3</c:v>
                </c:pt>
                <c:pt idx="5">
                  <c:v>10</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375F-428C-A0C0-B5F009A9B37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375F-428C-A0C0-B5F009A9B376}"/>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375F-428C-A0C0-B5F009A9B37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375F-428C-A0C0-B5F009A9B376}"/>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375F-428C-A0C0-B5F009A9B37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375F-428C-A0C0-B5F009A9B376}"/>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375F-428C-A0C0-B5F009A9B37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a:noFill/>
                <a:ln>
                  <a:noFill/>
                </a:ln>
                <a:effectLst/>
              </c:spPr>
              <c:txPr>
                <a:bodyPr wrap="square" lIns="38100" tIns="19050" rIns="38100" bIns="19050" anchor="ctr">
                  <a:spAutoFit/>
                </a:bodyPr>
                <a:lstStyle/>
                <a:p>
                  <a:pPr>
                    <a:defRPr sz="1200" b="1">
                      <a:latin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Not applicable</c:v>
                </c:pt>
              </c:strCache>
            </c:strRef>
          </c:cat>
          <c:val>
            <c:numRef>
              <c:f>Sheet1!$C$2:$C$8</c:f>
              <c:numCache>
                <c:formatCode>General</c:formatCode>
                <c:ptCount val="7"/>
                <c:pt idx="0">
                  <c:v>12</c:v>
                </c:pt>
                <c:pt idx="1">
                  <c:v>27</c:v>
                </c:pt>
                <c:pt idx="2">
                  <c:v>13</c:v>
                </c:pt>
                <c:pt idx="3">
                  <c:v>5</c:v>
                </c:pt>
                <c:pt idx="4">
                  <c:v>2</c:v>
                </c:pt>
                <c:pt idx="5">
                  <c:v>7</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375F-428C-A0C0-B5F009A9B37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D8AE-4F2B-9854-804CA5A8F1F9}"/>
              </c:ext>
            </c:extLst>
          </c:dPt>
          <c:dPt>
            <c:idx val="1"/>
            <c:invertIfNegative val="0"/>
            <c:bubble3D val="0"/>
            <c:spPr>
              <a:pattFill prst="solidDmnd">
                <a:fgClr>
                  <a:srgbClr val="A6A6A6"/>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D8AE-4F2B-9854-804CA5A8F1F9}"/>
              </c:ext>
            </c:extLst>
          </c:dPt>
          <c:dPt>
            <c:idx val="2"/>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D8AE-4F2B-9854-804CA5A8F1F9}"/>
              </c:ext>
            </c:extLst>
          </c:dPt>
          <c:dPt>
            <c:idx val="3"/>
            <c:invertIfNegative val="0"/>
            <c:bubble3D val="0"/>
            <c:spPr>
              <a:pattFill prst="ltHorz">
                <a:fgClr>
                  <a:srgbClr val="104A7D"/>
                </a:fgClr>
                <a:bgClr>
                  <a:srgbClr val="FFFFFF"/>
                </a:bgClr>
              </a:pattFill>
              <a:ln>
                <a:solidFill>
                  <a:srgbClr val="104A7D"/>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D8AE-4F2B-9854-804CA5A8F1F9}"/>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D8AE-4F2B-9854-804CA5A8F1F9}"/>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D8AE-4F2B-9854-804CA5A8F1F9}"/>
              </c:ext>
            </c:extLst>
          </c:dPt>
          <c:xVal>
            <c:numRef>
              <c:f>Sheet1!$B$2:$B$7</c:f>
              <c:numCache>
                <c:formatCode>General</c:formatCode>
                <c:ptCount val="4"/>
                <c:pt idx="0">
                  <c:v>58</c:v>
                </c:pt>
                <c:pt idx="1">
                  <c:v>48</c:v>
                </c:pt>
                <c:pt idx="2">
                  <c:v>48</c:v>
                </c:pt>
                <c:pt idx="3">
                  <c:v>49</c:v>
                </c:pt>
              </c:numCache>
            </c:numRef>
          </c:xVal>
          <c:yVal>
            <c:numRef>
              <c:f>Sheet1!$C$2:$C$7</c:f>
              <c:numCache>
                <c:formatCode>General</c:formatCode>
                <c:ptCount val="4"/>
                <c:pt idx="0">
                  <c:v>0</c:v>
                </c:pt>
                <c:pt idx="1">
                  <c:v>0</c:v>
                </c:pt>
                <c:pt idx="2">
                  <c:v>0</c:v>
                </c:pt>
                <c:pt idx="3">
                  <c:v>0</c:v>
                </c:pt>
              </c:numCache>
            </c:numRef>
          </c:yVal>
          <c:bubbleSize>
            <c:numRef>
              <c:f>Sheet1!$D$2:$D$7</c:f>
              <c:numCache>
                <c:formatCode>General</c:formatCode>
                <c:ptCount val="4"/>
                <c:pt idx="0">
                  <c:v>3</c:v>
                </c:pt>
                <c:pt idx="1">
                  <c:v>3</c:v>
                </c:pt>
                <c:pt idx="2">
                  <c:v>3</c:v>
                </c:pt>
                <c:pt idx="3">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D8AE-4F2B-9854-804CA5A8F1F9}"/>
            </c:ext>
          </c:extLst>
        </c:ser>
        <c:dLbls>
          <c:showLegendKey val="0"/>
          <c:showVal val="0"/>
          <c:showCatName val="0"/>
          <c:showSerName val="0"/>
          <c:showPercent val="0"/>
          <c:showBubbleSize val="0"/>
        </c:dLbls>
        <c:bubbleScale val="100"/>
        <c:showNegBubbles val="0"/>
        <c:sizeRepresents val="w"/>
        <c:axId val="131186688"/>
        <c:axId val="131188224"/>
      </c:bubbleChart>
      <c:valAx>
        <c:axId val="13118668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1188224"/>
        <c:crossesAt val="0"/>
        <c:crossBetween val="midCat"/>
      </c:valAx>
      <c:valAx>
        <c:axId val="131188224"/>
        <c:scaling>
          <c:orientation val="minMax"/>
          <c:max val="4"/>
          <c:min val="-1"/>
        </c:scaling>
        <c:delete val="1"/>
        <c:axPos val="l"/>
        <c:numFmt formatCode="General" sourceLinked="1"/>
        <c:majorTickMark val="out"/>
        <c:minorTickMark val="none"/>
        <c:tickLblPos val="nextTo"/>
        <c:crossAx val="131186688"/>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2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6132-438A-9948-6672E743B382}"/>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6132-438A-9948-6672E743B382}"/>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6132-438A-9948-6672E743B382}"/>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6132-438A-9948-6672E743B382}"/>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6132-438A-9948-6672E743B382}"/>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6132-438A-9948-6672E743B382}"/>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4.465251814711739E-3"/>
                  <c:y val="-3.156826326219196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6132-438A-9948-6672E743B382}"/>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6132-438A-9948-6672E743B382}"/>
                </c:ext>
              </c:extLst>
            </c:dLbl>
            <c:dLbl>
              <c:idx val="5"/>
              <c:layout>
                <c:manualLayout>
                  <c:x val="-4.0931002129761562E-17"/>
                  <c:y val="1.403033922764087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6132-438A-9948-6672E743B382}"/>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43</c:v>
                </c:pt>
                <c:pt idx="1">
                  <c:v>45</c:v>
                </c:pt>
                <c:pt idx="2">
                  <c:v>4</c:v>
                </c:pt>
                <c:pt idx="3">
                  <c:v>4</c:v>
                </c:pt>
                <c:pt idx="4">
                  <c:v>0</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6132-438A-9948-6672E743B382}"/>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6132-438A-9948-6672E743B382}"/>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6132-438A-9948-6672E743B382}"/>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6132-438A-9948-6672E743B382}"/>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6132-438A-9948-6672E743B382}"/>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6132-438A-9948-6672E743B382}"/>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6132-438A-9948-6672E743B382}"/>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6132-438A-9948-6672E743B382}"/>
                </c:ext>
              </c:extLst>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29</c:v>
                </c:pt>
                <c:pt idx="1">
                  <c:v>30</c:v>
                </c:pt>
                <c:pt idx="2">
                  <c:v>3</c:v>
                </c:pt>
                <c:pt idx="3">
                  <c:v>3</c:v>
                </c:pt>
                <c:pt idx="4">
                  <c:v>0</c:v>
                </c:pt>
                <c:pt idx="5">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6132-438A-9948-6672E743B382}"/>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66037189218913195"/>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1FE-4500-9137-727B2F8B207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2B2-47EA-9349-E1BCE140A45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0047-498F-B8D4-DA9D18892E86}"/>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0047-498F-B8D4-DA9D18892E86}"/>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0047-498F-B8D4-DA9D18892E86}"/>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0047-498F-B8D4-DA9D18892E86}"/>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0047-498F-B8D4-DA9D18892E86}"/>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0047-498F-B8D4-DA9D18892E86}"/>
              </c:ext>
            </c:extLst>
          </c:dPt>
          <c:xVal>
            <c:numRef>
              <c:f>Sheet1!$B$2:$B$7</c:f>
              <c:numCache>
                <c:formatCode>General</c:formatCode>
                <c:ptCount val="6"/>
                <c:pt idx="0">
                  <c:v>88</c:v>
                </c:pt>
                <c:pt idx="1">
                  <c:v>75</c:v>
                </c:pt>
                <c:pt idx="2">
                  <c:v>86</c:v>
                </c:pt>
                <c:pt idx="3">
                  <c:v>79</c:v>
                </c:pt>
                <c:pt idx="4">
                  <c:v>81</c:v>
                </c:pt>
                <c:pt idx="5">
                  <c:v>79</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0047-498F-B8D4-DA9D18892E86}"/>
            </c:ext>
          </c:extLst>
        </c:ser>
        <c:dLbls>
          <c:showLegendKey val="0"/>
          <c:showVal val="0"/>
          <c:showCatName val="0"/>
          <c:showSerName val="0"/>
          <c:showPercent val="0"/>
          <c:showBubbleSize val="0"/>
        </c:dLbls>
        <c:bubbleScale val="100"/>
        <c:showNegBubbles val="0"/>
        <c:sizeRepresents val="w"/>
        <c:axId val="131911680"/>
        <c:axId val="131913216"/>
      </c:bubbleChart>
      <c:valAx>
        <c:axId val="1319116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31913216"/>
        <c:crossesAt val="0"/>
        <c:crossBetween val="midCat"/>
      </c:valAx>
      <c:valAx>
        <c:axId val="131913216"/>
        <c:scaling>
          <c:orientation val="minMax"/>
          <c:max val="4"/>
          <c:min val="-1"/>
        </c:scaling>
        <c:delete val="1"/>
        <c:axPos val="l"/>
        <c:numFmt formatCode="General" sourceLinked="1"/>
        <c:majorTickMark val="out"/>
        <c:minorTickMark val="none"/>
        <c:tickLblPos val="nextTo"/>
        <c:crossAx val="13191168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2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BCE-4B18-BE29-DD6D4361AC2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2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1BB4-4F24-A9A4-8E4A6EC8681F}"/>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1BB4-4F24-A9A4-8E4A6EC8681F}"/>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1BB4-4F24-A9A4-8E4A6EC8681F}"/>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1BB4-4F24-A9A4-8E4A6EC8681F}"/>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1BB4-4F24-A9A4-8E4A6EC8681F}"/>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1BB4-4F24-A9A4-8E4A6EC8681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1BB4-4F24-A9A4-8E4A6EC8681F}"/>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1BB4-4F24-A9A4-8E4A6EC8681F}"/>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33</c:v>
                </c:pt>
                <c:pt idx="1">
                  <c:v>33</c:v>
                </c:pt>
                <c:pt idx="2">
                  <c:v>33</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1BB4-4F24-A9A4-8E4A6EC8681F}"/>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1BB4-4F24-A9A4-8E4A6EC8681F}"/>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1BB4-4F24-A9A4-8E4A6EC8681F}"/>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1BB4-4F24-A9A4-8E4A6EC8681F}"/>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1BB4-4F24-A9A4-8E4A6EC8681F}"/>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1BB4-4F24-A9A4-8E4A6EC8681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1BB4-4F24-A9A4-8E4A6EC8681F}"/>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1BB4-4F24-A9A4-8E4A6EC8681F}"/>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1</c:v>
                </c:pt>
                <c:pt idx="1">
                  <c:v>1</c:v>
                </c:pt>
                <c:pt idx="2">
                  <c:v>1</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1BB4-4F24-A9A4-8E4A6EC8681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DE3-47D4-8FAC-4F70319B08D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F8D-4910-B2CD-2FCEC9858DB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235-470B-888E-555B92EA34F4}"/>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8235-470B-888E-555B92EA34F4}"/>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8235-470B-888E-555B92EA34F4}"/>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8235-470B-888E-555B92EA34F4}"/>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8235-470B-888E-555B92EA34F4}"/>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8235-470B-888E-555B92EA34F4}"/>
              </c:ext>
            </c:extLst>
          </c:dPt>
          <c:xVal>
            <c:numRef>
              <c:f>Sheet1!$B$2:$B$7</c:f>
              <c:numCache>
                <c:formatCode>General</c:formatCode>
                <c:ptCount val="6"/>
                <c:pt idx="4">
                  <c:v>0</c:v>
                </c:pt>
                <c:pt idx="5">
                  <c:v>66</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8235-470B-888E-555B92EA34F4}"/>
            </c:ext>
          </c:extLst>
        </c:ser>
        <c:dLbls>
          <c:showLegendKey val="0"/>
          <c:showVal val="0"/>
          <c:showCatName val="0"/>
          <c:showSerName val="0"/>
          <c:showPercent val="0"/>
          <c:showBubbleSize val="0"/>
        </c:dLbls>
        <c:axId val="106633856"/>
        <c:axId val="106643840"/>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8235-470B-888E-555B92EA34F4}"/>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8235-470B-888E-555B92EA34F4}"/>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8235-470B-888E-555B92EA34F4}"/>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8235-470B-888E-555B92EA34F4}"/>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8235-470B-888E-555B92EA34F4}"/>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8235-470B-888E-555B92EA34F4}"/>
              </c:ext>
            </c:extLst>
          </c:dPt>
          <c:xVal>
            <c:numRef>
              <c:f>Sheet1!$C$2:$C$7</c:f>
              <c:numCache>
                <c:formatCode>General</c:formatCode>
                <c:ptCount val="6"/>
                <c:pt idx="3">
                  <c:v>61</c:v>
                </c:pt>
                <c:pt idx="4">
                  <c:v>72</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8235-470B-888E-555B92EA34F4}"/>
            </c:ext>
          </c:extLst>
        </c:ser>
        <c:dLbls>
          <c:showLegendKey val="0"/>
          <c:showVal val="0"/>
          <c:showCatName val="0"/>
          <c:showSerName val="0"/>
          <c:showPercent val="0"/>
          <c:showBubbleSize val="0"/>
        </c:dLbls>
        <c:axId val="106646912"/>
        <c:axId val="106645376"/>
      </c:scatterChart>
      <c:valAx>
        <c:axId val="106633856"/>
        <c:scaling>
          <c:orientation val="minMax"/>
          <c:max val="100"/>
          <c:min val="0"/>
        </c:scaling>
        <c:delete val="1"/>
        <c:axPos val="b"/>
        <c:numFmt formatCode="General" sourceLinked="1"/>
        <c:majorTickMark val="none"/>
        <c:minorTickMark val="none"/>
        <c:tickLblPos val="none"/>
        <c:crossAx val="106643840"/>
        <c:crossesAt val="0"/>
        <c:crossBetween val="midCat"/>
      </c:valAx>
      <c:valAx>
        <c:axId val="106643840"/>
        <c:scaling>
          <c:orientation val="minMax"/>
          <c:max val="4"/>
          <c:min val="-1"/>
        </c:scaling>
        <c:delete val="1"/>
        <c:axPos val="l"/>
        <c:numFmt formatCode="General" sourceLinked="1"/>
        <c:majorTickMark val="out"/>
        <c:minorTickMark val="none"/>
        <c:tickLblPos val="nextTo"/>
        <c:crossAx val="106633856"/>
        <c:crosses val="autoZero"/>
        <c:crossBetween val="midCat"/>
        <c:majorUnit val="2"/>
      </c:valAx>
      <c:valAx>
        <c:axId val="106645376"/>
        <c:scaling>
          <c:orientation val="minMax"/>
        </c:scaling>
        <c:delete val="1"/>
        <c:axPos val="r"/>
        <c:numFmt formatCode="General" sourceLinked="1"/>
        <c:majorTickMark val="out"/>
        <c:minorTickMark val="none"/>
        <c:tickLblPos val="nextTo"/>
        <c:crossAx val="106646912"/>
        <c:crosses val="max"/>
        <c:crossBetween val="midCat"/>
      </c:valAx>
      <c:valAx>
        <c:axId val="106646912"/>
        <c:scaling>
          <c:orientation val="minMax"/>
          <c:max val="100"/>
        </c:scaling>
        <c:delete val="1"/>
        <c:axPos val="b"/>
        <c:numFmt formatCode="General" sourceLinked="1"/>
        <c:majorTickMark val="out"/>
        <c:minorTickMark val="none"/>
        <c:tickLblPos val="nextTo"/>
        <c:crossAx val="106645376"/>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795-418E-A5E3-2BC8CF58101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BB72-4352-834A-DA856BC22907}"/>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BB72-4352-834A-DA856BC22907}"/>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BB72-4352-834A-DA856BC22907}"/>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BB72-4352-834A-DA856BC22907}"/>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BB72-4352-834A-DA856BC22907}"/>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BB72-4352-834A-DA856BC22907}"/>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1-BB72-4352-834A-DA856BC22907}"/>
                </c:ext>
              </c:extLst>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BB72-4352-834A-DA856BC22907}"/>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BB72-4352-834A-DA856BC22907}"/>
                </c:ext>
              </c:extLst>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0</c:v>
                </c:pt>
                <c:pt idx="1">
                  <c:v>33</c:v>
                </c:pt>
                <c:pt idx="2">
                  <c:v>0</c:v>
                </c:pt>
                <c:pt idx="3">
                  <c:v>0</c:v>
                </c:pt>
                <c:pt idx="4">
                  <c:v>67</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BB72-4352-834A-DA856BC22907}"/>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BB72-4352-834A-DA856BC22907}"/>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BB72-4352-834A-DA856BC22907}"/>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BB72-4352-834A-DA856BC22907}"/>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BB72-4352-834A-DA856BC22907}"/>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BB72-4352-834A-DA856BC22907}"/>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E-BB72-4352-834A-DA856BC22907}"/>
                </c:ext>
              </c:extLst>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BB72-4352-834A-DA856BC22907}"/>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BB72-4352-834A-DA856BC22907}"/>
                </c:ext>
              </c:extLst>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0</c:v>
                </c:pt>
                <c:pt idx="1">
                  <c:v>1</c:v>
                </c:pt>
                <c:pt idx="2">
                  <c:v>0</c:v>
                </c:pt>
                <c:pt idx="3">
                  <c:v>0</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BB72-4352-834A-DA856BC22907}"/>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6F2-4746-AA76-9AC38E7C3F0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8124999999999998"/>
          <c:y val="0.99998031496062989"/>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C36-48EE-9BBE-0EDA9FB22B8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40A-4F37-BBFF-7A3CE17C705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0808-4BEE-B204-0DE75635FCE8}"/>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0808-4BEE-B204-0DE75635FCE8}"/>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0808-4BEE-B204-0DE75635FCE8}"/>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0808-4BEE-B204-0DE75635FCE8}"/>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0808-4BEE-B204-0DE75635FCE8}"/>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0808-4BEE-B204-0DE75635FCE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0808-4BEE-B204-0DE75635FCE8}"/>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0808-4BEE-B204-0DE75635FCE8}"/>
                </c:ext>
              </c:extLst>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33</c:v>
                </c:pt>
                <c:pt idx="1">
                  <c:v>33</c:v>
                </c:pt>
                <c:pt idx="2">
                  <c:v>0</c:v>
                </c:pt>
                <c:pt idx="3">
                  <c:v>0</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0808-4BEE-B204-0DE75635FCE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0808-4BEE-B204-0DE75635FCE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0808-4BEE-B204-0DE75635FCE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0808-4BEE-B204-0DE75635FCE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0808-4BEE-B204-0DE75635FCE8}"/>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0808-4BEE-B204-0DE75635FCE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0808-4BEE-B204-0DE75635FCE8}"/>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0808-4BEE-B204-0DE75635FCE8}"/>
                </c:ext>
              </c:extLst>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1</c:v>
                </c:pt>
                <c:pt idx="1">
                  <c:v>1</c:v>
                </c:pt>
                <c:pt idx="2">
                  <c:v>0</c:v>
                </c:pt>
                <c:pt idx="3">
                  <c:v>0</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0808-4BEE-B204-0DE75635FCE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B8F-4D87-A39F-F2794EAA5ABE}"/>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497-4C1E-93C3-E16D39B451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37A-4C9C-BBC4-B4F5EA5AB85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D387-4B89-8BF6-E92BDECFCDAC}"/>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D387-4B89-8BF6-E92BDECFCDAC}"/>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D387-4B89-8BF6-E92BDECFCDAC}"/>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D387-4B89-8BF6-E92BDECFCDAC}"/>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D387-4B89-8BF6-E92BDECFCDAC}"/>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D387-4B89-8BF6-E92BDECFCDAC}"/>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1-D387-4B89-8BF6-E92BDECFCDAC}"/>
                </c:ext>
              </c:extLst>
            </c:dLbl>
            <c:dLbl>
              <c:idx val="1"/>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3-D387-4B89-8BF6-E92BDECFCDAC}"/>
                </c:ext>
              </c:extLst>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D387-4B89-8BF6-E92BDECFCDAC}"/>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D387-4B89-8BF6-E92BDECFCDAC}"/>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D387-4B89-8BF6-E92BDECFCDAC}"/>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active</c:v>
                </c:pt>
                <c:pt idx="1">
                  <c:v>Fairly active</c:v>
                </c:pt>
                <c:pt idx="2">
                  <c:v>Not very active</c:v>
                </c:pt>
                <c:pt idx="3">
                  <c:v>Not at all active</c:v>
                </c:pt>
                <c:pt idx="4">
                  <c:v>Don't know</c:v>
                </c:pt>
              </c:strCache>
            </c:strRef>
          </c:cat>
          <c:val>
            <c:numRef>
              <c:f>Sheet1!$B$2:$B$6</c:f>
              <c:numCache>
                <c:formatCode>General</c:formatCode>
                <c:ptCount val="5"/>
                <c:pt idx="0">
                  <c:v>0</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D387-4B89-8BF6-E92BDECFCDA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D387-4B89-8BF6-E92BDECFCDA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D387-4B89-8BF6-E92BDECFCDA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D387-4B89-8BF6-E92BDECFCDA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D387-4B89-8BF6-E92BDECFCDA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D387-4B89-8BF6-E92BDECFCDAC}"/>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E-D387-4B89-8BF6-E92BDECFCDAC}"/>
                </c:ext>
              </c:extLst>
            </c:dLbl>
            <c:dLbl>
              <c:idx val="1"/>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0-D387-4B89-8BF6-E92BDECFCDAC}"/>
                </c:ext>
              </c:extLst>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D387-4B89-8BF6-E92BDECFCDAC}"/>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D387-4B89-8BF6-E92BDECFCDAC}"/>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D387-4B89-8BF6-E92BDECFCDAC}"/>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active</c:v>
                </c:pt>
                <c:pt idx="1">
                  <c:v>Fairly active</c:v>
                </c:pt>
                <c:pt idx="2">
                  <c:v>Not very active</c:v>
                </c:pt>
                <c:pt idx="3">
                  <c:v>Not at all active</c:v>
                </c:pt>
                <c:pt idx="4">
                  <c:v>Don't know</c:v>
                </c:pt>
              </c:strCache>
            </c:strRef>
          </c:cat>
          <c:val>
            <c:numRef>
              <c:f>Sheet1!$C$2:$C$6</c:f>
              <c:numCache>
                <c:formatCode>General</c:formatCode>
                <c:ptCount val="5"/>
                <c:pt idx="0">
                  <c:v>0</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D387-4B89-8BF6-E92BDECFCDA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E90-4CB6-B835-CBD19D1B719C}"/>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FE90-4CB6-B835-CBD19D1B719C}"/>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FE90-4CB6-B835-CBD19D1B719C}"/>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FE90-4CB6-B835-CBD19D1B719C}"/>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FE90-4CB6-B835-CBD19D1B719C}"/>
              </c:ext>
            </c:extLst>
          </c:dPt>
          <c:dPt>
            <c:idx val="5"/>
            <c:marker>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FE90-4CB6-B835-CBD19D1B719C}"/>
              </c:ext>
            </c:extLst>
          </c:dPt>
          <c:xVal>
            <c:numRef>
              <c:f>Sheet1!$B$2:$B$7</c:f>
              <c:numCache>
                <c:formatCode>General</c:formatCode>
                <c:ptCount val="6"/>
                <c:pt idx="4">
                  <c:v>0</c:v>
                </c:pt>
                <c:pt idx="5">
                  <c:v>81</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FE90-4CB6-B835-CBD19D1B719C}"/>
            </c:ext>
          </c:extLst>
        </c:ser>
        <c:dLbls>
          <c:showLegendKey val="0"/>
          <c:showVal val="0"/>
          <c:showCatName val="0"/>
          <c:showSerName val="0"/>
          <c:showPercent val="0"/>
          <c:showBubbleSize val="0"/>
        </c:dLbls>
        <c:axId val="106851712"/>
        <c:axId val="106857600"/>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FE90-4CB6-B835-CBD19D1B719C}"/>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FE90-4CB6-B835-CBD19D1B719C}"/>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FE90-4CB6-B835-CBD19D1B719C}"/>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FE90-4CB6-B835-CBD19D1B719C}"/>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FE90-4CB6-B835-CBD19D1B719C}"/>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FE90-4CB6-B835-CBD19D1B719C}"/>
              </c:ext>
            </c:extLst>
          </c:dPt>
          <c:xVal>
            <c:numRef>
              <c:f>Sheet1!$C$2:$C$7</c:f>
              <c:numCache>
                <c:formatCode>General</c:formatCode>
                <c:ptCount val="6"/>
                <c:pt idx="3">
                  <c:v>83</c:v>
                </c:pt>
                <c:pt idx="4">
                  <c:v>88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FE90-4CB6-B835-CBD19D1B719C}"/>
            </c:ext>
          </c:extLst>
        </c:ser>
        <c:dLbls>
          <c:showLegendKey val="0"/>
          <c:showVal val="0"/>
          <c:showCatName val="0"/>
          <c:showSerName val="0"/>
          <c:showPercent val="0"/>
          <c:showBubbleSize val="0"/>
        </c:dLbls>
        <c:axId val="106865024"/>
        <c:axId val="106859136"/>
      </c:scatterChart>
      <c:valAx>
        <c:axId val="106851712"/>
        <c:scaling>
          <c:orientation val="minMax"/>
          <c:max val="100"/>
          <c:min val="0"/>
        </c:scaling>
        <c:delete val="0"/>
        <c:axPos val="b"/>
        <c:numFmt formatCode="General" sourceLinked="1"/>
        <c:majorTickMark val="none"/>
        <c:minorTickMark val="none"/>
        <c:tickLblPos val="none"/>
        <c:spPr>
          <a:ln>
            <a:noFill/>
          </a:ln>
        </c:spPr>
        <c:crossAx val="106857600"/>
        <c:crossesAt val="0"/>
        <c:crossBetween val="midCat"/>
      </c:valAx>
      <c:valAx>
        <c:axId val="106857600"/>
        <c:scaling>
          <c:orientation val="minMax"/>
          <c:max val="4"/>
          <c:min val="-1"/>
        </c:scaling>
        <c:delete val="1"/>
        <c:axPos val="l"/>
        <c:numFmt formatCode="General" sourceLinked="1"/>
        <c:majorTickMark val="out"/>
        <c:minorTickMark val="none"/>
        <c:tickLblPos val="nextTo"/>
        <c:crossAx val="106851712"/>
        <c:crosses val="autoZero"/>
        <c:crossBetween val="midCat"/>
        <c:majorUnit val="2"/>
      </c:valAx>
      <c:valAx>
        <c:axId val="106859136"/>
        <c:scaling>
          <c:orientation val="minMax"/>
        </c:scaling>
        <c:delete val="1"/>
        <c:axPos val="r"/>
        <c:numFmt formatCode="General" sourceLinked="1"/>
        <c:majorTickMark val="out"/>
        <c:minorTickMark val="none"/>
        <c:tickLblPos val="nextTo"/>
        <c:crossAx val="106865024"/>
        <c:crosses val="max"/>
        <c:crossBetween val="midCat"/>
      </c:valAx>
      <c:valAx>
        <c:axId val="106865024"/>
        <c:scaling>
          <c:orientation val="minMax"/>
          <c:max val="100"/>
        </c:scaling>
        <c:delete val="1"/>
        <c:axPos val="b"/>
        <c:numFmt formatCode="General" sourceLinked="1"/>
        <c:majorTickMark val="out"/>
        <c:minorTickMark val="none"/>
        <c:tickLblPos val="nextTo"/>
        <c:crossAx val="106859136"/>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E61-4627-8EF2-DCE09D48C09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C97-4D23-B074-B4CEF98C20A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2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F46-4326-B915-EAF2E38F8FB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8283-4671-9E13-A04DC20D0567}"/>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8283-4671-9E13-A04DC20D0567}"/>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8283-4671-9E13-A04DC20D0567}"/>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8283-4671-9E13-A04DC20D0567}"/>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8283-4671-9E13-A04DC20D0567}"/>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8283-4671-9E13-A04DC20D0567}"/>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1-8283-4671-9E13-A04DC20D0567}"/>
                </c:ext>
              </c:extLst>
            </c:dLbl>
            <c:dLbl>
              <c:idx val="1"/>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3-8283-4671-9E13-A04DC20D0567}"/>
                </c:ext>
              </c:extLst>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8283-4671-9E13-A04DC20D0567}"/>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8283-4671-9E13-A04DC20D0567}"/>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8283-4671-9E13-A04DC20D0567}"/>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0</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8283-4671-9E13-A04DC20D0567}"/>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8283-4671-9E13-A04DC20D0567}"/>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8283-4671-9E13-A04DC20D0567}"/>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8283-4671-9E13-A04DC20D0567}"/>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8283-4671-9E13-A04DC20D0567}"/>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8283-4671-9E13-A04DC20D0567}"/>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E-8283-4671-9E13-A04DC20D0567}"/>
                </c:ext>
              </c:extLst>
            </c:dLbl>
            <c:dLbl>
              <c:idx val="1"/>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0-8283-4671-9E13-A04DC20D0567}"/>
                </c:ext>
              </c:extLst>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8283-4671-9E13-A04DC20D0567}"/>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8283-4671-9E13-A04DC20D0567}"/>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8283-4671-9E13-A04DC20D0567}"/>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0</c:v>
                </c:pt>
                <c:pt idx="1">
                  <c:v>0</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8283-4671-9E13-A04DC20D0567}"/>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8D5-422C-8474-68AF270013F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526-4248-88BE-2A17F7812FE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68C-4187-A79C-17F10684635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5E39-481E-93BD-A111A4C3782E}"/>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5E39-481E-93BD-A111A4C3782E}"/>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5E39-481E-93BD-A111A4C3782E}"/>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5E39-481E-93BD-A111A4C3782E}"/>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5E39-481E-93BD-A111A4C3782E}"/>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5E39-481E-93BD-A111A4C3782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Sheet1!$B$2:$B$6</c:f>
              <c:numCache>
                <c:formatCode>General</c:formatCode>
                <c:ptCount val="5"/>
                <c:pt idx="0">
                  <c:v>18</c:v>
                </c:pt>
                <c:pt idx="1">
                  <c:v>45</c:v>
                </c:pt>
                <c:pt idx="2">
                  <c:v>9</c:v>
                </c:pt>
                <c:pt idx="3">
                  <c:v>9</c:v>
                </c:pt>
                <c:pt idx="4">
                  <c:v>18</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5E39-481E-93BD-A111A4C3782E}"/>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5E39-481E-93BD-A111A4C3782E}"/>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5E39-481E-93BD-A111A4C3782E}"/>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5E39-481E-93BD-A111A4C3782E}"/>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5E39-481E-93BD-A111A4C3782E}"/>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5E39-481E-93BD-A111A4C3782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Sheet1!$C$2:$C$6</c:f>
              <c:numCache>
                <c:formatCode>General</c:formatCode>
                <c:ptCount val="5"/>
                <c:pt idx="0">
                  <c:v>2</c:v>
                </c:pt>
                <c:pt idx="1">
                  <c:v>5</c:v>
                </c:pt>
                <c:pt idx="2">
                  <c:v>1</c:v>
                </c:pt>
                <c:pt idx="3">
                  <c:v>1</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5E39-481E-93BD-A111A4C3782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43B-45A3-8525-22A256E18B5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372-4865-AF45-BF12033B411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DE0-49DF-AB1B-E4E39992C80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6DE0-49DF-AB1B-E4E39992C801}"/>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6DE0-49DF-AB1B-E4E39992C801}"/>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6DE0-49DF-AB1B-E4E39992C801}"/>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6DE0-49DF-AB1B-E4E39992C801}"/>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6DE0-49DF-AB1B-E4E39992C801}"/>
              </c:ext>
            </c:extLst>
          </c:dPt>
          <c:xVal>
            <c:numRef>
              <c:f>Sheet1!$B$2:$B$7</c:f>
              <c:numCache>
                <c:formatCode>General</c:formatCode>
                <c:ptCount val="6"/>
                <c:pt idx="4">
                  <c:v>0</c:v>
                </c:pt>
                <c:pt idx="5">
                  <c:v>69</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6DE0-49DF-AB1B-E4E39992C801}"/>
            </c:ext>
          </c:extLst>
        </c:ser>
        <c:dLbls>
          <c:showLegendKey val="0"/>
          <c:showVal val="0"/>
          <c:showCatName val="0"/>
          <c:showSerName val="0"/>
          <c:showPercent val="0"/>
          <c:showBubbleSize val="0"/>
        </c:dLbls>
        <c:axId val="107184512"/>
        <c:axId val="107186048"/>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6DE0-49DF-AB1B-E4E39992C80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6DE0-49DF-AB1B-E4E39992C801}"/>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6DE0-49DF-AB1B-E4E39992C801}"/>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6DE0-49DF-AB1B-E4E39992C801}"/>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6DE0-49DF-AB1B-E4E39992C801}"/>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6DE0-49DF-AB1B-E4E39992C801}"/>
              </c:ext>
            </c:extLst>
          </c:dPt>
          <c:xVal>
            <c:numRef>
              <c:f>Sheet1!$C$2:$C$7</c:f>
              <c:numCache>
                <c:formatCode>General</c:formatCode>
                <c:ptCount val="6"/>
                <c:pt idx="3">
                  <c:v>68</c:v>
                </c:pt>
                <c:pt idx="4">
                  <c:v>79</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6DE0-49DF-AB1B-E4E39992C801}"/>
            </c:ext>
          </c:extLst>
        </c:ser>
        <c:dLbls>
          <c:showLegendKey val="0"/>
          <c:showVal val="0"/>
          <c:showCatName val="0"/>
          <c:showSerName val="0"/>
          <c:showPercent val="0"/>
          <c:showBubbleSize val="0"/>
        </c:dLbls>
        <c:axId val="107201664"/>
        <c:axId val="107187584"/>
      </c:scatterChart>
      <c:valAx>
        <c:axId val="107184512"/>
        <c:scaling>
          <c:orientation val="minMax"/>
          <c:max val="100"/>
          <c:min val="0"/>
        </c:scaling>
        <c:delete val="0"/>
        <c:axPos val="b"/>
        <c:numFmt formatCode="General" sourceLinked="1"/>
        <c:majorTickMark val="none"/>
        <c:minorTickMark val="none"/>
        <c:tickLblPos val="none"/>
        <c:spPr>
          <a:ln>
            <a:noFill/>
          </a:ln>
        </c:spPr>
        <c:crossAx val="107186048"/>
        <c:crossesAt val="0"/>
        <c:crossBetween val="midCat"/>
      </c:valAx>
      <c:valAx>
        <c:axId val="107186048"/>
        <c:scaling>
          <c:orientation val="minMax"/>
          <c:max val="4"/>
          <c:min val="-1"/>
        </c:scaling>
        <c:delete val="1"/>
        <c:axPos val="l"/>
        <c:numFmt formatCode="General" sourceLinked="1"/>
        <c:majorTickMark val="out"/>
        <c:minorTickMark val="none"/>
        <c:tickLblPos val="nextTo"/>
        <c:crossAx val="107184512"/>
        <c:crosses val="autoZero"/>
        <c:crossBetween val="midCat"/>
        <c:majorUnit val="2"/>
      </c:valAx>
      <c:valAx>
        <c:axId val="107187584"/>
        <c:scaling>
          <c:orientation val="minMax"/>
        </c:scaling>
        <c:delete val="1"/>
        <c:axPos val="r"/>
        <c:numFmt formatCode="General" sourceLinked="1"/>
        <c:majorTickMark val="out"/>
        <c:minorTickMark val="none"/>
        <c:tickLblPos val="nextTo"/>
        <c:crossAx val="107201664"/>
        <c:crosses val="max"/>
        <c:crossBetween val="midCat"/>
      </c:valAx>
      <c:valAx>
        <c:axId val="107201664"/>
        <c:scaling>
          <c:orientation val="minMax"/>
          <c:max val="100"/>
        </c:scaling>
        <c:delete val="1"/>
        <c:axPos val="b"/>
        <c:numFmt formatCode="General" sourceLinked="1"/>
        <c:majorTickMark val="out"/>
        <c:minorTickMark val="none"/>
        <c:tickLblPos val="nextTo"/>
        <c:crossAx val="10718758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E0D-4EC9-BE33-6969E9AB7BB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B0000"/>
    </a:solidFill>
  </c:spPr>
  <c:txPr>
    <a:bodyPr/>
    <a:lstStyle/>
    <a:p>
      <a:pPr>
        <a:defRPr sz="1800"/>
      </a:pPr>
      <a:endParaRPr lang="en-US"/>
    </a:p>
  </c:txPr>
  <c:externalData r:id="rId1">
    <c:autoUpdate val="0"/>
  </c:externalData>
</c:chartSpace>
</file>

<file path=ppt/charts/chart2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4C80-4C5F-A185-5715BC5E859F}"/>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4C80-4C5F-A185-5715BC5E859F}"/>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4C80-4C5F-A185-5715BC5E859F}"/>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4C80-4C5F-A185-5715BC5E859F}"/>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4C80-4C5F-A185-5715BC5E859F}"/>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4C80-4C5F-A185-5715BC5E859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4C80-4C5F-A185-5715BC5E859F}"/>
                </c:ext>
              </c:extLst>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4C80-4C5F-A185-5715BC5E859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36</c:v>
                </c:pt>
                <c:pt idx="1">
                  <c:v>36</c:v>
                </c:pt>
                <c:pt idx="2">
                  <c:v>9</c:v>
                </c:pt>
                <c:pt idx="3">
                  <c:v>18</c:v>
                </c:pt>
                <c:pt idx="4">
                  <c:v>0</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4C80-4C5F-A185-5715BC5E859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4C80-4C5F-A185-5715BC5E859F}"/>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4C80-4C5F-A185-5715BC5E859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4C80-4C5F-A185-5715BC5E859F}"/>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4C80-4C5F-A185-5715BC5E859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4C80-4C5F-A185-5715BC5E859F}"/>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4C80-4C5F-A185-5715BC5E859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4C80-4C5F-A185-5715BC5E859F}"/>
                </c:ext>
              </c:extLst>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4C80-4C5F-A185-5715BC5E859F}"/>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4</c:v>
                </c:pt>
                <c:pt idx="1">
                  <c:v>4</c:v>
                </c:pt>
                <c:pt idx="2">
                  <c:v>1</c:v>
                </c:pt>
                <c:pt idx="3">
                  <c:v>2</c:v>
                </c:pt>
                <c:pt idx="4">
                  <c:v>0</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4C80-4C5F-A185-5715BC5E859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41930411676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1DA-4745-BCBD-E0398309EC6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773-401D-9D6D-BAFB0EF2201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53A-4077-A59D-D568C76928A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5118-4383-83DB-71C4272B8350}"/>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5118-4383-83DB-71C4272B8350}"/>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5118-4383-83DB-71C4272B8350}"/>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5118-4383-83DB-71C4272B8350}"/>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5118-4383-83DB-71C4272B8350}"/>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5118-4383-83DB-71C4272B835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Sheet1!$B$2:$B$6</c:f>
              <c:numCache>
                <c:formatCode>General</c:formatCode>
                <c:ptCount val="5"/>
                <c:pt idx="0">
                  <c:v>20</c:v>
                </c:pt>
                <c:pt idx="1">
                  <c:v>48</c:v>
                </c:pt>
                <c:pt idx="2">
                  <c:v>17</c:v>
                </c:pt>
                <c:pt idx="3">
                  <c:v>7</c:v>
                </c:pt>
                <c:pt idx="4">
                  <c:v>9</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5118-4383-83DB-71C4272B8350}"/>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5118-4383-83DB-71C4272B8350}"/>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5118-4383-83DB-71C4272B8350}"/>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5118-4383-83DB-71C4272B8350}"/>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5118-4383-83DB-71C4272B8350}"/>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5118-4383-83DB-71C4272B835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effective</c:v>
                </c:pt>
                <c:pt idx="1">
                  <c:v>Fairly effective</c:v>
                </c:pt>
                <c:pt idx="2">
                  <c:v>Not very effective</c:v>
                </c:pt>
                <c:pt idx="3">
                  <c:v>Not at all effective</c:v>
                </c:pt>
                <c:pt idx="4">
                  <c:v>Don't know</c:v>
                </c:pt>
              </c:strCache>
            </c:strRef>
          </c:cat>
          <c:val>
            <c:numRef>
              <c:f>Sheet1!$C$2:$C$6</c:f>
              <c:numCache>
                <c:formatCode>General</c:formatCode>
                <c:ptCount val="5"/>
                <c:pt idx="0">
                  <c:v>9</c:v>
                </c:pt>
                <c:pt idx="1">
                  <c:v>22</c:v>
                </c:pt>
                <c:pt idx="2">
                  <c:v>8</c:v>
                </c:pt>
                <c:pt idx="3">
                  <c:v>3</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5118-4383-83DB-71C4272B835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AF4-4D11-9E73-32DA54E72206}"/>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D4B-45D1-9DAD-0F7264EFB668}"/>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EDE-4289-8011-CA8C0E2C02E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1CE-48B2-B3D6-065246F2A51D}"/>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D39-479A-8FAC-72341C1D438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A50A-411C-BC5E-6CC48234DC30}"/>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A50A-411C-BC5E-6CC48234DC30}"/>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A50A-411C-BC5E-6CC48234DC30}"/>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A50A-411C-BC5E-6CC48234DC30}"/>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A50A-411C-BC5E-6CC48234DC30}"/>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A50A-411C-BC5E-6CC48234DC3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Sheet1!$B$2:$B$6</c:f>
              <c:numCache>
                <c:formatCode>General</c:formatCode>
                <c:ptCount val="5"/>
                <c:pt idx="0">
                  <c:v>9</c:v>
                </c:pt>
                <c:pt idx="1">
                  <c:v>26</c:v>
                </c:pt>
                <c:pt idx="2">
                  <c:v>30</c:v>
                </c:pt>
                <c:pt idx="3">
                  <c:v>28</c:v>
                </c:pt>
                <c:pt idx="4">
                  <c:v>7</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A50A-411C-BC5E-6CC48234DC30}"/>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A50A-411C-BC5E-6CC48234DC30}"/>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A50A-411C-BC5E-6CC48234DC30}"/>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A50A-411C-BC5E-6CC48234DC30}"/>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A50A-411C-BC5E-6CC48234DC30}"/>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A50A-411C-BC5E-6CC48234DC3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Just a little</c:v>
                </c:pt>
                <c:pt idx="3">
                  <c:v>Not at all</c:v>
                </c:pt>
                <c:pt idx="4">
                  <c:v>Don't know</c:v>
                </c:pt>
              </c:strCache>
            </c:strRef>
          </c:cat>
          <c:val>
            <c:numRef>
              <c:f>Sheet1!$C$2:$C$6</c:f>
              <c:numCache>
                <c:formatCode>General</c:formatCode>
                <c:ptCount val="5"/>
                <c:pt idx="0">
                  <c:v>4</c:v>
                </c:pt>
                <c:pt idx="1">
                  <c:v>12</c:v>
                </c:pt>
                <c:pt idx="2">
                  <c:v>14</c:v>
                </c:pt>
                <c:pt idx="3">
                  <c:v>13</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A50A-411C-BC5E-6CC48234DC30}"/>
            </c:ext>
          </c:extLst>
        </c:ser>
        <c:dLbls>
          <c:showLegendKey val="0"/>
          <c:showVal val="0"/>
          <c:showCatName val="0"/>
          <c:showSerName val="0"/>
          <c:showPercent val="0"/>
          <c:showBubbleSize val="0"/>
          <c:showLeaderLines val="0"/>
        </c:dLbls>
        <c:firstSliceAng val="0"/>
        <c:holeSize val="38"/>
      </c:doughnutChart>
      <c:spPr>
        <a:noFill/>
        <a:ln w="25400">
          <a:noFill/>
        </a:ln>
      </c:spPr>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A5D-445E-A8C0-74F9EED61D9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8A0-4B78-A2FD-1474FAE2818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1A5-4CA1-ACC8-99A98A95A51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544-47E1-8054-CA4D00289CF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D3"/>
    </a:solidFill>
  </c:spPr>
  <c:txPr>
    <a:bodyPr/>
    <a:lstStyle/>
    <a:p>
      <a:pPr>
        <a:defRPr sz="1800"/>
      </a:pPr>
      <a:endParaRPr lang="en-US"/>
    </a:p>
  </c:txPr>
  <c:externalData r:id="rId1">
    <c:autoUpdate val="0"/>
  </c:externalData>
</c:chartSpace>
</file>

<file path=ppt/charts/chart2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B9E-4E8E-9E23-A57D28D127FC}"/>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FC5-42A9-96D5-7D2156371DEE}"/>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2C8E-4083-A267-A2A32412BF49}"/>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2C8E-4083-A267-A2A32412BF49}"/>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2C8E-4083-A267-A2A32412BF49}"/>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2C8E-4083-A267-A2A32412BF49}"/>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2C8E-4083-A267-A2A32412BF49}"/>
              </c:ext>
            </c:extLst>
          </c:dPt>
          <c:dPt>
            <c:idx val="5"/>
            <c:bubble3D val="0"/>
            <c:spPr>
              <a:solidFill>
                <a:srgbClr val="292926"/>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2C8E-4083-A267-A2A32412BF49}"/>
              </c:ext>
            </c:extLst>
          </c:dPt>
          <c:dPt>
            <c:idx val="6"/>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2C8E-4083-A267-A2A32412BF49}"/>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1.2820511526295091E-3"/>
                  <c:y val="-2.6323774970276933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2C8E-4083-A267-A2A32412BF49}"/>
                </c:ext>
              </c:extLst>
            </c:dLbl>
            <c:dLbl>
              <c:idx val="5"/>
              <c:layout>
                <c:manualLayout>
                  <c:x val="3.8461534578888091E-3"/>
                  <c:y val="5.2647549940553866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2C8E-4083-A267-A2A32412BF49}"/>
                </c:ext>
              </c:extLst>
            </c:dLbl>
            <c:dLbl>
              <c:idx val="6"/>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22</c:v>
                </c:pt>
                <c:pt idx="1">
                  <c:v>48</c:v>
                </c:pt>
                <c:pt idx="2">
                  <c:v>17</c:v>
                </c:pt>
                <c:pt idx="3">
                  <c:v>7</c:v>
                </c:pt>
                <c:pt idx="4">
                  <c:v>2</c:v>
                </c:pt>
                <c:pt idx="5">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2C8E-4083-A267-A2A32412BF49}"/>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2C8E-4083-A267-A2A32412BF49}"/>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2C8E-4083-A267-A2A32412BF49}"/>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2C8E-4083-A267-A2A32412BF49}"/>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2C8E-4083-A267-A2A32412BF49}"/>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2C8E-4083-A267-A2A32412BF49}"/>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2C8E-4083-A267-A2A32412BF49}"/>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10</c:v>
                </c:pt>
                <c:pt idx="1">
                  <c:v>22</c:v>
                </c:pt>
                <c:pt idx="2">
                  <c:v>8</c:v>
                </c:pt>
                <c:pt idx="3">
                  <c:v>3</c:v>
                </c:pt>
                <c:pt idx="4">
                  <c:v>1</c:v>
                </c:pt>
                <c:pt idx="5">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2C8E-4083-A267-A2A32412BF49}"/>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999999091459812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6F5-43D8-9728-5538A8395AB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7A5-472C-82D3-5C890E543E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2EF-4645-A167-729423D8079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C6C-450D-B4CE-6CB3AA789CE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2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598-4291-AB4E-463DF5E931CA}"/>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EDA-4797-B87C-5249ADE9727F}"/>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A62-41E6-BA41-D0A36CFB043B}"/>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F79A-45AF-9E65-770BFE4062F1}"/>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F79A-45AF-9E65-770BFE4062F1}"/>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F79A-45AF-9E65-770BFE4062F1}"/>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F79A-45AF-9E65-770BFE4062F1}"/>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F79A-45AF-9E65-770BFE4062F1}"/>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F79A-45AF-9E65-770BFE4062F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1.2820511526296029E-3"/>
                  <c:y val="-2.1059019976221546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F79A-45AF-9E65-770BFE4062F1}"/>
                </c:ext>
              </c:extLst>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26</c:v>
                </c:pt>
                <c:pt idx="1">
                  <c:v>37</c:v>
                </c:pt>
                <c:pt idx="2">
                  <c:v>22</c:v>
                </c:pt>
                <c:pt idx="3">
                  <c:v>7</c:v>
                </c:pt>
                <c:pt idx="4">
                  <c:v>2</c:v>
                </c:pt>
                <c:pt idx="5">
                  <c:v>7</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F79A-45AF-9E65-770BFE4062F1}"/>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F79A-45AF-9E65-770BFE4062F1}"/>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F79A-45AF-9E65-770BFE4062F1}"/>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F79A-45AF-9E65-770BFE4062F1}"/>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F79A-45AF-9E65-770BFE4062F1}"/>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F79A-45AF-9E65-770BFE4062F1}"/>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F79A-45AF-9E65-770BFE4062F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12</c:v>
                </c:pt>
                <c:pt idx="1">
                  <c:v>17</c:v>
                </c:pt>
                <c:pt idx="2">
                  <c:v>10</c:v>
                </c:pt>
                <c:pt idx="3">
                  <c:v>3</c:v>
                </c:pt>
                <c:pt idx="4">
                  <c:v>1</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F79A-45AF-9E65-770BFE4062F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41930411676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4EB-4A0C-9997-5B0EA802670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303-4012-B5F2-E6AC5707520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444-40A7-BF6E-234F120E108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8B9-4061-AB67-96B13E8C4A85}"/>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8D4-4F99-A7EE-25D7413AF078}"/>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CE1-4033-9157-E6CA2A91AE4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988-4B4F-83DD-69B293C16224}"/>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32FF-4F35-AB47-7DDDD9E6FC58}"/>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32FF-4F35-AB47-7DDDD9E6FC58}"/>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32FF-4F35-AB47-7DDDD9E6FC58}"/>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32FF-4F35-AB47-7DDDD9E6FC58}"/>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32FF-4F35-AB47-7DDDD9E6FC58}"/>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32FF-4F35-AB47-7DDDD9E6FC5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6.4102557631479208E-3"/>
                  <c:y val="5.2647549940553866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32FF-4F35-AB47-7DDDD9E6FC58}"/>
                </c:ext>
              </c:extLst>
            </c:dLbl>
            <c:dLbl>
              <c:idx val="4"/>
              <c:layout>
                <c:manualLayout>
                  <c:x val="-5.1282046105185063E-3"/>
                  <c:y val="-3.1588529964332347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32FF-4F35-AB47-7DDDD9E6FC58}"/>
                </c:ext>
              </c:extLst>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24</c:v>
                </c:pt>
                <c:pt idx="1">
                  <c:v>41</c:v>
                </c:pt>
                <c:pt idx="2">
                  <c:v>24</c:v>
                </c:pt>
                <c:pt idx="3">
                  <c:v>2</c:v>
                </c:pt>
                <c:pt idx="4">
                  <c:v>4</c:v>
                </c:pt>
                <c:pt idx="5">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32FF-4F35-AB47-7DDDD9E6FC58}"/>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32FF-4F35-AB47-7DDDD9E6FC58}"/>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32FF-4F35-AB47-7DDDD9E6FC58}"/>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32FF-4F35-AB47-7DDDD9E6FC58}"/>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32FF-4F35-AB47-7DDDD9E6FC58}"/>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32FF-4F35-AB47-7DDDD9E6FC58}"/>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32FF-4F35-AB47-7DDDD9E6FC5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11</c:v>
                </c:pt>
                <c:pt idx="1">
                  <c:v>19</c:v>
                </c:pt>
                <c:pt idx="2">
                  <c:v>11</c:v>
                </c:pt>
                <c:pt idx="3">
                  <c:v>1</c:v>
                </c:pt>
                <c:pt idx="4">
                  <c:v>2</c:v>
                </c:pt>
                <c:pt idx="5">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32FF-4F35-AB47-7DDDD9E6FC5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264852284994"/>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53A-42EA-90B9-26AE4D0B4DC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5C0-49F4-BFD9-65A92FE5067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B98-4844-B537-B75DDA29F61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67E-4BB5-830B-90E32730C5E4}"/>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43D-4CF1-B4FB-C45083863900}"/>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dirty="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883-4750-87F8-B7D4753C2D68}"/>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C94E-4435-BC2A-893F16B06380}"/>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C94E-4435-BC2A-893F16B06380}"/>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C94E-4435-BC2A-893F16B06380}"/>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C94E-4435-BC2A-893F16B06380}"/>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C94E-4435-BC2A-893F16B06380}"/>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C94E-4435-BC2A-893F16B0638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confident</c:v>
                </c:pt>
                <c:pt idx="1">
                  <c:v>Fairly confident</c:v>
                </c:pt>
                <c:pt idx="2">
                  <c:v>Not very confident</c:v>
                </c:pt>
                <c:pt idx="3">
                  <c:v>Not at all confident</c:v>
                </c:pt>
                <c:pt idx="4">
                  <c:v>Don't know</c:v>
                </c:pt>
              </c:strCache>
            </c:strRef>
          </c:cat>
          <c:val>
            <c:numRef>
              <c:f>Sheet1!$B$2:$B$6</c:f>
              <c:numCache>
                <c:formatCode>General</c:formatCode>
                <c:ptCount val="5"/>
                <c:pt idx="0">
                  <c:v>13</c:v>
                </c:pt>
                <c:pt idx="1">
                  <c:v>50</c:v>
                </c:pt>
                <c:pt idx="2">
                  <c:v>20</c:v>
                </c:pt>
                <c:pt idx="3">
                  <c:v>4</c:v>
                </c:pt>
                <c:pt idx="4">
                  <c:v>13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C94E-4435-BC2A-893F16B06380}"/>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C94E-4435-BC2A-893F16B06380}"/>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C94E-4435-BC2A-893F16B06380}"/>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C94E-4435-BC2A-893F16B06380}"/>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C94E-4435-BC2A-893F16B06380}"/>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C94E-4435-BC2A-893F16B0638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confident</c:v>
                </c:pt>
                <c:pt idx="1">
                  <c:v>Fairly confident</c:v>
                </c:pt>
                <c:pt idx="2">
                  <c:v>Not very confident</c:v>
                </c:pt>
                <c:pt idx="3">
                  <c:v>Not at all confident</c:v>
                </c:pt>
                <c:pt idx="4">
                  <c:v>Don't know</c:v>
                </c:pt>
              </c:strCache>
            </c:strRef>
          </c:cat>
          <c:val>
            <c:numRef>
              <c:f>Sheet1!$C$2:$C$6</c:f>
              <c:numCache>
                <c:formatCode>General</c:formatCode>
                <c:ptCount val="5"/>
                <c:pt idx="0">
                  <c:v>6</c:v>
                </c:pt>
                <c:pt idx="1">
                  <c:v>23</c:v>
                </c:pt>
                <c:pt idx="2">
                  <c:v>9</c:v>
                </c:pt>
                <c:pt idx="3">
                  <c:v>2</c:v>
                </c:pt>
                <c:pt idx="4">
                  <c:v>6</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C94E-4435-BC2A-893F16B0638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CB6-4B08-9F9E-833A936ECC33}"/>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617-4DB6-BAE5-E85F0DD5509E}"/>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E617-4DB6-BAE5-E85F0DD5509E}"/>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E617-4DB6-BAE5-E85F0DD5509E}"/>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E617-4DB6-BAE5-E85F0DD5509E}"/>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E617-4DB6-BAE5-E85F0DD5509E}"/>
              </c:ext>
            </c:extLst>
          </c:dPt>
          <c:dPt>
            <c:idx val="5"/>
            <c:marker>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E617-4DB6-BAE5-E85F0DD5509E}"/>
              </c:ext>
            </c:extLst>
          </c:dPt>
          <c:xVal>
            <c:numRef>
              <c:f>Sheet1!$B$2:$B$7</c:f>
              <c:numCache>
                <c:formatCode>General</c:formatCode>
                <c:ptCount val="6"/>
                <c:pt idx="4">
                  <c:v>0</c:v>
                </c:pt>
                <c:pt idx="5">
                  <c:v>55</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E617-4DB6-BAE5-E85F0DD5509E}"/>
            </c:ext>
          </c:extLst>
        </c:ser>
        <c:dLbls>
          <c:showLegendKey val="0"/>
          <c:showVal val="0"/>
          <c:showCatName val="0"/>
          <c:showSerName val="0"/>
          <c:showPercent val="0"/>
          <c:showBubbleSize val="0"/>
        </c:dLbls>
        <c:axId val="107042304"/>
        <c:axId val="107043840"/>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E617-4DB6-BAE5-E85F0DD5509E}"/>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E617-4DB6-BAE5-E85F0DD5509E}"/>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E617-4DB6-BAE5-E85F0DD5509E}"/>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E617-4DB6-BAE5-E85F0DD5509E}"/>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E617-4DB6-BAE5-E85F0DD5509E}"/>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E617-4DB6-BAE5-E85F0DD5509E}"/>
              </c:ext>
            </c:extLst>
          </c:dPt>
          <c:xVal>
            <c:numRef>
              <c:f>Sheet1!$C$2:$C$7</c:f>
              <c:numCache>
                <c:formatCode>General</c:formatCode>
                <c:ptCount val="6"/>
                <c:pt idx="3">
                  <c:v>51</c:v>
                </c:pt>
                <c:pt idx="4">
                  <c:v>69</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E617-4DB6-BAE5-E85F0DD5509E}"/>
            </c:ext>
          </c:extLst>
        </c:ser>
        <c:dLbls>
          <c:showLegendKey val="0"/>
          <c:showVal val="0"/>
          <c:showCatName val="0"/>
          <c:showSerName val="0"/>
          <c:showPercent val="0"/>
          <c:showBubbleSize val="0"/>
        </c:dLbls>
        <c:axId val="107051264"/>
        <c:axId val="107049728"/>
      </c:scatterChart>
      <c:valAx>
        <c:axId val="107042304"/>
        <c:scaling>
          <c:orientation val="minMax"/>
          <c:max val="100"/>
          <c:min val="0"/>
        </c:scaling>
        <c:delete val="0"/>
        <c:axPos val="b"/>
        <c:numFmt formatCode="General" sourceLinked="1"/>
        <c:majorTickMark val="none"/>
        <c:minorTickMark val="none"/>
        <c:tickLblPos val="none"/>
        <c:spPr>
          <a:ln>
            <a:noFill/>
          </a:ln>
        </c:spPr>
        <c:crossAx val="107043840"/>
        <c:crossesAt val="0"/>
        <c:crossBetween val="midCat"/>
      </c:valAx>
      <c:valAx>
        <c:axId val="107043840"/>
        <c:scaling>
          <c:orientation val="minMax"/>
          <c:max val="4"/>
          <c:min val="-1"/>
        </c:scaling>
        <c:delete val="1"/>
        <c:axPos val="l"/>
        <c:numFmt formatCode="General" sourceLinked="1"/>
        <c:majorTickMark val="out"/>
        <c:minorTickMark val="none"/>
        <c:tickLblPos val="nextTo"/>
        <c:crossAx val="107042304"/>
        <c:crosses val="autoZero"/>
        <c:crossBetween val="midCat"/>
        <c:majorUnit val="2"/>
      </c:valAx>
      <c:valAx>
        <c:axId val="107049728"/>
        <c:scaling>
          <c:orientation val="minMax"/>
        </c:scaling>
        <c:delete val="1"/>
        <c:axPos val="r"/>
        <c:numFmt formatCode="General" sourceLinked="1"/>
        <c:majorTickMark val="out"/>
        <c:minorTickMark val="none"/>
        <c:tickLblPos val="nextTo"/>
        <c:crossAx val="107051264"/>
        <c:crosses val="max"/>
        <c:crossBetween val="midCat"/>
      </c:valAx>
      <c:valAx>
        <c:axId val="107051264"/>
        <c:scaling>
          <c:orientation val="minMax"/>
          <c:max val="100"/>
        </c:scaling>
        <c:delete val="1"/>
        <c:axPos val="b"/>
        <c:numFmt formatCode="General" sourceLinked="1"/>
        <c:majorTickMark val="out"/>
        <c:minorTickMark val="none"/>
        <c:tickLblPos val="nextTo"/>
        <c:crossAx val="10704972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881818711589064"/>
          <c:y val="0.82909222207633493"/>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905-4F98-89F4-8C1D77AC0B92}"/>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A90-41D9-A1F1-CC146272D49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639-4ABD-9AE1-4EA987A48343}"/>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F756FB"/>
    </a:solidFill>
  </c:spPr>
  <c:txPr>
    <a:bodyPr/>
    <a:lstStyle/>
    <a:p>
      <a:pPr>
        <a:defRPr sz="1800"/>
      </a:pPr>
      <a:endParaRPr lang="en-US"/>
    </a:p>
  </c:txPr>
  <c:externalData r:id="rId1">
    <c:autoUpdate val="0"/>
  </c:externalData>
</c:chartSpace>
</file>

<file path=ppt/charts/chart2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45FD-469D-AD86-621D07CAE366}"/>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45FD-469D-AD86-621D07CAE366}"/>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45FD-469D-AD86-621D07CAE366}"/>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45FD-469D-AD86-621D07CAE366}"/>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45FD-469D-AD86-621D07CAE366}"/>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45FD-469D-AD86-621D07CAE36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4</c:v>
                </c:pt>
                <c:pt idx="1">
                  <c:v>39</c:v>
                </c:pt>
                <c:pt idx="2">
                  <c:v>37</c:v>
                </c:pt>
                <c:pt idx="3">
                  <c:v>11</c:v>
                </c:pt>
                <c:pt idx="4">
                  <c:v>9</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45FD-469D-AD86-621D07CAE366}"/>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45FD-469D-AD86-621D07CAE366}"/>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45FD-469D-AD86-621D07CAE366}"/>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45FD-469D-AD86-621D07CAE366}"/>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45FD-469D-AD86-621D07CAE366}"/>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45FD-469D-AD86-621D07CAE36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2</c:v>
                </c:pt>
                <c:pt idx="1">
                  <c:v>18</c:v>
                </c:pt>
                <c:pt idx="2">
                  <c:v>17</c:v>
                </c:pt>
                <c:pt idx="3">
                  <c:v>5</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45FD-469D-AD86-621D07CAE36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564-4283-95B1-7223BA9442D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476-420F-88D2-36E3F4553BD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217-4C57-97F5-3F06E08D1C1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B92-4F1B-84E0-BE3E7306EC5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144A-4EAA-9DA3-9CCFB209D6AA}"/>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144A-4EAA-9DA3-9CCFB209D6AA}"/>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144A-4EAA-9DA3-9CCFB209D6AA}"/>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144A-4EAA-9DA3-9CCFB209D6AA}"/>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144A-4EAA-9DA3-9CCFB209D6AA}"/>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144A-4EAA-9DA3-9CCFB209D6A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9</c:v>
                </c:pt>
                <c:pt idx="1">
                  <c:v>46</c:v>
                </c:pt>
                <c:pt idx="2">
                  <c:v>35</c:v>
                </c:pt>
                <c:pt idx="3">
                  <c:v>4</c:v>
                </c:pt>
                <c:pt idx="4">
                  <c:v>7</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144A-4EAA-9DA3-9CCFB209D6A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144A-4EAA-9DA3-9CCFB209D6A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144A-4EAA-9DA3-9CCFB209D6A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144A-4EAA-9DA3-9CCFB209D6A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144A-4EAA-9DA3-9CCFB209D6A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144A-4EAA-9DA3-9CCFB209D6A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4</c:v>
                </c:pt>
                <c:pt idx="1">
                  <c:v>21</c:v>
                </c:pt>
                <c:pt idx="2">
                  <c:v>16</c:v>
                </c:pt>
                <c:pt idx="3">
                  <c:v>2</c:v>
                </c:pt>
                <c:pt idx="4">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144A-4EAA-9DA3-9CCFB209D6A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C47-41B2-9B1C-EC9FFE7942B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C3A-4981-92DE-4E6A37E24194}"/>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3C3A-4981-92DE-4E6A37E24194}"/>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3C3A-4981-92DE-4E6A37E24194}"/>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3C3A-4981-92DE-4E6A37E24194}"/>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3C3A-4981-92DE-4E6A37E24194}"/>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3C3A-4981-92DE-4E6A37E24194}"/>
              </c:ext>
            </c:extLst>
          </c:dPt>
          <c:xVal>
            <c:numRef>
              <c:f>Sheet1!$B$2:$B$7</c:f>
              <c:numCache>
                <c:formatCode>General</c:formatCode>
                <c:ptCount val="6"/>
                <c:pt idx="4">
                  <c:v>0</c:v>
                </c:pt>
                <c:pt idx="5">
                  <c:v>76</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3C3A-4981-92DE-4E6A37E24194}"/>
            </c:ext>
          </c:extLst>
        </c:ser>
        <c:dLbls>
          <c:showLegendKey val="0"/>
          <c:showVal val="0"/>
          <c:showCatName val="0"/>
          <c:showSerName val="0"/>
          <c:showPercent val="0"/>
          <c:showBubbleSize val="0"/>
        </c:dLbls>
        <c:axId val="107551360"/>
        <c:axId val="107557248"/>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3C3A-4981-92DE-4E6A37E24194}"/>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3C3A-4981-92DE-4E6A37E24194}"/>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3C3A-4981-92DE-4E6A37E24194}"/>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3C3A-4981-92DE-4E6A37E24194}"/>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3C3A-4981-92DE-4E6A37E24194}"/>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3C3A-4981-92DE-4E6A37E24194}"/>
              </c:ext>
            </c:extLst>
          </c:dPt>
          <c:xVal>
            <c:numRef>
              <c:f>Sheet1!$C$2:$C$7</c:f>
              <c:numCache>
                <c:formatCode>General</c:formatCode>
                <c:ptCount val="6"/>
                <c:pt idx="3">
                  <c:v>68</c:v>
                </c:pt>
                <c:pt idx="4">
                  <c:v>88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3C3A-4981-92DE-4E6A37E24194}"/>
            </c:ext>
          </c:extLst>
        </c:ser>
        <c:dLbls>
          <c:showLegendKey val="0"/>
          <c:showVal val="0"/>
          <c:showCatName val="0"/>
          <c:showSerName val="0"/>
          <c:showPercent val="0"/>
          <c:showBubbleSize val="0"/>
        </c:dLbls>
        <c:axId val="107560320"/>
        <c:axId val="107558784"/>
      </c:scatterChart>
      <c:valAx>
        <c:axId val="107551360"/>
        <c:scaling>
          <c:orientation val="minMax"/>
          <c:max val="100"/>
          <c:min val="0"/>
        </c:scaling>
        <c:delete val="0"/>
        <c:axPos val="b"/>
        <c:numFmt formatCode="General" sourceLinked="1"/>
        <c:majorTickMark val="none"/>
        <c:minorTickMark val="none"/>
        <c:tickLblPos val="none"/>
        <c:spPr>
          <a:ln>
            <a:noFill/>
          </a:ln>
        </c:spPr>
        <c:crossAx val="107557248"/>
        <c:crossesAt val="0"/>
        <c:crossBetween val="midCat"/>
      </c:valAx>
      <c:valAx>
        <c:axId val="107557248"/>
        <c:scaling>
          <c:orientation val="minMax"/>
          <c:max val="4"/>
          <c:min val="-1"/>
        </c:scaling>
        <c:delete val="1"/>
        <c:axPos val="l"/>
        <c:numFmt formatCode="General" sourceLinked="1"/>
        <c:majorTickMark val="out"/>
        <c:minorTickMark val="none"/>
        <c:tickLblPos val="nextTo"/>
        <c:crossAx val="107551360"/>
        <c:crosses val="autoZero"/>
        <c:crossBetween val="midCat"/>
        <c:majorUnit val="2"/>
      </c:valAx>
      <c:valAx>
        <c:axId val="107558784"/>
        <c:scaling>
          <c:orientation val="minMax"/>
        </c:scaling>
        <c:delete val="1"/>
        <c:axPos val="r"/>
        <c:numFmt formatCode="General" sourceLinked="1"/>
        <c:majorTickMark val="out"/>
        <c:minorTickMark val="none"/>
        <c:tickLblPos val="nextTo"/>
        <c:crossAx val="107560320"/>
        <c:crosses val="max"/>
        <c:crossBetween val="midCat"/>
      </c:valAx>
      <c:valAx>
        <c:axId val="107560320"/>
        <c:scaling>
          <c:orientation val="minMax"/>
          <c:max val="100"/>
        </c:scaling>
        <c:delete val="1"/>
        <c:axPos val="b"/>
        <c:numFmt formatCode="General" sourceLinked="1"/>
        <c:majorTickMark val="out"/>
        <c:minorTickMark val="none"/>
        <c:tickLblPos val="nextTo"/>
        <c:crossAx val="10755878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2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645-4B61-88A1-15D192AE8C7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BC6-4096-AA6B-0B9FC004AFB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C09-48E6-827C-E408B7278CE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254F-4114-BC2B-CDF1838D2D5B}"/>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254F-4114-BC2B-CDF1838D2D5B}"/>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254F-4114-BC2B-CDF1838D2D5B}"/>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254F-4114-BC2B-CDF1838D2D5B}"/>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254F-4114-BC2B-CDF1838D2D5B}"/>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254F-4114-BC2B-CDF1838D2D5B}"/>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13</c:v>
                </c:pt>
                <c:pt idx="1">
                  <c:v>46</c:v>
                </c:pt>
                <c:pt idx="2">
                  <c:v>33</c:v>
                </c:pt>
                <c:pt idx="3">
                  <c:v>4</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254F-4114-BC2B-CDF1838D2D5B}"/>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254F-4114-BC2B-CDF1838D2D5B}"/>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254F-4114-BC2B-CDF1838D2D5B}"/>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254F-4114-BC2B-CDF1838D2D5B}"/>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254F-4114-BC2B-CDF1838D2D5B}"/>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254F-4114-BC2B-CDF1838D2D5B}"/>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6</c:v>
                </c:pt>
                <c:pt idx="1">
                  <c:v>21</c:v>
                </c:pt>
                <c:pt idx="2">
                  <c:v>15</c:v>
                </c:pt>
                <c:pt idx="3">
                  <c:v>2</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254F-4114-BC2B-CDF1838D2D5B}"/>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818-4754-88CE-E0C0466D60A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EE8-4A7F-8629-18AE19F445B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D36-45BA-85A9-B012ED314A3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23E-4CE6-B387-D15D4829D1C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2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8B26-4BB6-AECD-A67E09617168}"/>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8B26-4BB6-AECD-A67E09617168}"/>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8B26-4BB6-AECD-A67E09617168}"/>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8B26-4BB6-AECD-A67E09617168}"/>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8B26-4BB6-AECD-A67E09617168}"/>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8B26-4BB6-AECD-A67E0961716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4</c:v>
                </c:pt>
                <c:pt idx="1">
                  <c:v>57</c:v>
                </c:pt>
                <c:pt idx="2">
                  <c:v>28</c:v>
                </c:pt>
                <c:pt idx="3">
                  <c:v>7</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8B26-4BB6-AECD-A67E0961716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8B26-4BB6-AECD-A67E0961716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8B26-4BB6-AECD-A67E0961716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8B26-4BB6-AECD-A67E0961716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8B26-4BB6-AECD-A67E09617168}"/>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8B26-4BB6-AECD-A67E0961716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2</c:v>
                </c:pt>
                <c:pt idx="1">
                  <c:v>26</c:v>
                </c:pt>
                <c:pt idx="2">
                  <c:v>13</c:v>
                </c:pt>
                <c:pt idx="3">
                  <c:v>3</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8B26-4BB6-AECD-A67E0961716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2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455-45FF-8DCE-A66E3772185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E11-441B-AB41-65586199C21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C92-4105-A409-210FB51E3937}"/>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EC92-4105-A409-210FB51E3937}"/>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EC92-4105-A409-210FB51E3937}"/>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EC92-4105-A409-210FB51E3937}"/>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EC92-4105-A409-210FB51E3937}"/>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EC92-4105-A409-210FB51E3937}"/>
              </c:ext>
            </c:extLst>
          </c:dPt>
          <c:xVal>
            <c:numRef>
              <c:f>Sheet1!$B$2:$B$7</c:f>
              <c:numCache>
                <c:formatCode>General</c:formatCode>
                <c:ptCount val="6"/>
                <c:pt idx="4">
                  <c:v>0</c:v>
                </c:pt>
                <c:pt idx="5">
                  <c:v>45</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EC92-4105-A409-210FB51E3937}"/>
            </c:ext>
          </c:extLst>
        </c:ser>
        <c:dLbls>
          <c:showLegendKey val="0"/>
          <c:showVal val="0"/>
          <c:showCatName val="0"/>
          <c:showSerName val="0"/>
          <c:showPercent val="0"/>
          <c:showBubbleSize val="0"/>
        </c:dLbls>
        <c:axId val="107703680"/>
        <c:axId val="10771366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EC92-4105-A409-210FB51E3937}"/>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EC92-4105-A409-210FB51E3937}"/>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EC92-4105-A409-210FB51E3937}"/>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EC92-4105-A409-210FB51E3937}"/>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EC92-4105-A409-210FB51E3937}"/>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EC92-4105-A409-210FB51E3937}"/>
              </c:ext>
            </c:extLst>
          </c:dPt>
          <c:xVal>
            <c:numRef>
              <c:f>Sheet1!$C$2:$C$7</c:f>
              <c:numCache>
                <c:formatCode>General</c:formatCode>
                <c:ptCount val="6"/>
                <c:pt idx="3">
                  <c:v>41</c:v>
                </c:pt>
                <c:pt idx="4">
                  <c:v>62</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EC92-4105-A409-210FB51E3937}"/>
            </c:ext>
          </c:extLst>
        </c:ser>
        <c:dLbls>
          <c:showLegendKey val="0"/>
          <c:showVal val="0"/>
          <c:showCatName val="0"/>
          <c:showSerName val="0"/>
          <c:showPercent val="0"/>
          <c:showBubbleSize val="0"/>
        </c:dLbls>
        <c:axId val="107721088"/>
        <c:axId val="107715200"/>
      </c:scatterChart>
      <c:valAx>
        <c:axId val="107703680"/>
        <c:scaling>
          <c:orientation val="minMax"/>
          <c:max val="100"/>
          <c:min val="0"/>
        </c:scaling>
        <c:delete val="0"/>
        <c:axPos val="b"/>
        <c:numFmt formatCode="General" sourceLinked="1"/>
        <c:majorTickMark val="none"/>
        <c:minorTickMark val="none"/>
        <c:tickLblPos val="none"/>
        <c:spPr>
          <a:ln>
            <a:noFill/>
          </a:ln>
        </c:spPr>
        <c:crossAx val="107713664"/>
        <c:crossesAt val="0"/>
        <c:crossBetween val="midCat"/>
      </c:valAx>
      <c:valAx>
        <c:axId val="107713664"/>
        <c:scaling>
          <c:orientation val="minMax"/>
          <c:max val="4"/>
          <c:min val="-1"/>
        </c:scaling>
        <c:delete val="1"/>
        <c:axPos val="l"/>
        <c:numFmt formatCode="General" sourceLinked="1"/>
        <c:majorTickMark val="out"/>
        <c:minorTickMark val="none"/>
        <c:tickLblPos val="nextTo"/>
        <c:crossAx val="107703680"/>
        <c:crosses val="autoZero"/>
        <c:crossBetween val="midCat"/>
        <c:majorUnit val="2"/>
      </c:valAx>
      <c:valAx>
        <c:axId val="107715200"/>
        <c:scaling>
          <c:orientation val="minMax"/>
        </c:scaling>
        <c:delete val="1"/>
        <c:axPos val="r"/>
        <c:numFmt formatCode="General" sourceLinked="1"/>
        <c:majorTickMark val="out"/>
        <c:minorTickMark val="none"/>
        <c:tickLblPos val="nextTo"/>
        <c:crossAx val="107721088"/>
        <c:crosses val="max"/>
        <c:crossBetween val="midCat"/>
      </c:valAx>
      <c:valAx>
        <c:axId val="107721088"/>
        <c:scaling>
          <c:orientation val="minMax"/>
          <c:max val="100"/>
        </c:scaling>
        <c:delete val="1"/>
        <c:axPos val="b"/>
        <c:numFmt formatCode="General" sourceLinked="1"/>
        <c:majorTickMark val="out"/>
        <c:minorTickMark val="none"/>
        <c:tickLblPos val="nextTo"/>
        <c:crossAx val="10771520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0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34F-401C-9D83-A230CB08063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292-4390-A1D9-7EB69777216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BA0-400E-8DA2-4FEE6224943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5E1C-4396-8CAE-8CACD57B5DF6}"/>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5E1C-4396-8CAE-8CACD57B5DF6}"/>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5E1C-4396-8CAE-8CACD57B5DF6}"/>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5E1C-4396-8CAE-8CACD57B5DF6}"/>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5E1C-4396-8CAE-8CACD57B5DF6}"/>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5E1C-4396-8CAE-8CACD57B5DF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9</c:v>
                </c:pt>
                <c:pt idx="1">
                  <c:v>52</c:v>
                </c:pt>
                <c:pt idx="2">
                  <c:v>30</c:v>
                </c:pt>
                <c:pt idx="3">
                  <c:v>4</c:v>
                </c:pt>
                <c:pt idx="4">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5E1C-4396-8CAE-8CACD57B5DF6}"/>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5E1C-4396-8CAE-8CACD57B5DF6}"/>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5E1C-4396-8CAE-8CACD57B5DF6}"/>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5E1C-4396-8CAE-8CACD57B5DF6}"/>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5E1C-4396-8CAE-8CACD57B5DF6}"/>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5E1C-4396-8CAE-8CACD57B5DF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4</c:v>
                </c:pt>
                <c:pt idx="1">
                  <c:v>24</c:v>
                </c:pt>
                <c:pt idx="2">
                  <c:v>14</c:v>
                </c:pt>
                <c:pt idx="3">
                  <c:v>2</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5E1C-4396-8CAE-8CACD57B5DF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601-42DB-A1AE-A7F7425BF47A}"/>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B80-4B97-8AA6-3CC9DE93DFE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1EB-4C9B-9707-ECF554515F6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D6E-4B81-8944-4F068C2359E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0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3074-4B50-B634-B1845BC416B6}"/>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3074-4B50-B634-B1845BC416B6}"/>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3074-4B50-B634-B1845BC416B6}"/>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3074-4B50-B634-B1845BC416B6}"/>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3074-4B50-B634-B1845BC416B6}"/>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3074-4B50-B634-B1845BC416B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30</c:v>
                </c:pt>
                <c:pt idx="1">
                  <c:v>35</c:v>
                </c:pt>
                <c:pt idx="2">
                  <c:v>20</c:v>
                </c:pt>
                <c:pt idx="3">
                  <c:v>2</c:v>
                </c:pt>
                <c:pt idx="4">
                  <c:v>4</c:v>
                </c:pt>
                <c:pt idx="5">
                  <c:v>9</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3074-4B50-B634-B1845BC416B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3074-4B50-B634-B1845BC416B6}"/>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3074-4B50-B634-B1845BC416B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3074-4B50-B634-B1845BC416B6}"/>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3074-4B50-B634-B1845BC416B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3074-4B50-B634-B1845BC416B6}"/>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3074-4B50-B634-B1845BC416B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14</c:v>
                </c:pt>
                <c:pt idx="1">
                  <c:v>16</c:v>
                </c:pt>
                <c:pt idx="2">
                  <c:v>9</c:v>
                </c:pt>
                <c:pt idx="3">
                  <c:v>1</c:v>
                </c:pt>
                <c:pt idx="4">
                  <c:v>2</c:v>
                </c:pt>
                <c:pt idx="5">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3074-4B50-B634-B1845BC416B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7.6893793973975971E-2"/>
          <c:y val="0.87974781409030833"/>
          <c:w val="0.7771849609140965"/>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5C5-4DD0-8E4A-D01E4ED0459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577-40F4-943F-323A691D3AFE}"/>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3577-40F4-943F-323A691D3AFE}"/>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3577-40F4-943F-323A691D3AFE}"/>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3577-40F4-943F-323A691D3AFE}"/>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3577-40F4-943F-323A691D3AFE}"/>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3577-40F4-943F-323A691D3AFE}"/>
              </c:ext>
            </c:extLst>
          </c:dPt>
          <c:xVal>
            <c:numRef>
              <c:f>Sheet1!$B$2:$B$7</c:f>
              <c:numCache>
                <c:formatCode>General</c:formatCode>
                <c:ptCount val="6"/>
                <c:pt idx="4">
                  <c:v>0</c:v>
                </c:pt>
                <c:pt idx="5">
                  <c:v>63</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3577-40F4-943F-323A691D3AFE}"/>
            </c:ext>
          </c:extLst>
        </c:ser>
        <c:dLbls>
          <c:showLegendKey val="0"/>
          <c:showVal val="0"/>
          <c:showCatName val="0"/>
          <c:showSerName val="0"/>
          <c:showPercent val="0"/>
          <c:showBubbleSize val="0"/>
        </c:dLbls>
        <c:axId val="107639168"/>
        <c:axId val="107640704"/>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3577-40F4-943F-323A691D3AFE}"/>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3577-40F4-943F-323A691D3AFE}"/>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3577-40F4-943F-323A691D3AFE}"/>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3577-40F4-943F-323A691D3AFE}"/>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3577-40F4-943F-323A691D3AFE}"/>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3577-40F4-943F-323A691D3AFE}"/>
              </c:ext>
            </c:extLst>
          </c:dPt>
          <c:xVal>
            <c:numRef>
              <c:f>Sheet1!$C$2:$C$7</c:f>
              <c:numCache>
                <c:formatCode>General</c:formatCode>
                <c:ptCount val="6"/>
                <c:pt idx="3">
                  <c:v>54</c:v>
                </c:pt>
                <c:pt idx="4">
                  <c:v>71</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3577-40F4-943F-323A691D3AFE}"/>
            </c:ext>
          </c:extLst>
        </c:ser>
        <c:dLbls>
          <c:showLegendKey val="0"/>
          <c:showVal val="0"/>
          <c:showCatName val="0"/>
          <c:showSerName val="0"/>
          <c:showPercent val="0"/>
          <c:showBubbleSize val="0"/>
        </c:dLbls>
        <c:axId val="107648128"/>
        <c:axId val="107642240"/>
      </c:scatterChart>
      <c:valAx>
        <c:axId val="107639168"/>
        <c:scaling>
          <c:orientation val="minMax"/>
          <c:max val="100"/>
          <c:min val="0"/>
        </c:scaling>
        <c:delete val="0"/>
        <c:axPos val="b"/>
        <c:numFmt formatCode="General" sourceLinked="1"/>
        <c:majorTickMark val="none"/>
        <c:minorTickMark val="none"/>
        <c:tickLblPos val="none"/>
        <c:spPr>
          <a:ln>
            <a:noFill/>
          </a:ln>
        </c:spPr>
        <c:crossAx val="107640704"/>
        <c:crossesAt val="0"/>
        <c:crossBetween val="midCat"/>
      </c:valAx>
      <c:valAx>
        <c:axId val="107640704"/>
        <c:scaling>
          <c:orientation val="minMax"/>
          <c:max val="4"/>
          <c:min val="-1"/>
        </c:scaling>
        <c:delete val="1"/>
        <c:axPos val="l"/>
        <c:numFmt formatCode="General" sourceLinked="1"/>
        <c:majorTickMark val="out"/>
        <c:minorTickMark val="none"/>
        <c:tickLblPos val="nextTo"/>
        <c:crossAx val="107639168"/>
        <c:crosses val="autoZero"/>
        <c:crossBetween val="midCat"/>
        <c:majorUnit val="2"/>
      </c:valAx>
      <c:valAx>
        <c:axId val="107642240"/>
        <c:scaling>
          <c:orientation val="minMax"/>
        </c:scaling>
        <c:delete val="1"/>
        <c:axPos val="r"/>
        <c:numFmt formatCode="General" sourceLinked="1"/>
        <c:majorTickMark val="out"/>
        <c:minorTickMark val="none"/>
        <c:tickLblPos val="nextTo"/>
        <c:crossAx val="107648128"/>
        <c:crosses val="max"/>
        <c:crossBetween val="midCat"/>
      </c:valAx>
      <c:valAx>
        <c:axId val="107648128"/>
        <c:scaling>
          <c:orientation val="minMax"/>
          <c:max val="100"/>
        </c:scaling>
        <c:delete val="1"/>
        <c:axPos val="b"/>
        <c:numFmt formatCode="General" sourceLinked="1"/>
        <c:majorTickMark val="out"/>
        <c:minorTickMark val="none"/>
        <c:tickLblPos val="nextTo"/>
        <c:crossAx val="10764224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1AF-4A0A-A698-7D407A6A172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177-4F3A-B7E0-9D3AD5FBE1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C88-41D9-82F6-13A90CF9736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7EAA-4607-93E6-2474DC80DC81}"/>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7EAA-4607-93E6-2474DC80DC81}"/>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7EAA-4607-93E6-2474DC80DC81}"/>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7EAA-4607-93E6-2474DC80DC81}"/>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7EAA-4607-93E6-2474DC80DC81}"/>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7EAA-4607-93E6-2474DC80DC8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7</c:v>
                </c:pt>
                <c:pt idx="1">
                  <c:v>11</c:v>
                </c:pt>
                <c:pt idx="2">
                  <c:v>26</c:v>
                </c:pt>
                <c:pt idx="3">
                  <c:v>28</c:v>
                </c:pt>
                <c:pt idx="4">
                  <c:v>22</c:v>
                </c:pt>
                <c:pt idx="5">
                  <c:v>7</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7EAA-4607-93E6-2474DC80DC81}"/>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7EAA-4607-93E6-2474DC80DC81}"/>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7EAA-4607-93E6-2474DC80DC81}"/>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7EAA-4607-93E6-2474DC80DC81}"/>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7EAA-4607-93E6-2474DC80DC81}"/>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7EAA-4607-93E6-2474DC80DC81}"/>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7EAA-4607-93E6-2474DC80DC8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3</c:v>
                </c:pt>
                <c:pt idx="1">
                  <c:v>5</c:v>
                </c:pt>
                <c:pt idx="2">
                  <c:v>12</c:v>
                </c:pt>
                <c:pt idx="3">
                  <c:v>13</c:v>
                </c:pt>
                <c:pt idx="4">
                  <c:v>10</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7EAA-4607-93E6-2474DC80DC8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264852284994"/>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564-4062-801B-D46E1A89521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E41-4E70-BBA7-1223EF879CB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E3"/>
    </a:solidFill>
  </c:spPr>
  <c:txPr>
    <a:bodyPr/>
    <a:lstStyle/>
    <a:p>
      <a:pPr>
        <a:defRPr sz="1800"/>
      </a:pPr>
      <a:endParaRPr lang="en-US"/>
    </a:p>
  </c:txPr>
  <c:externalData r:id="rId1">
    <c:autoUpdate val="0"/>
  </c:externalData>
</c:chartSpace>
</file>

<file path=ppt/charts/chart3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809-4247-9CDF-23DD2063839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F09-426F-9834-8A3074429EF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1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B6B4-49C9-B524-91F2F6097238}"/>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B6B4-49C9-B524-91F2F6097238}"/>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B6B4-49C9-B524-91F2F6097238}"/>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B6B4-49C9-B524-91F2F6097238}"/>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B6B4-49C9-B524-91F2F6097238}"/>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B6B4-49C9-B524-91F2F6097238}"/>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5.1282046105184118E-3"/>
                  <c:y val="-3.422090746136004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B6B4-49C9-B524-91F2F6097238}"/>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familiar</c:v>
                </c:pt>
                <c:pt idx="1">
                  <c:v>Fairly familiar</c:v>
                </c:pt>
                <c:pt idx="2">
                  <c:v>Not very familiar</c:v>
                </c:pt>
                <c:pt idx="3">
                  <c:v>Not at all familiar</c:v>
                </c:pt>
                <c:pt idx="4">
                  <c:v>Don’t know</c:v>
                </c:pt>
              </c:strCache>
            </c:strRef>
          </c:cat>
          <c:val>
            <c:numRef>
              <c:f>Sheet1!$B$2:$B$6</c:f>
              <c:numCache>
                <c:formatCode>General</c:formatCode>
                <c:ptCount val="5"/>
                <c:pt idx="0">
                  <c:v>4</c:v>
                </c:pt>
                <c:pt idx="1">
                  <c:v>30</c:v>
                </c:pt>
                <c:pt idx="2">
                  <c:v>46</c:v>
                </c:pt>
                <c:pt idx="3">
                  <c:v>17</c:v>
                </c:pt>
                <c:pt idx="4">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B6B4-49C9-B524-91F2F6097238}"/>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B6B4-49C9-B524-91F2F6097238}"/>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B6B4-49C9-B524-91F2F6097238}"/>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B6B4-49C9-B524-91F2F6097238}"/>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B6B4-49C9-B524-91F2F6097238}"/>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B6B4-49C9-B524-91F2F6097238}"/>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familiar</c:v>
                </c:pt>
                <c:pt idx="1">
                  <c:v>Fairly familiar</c:v>
                </c:pt>
                <c:pt idx="2">
                  <c:v>Not very familiar</c:v>
                </c:pt>
                <c:pt idx="3">
                  <c:v>Not at all familiar</c:v>
                </c:pt>
                <c:pt idx="4">
                  <c:v>Don’t know</c:v>
                </c:pt>
              </c:strCache>
            </c:strRef>
          </c:cat>
          <c:val>
            <c:numRef>
              <c:f>Sheet1!$C$2:$C$6</c:f>
              <c:numCache>
                <c:formatCode>General</c:formatCode>
                <c:ptCount val="5"/>
                <c:pt idx="0">
                  <c:v>2</c:v>
                </c:pt>
                <c:pt idx="1">
                  <c:v>14</c:v>
                </c:pt>
                <c:pt idx="2">
                  <c:v>21</c:v>
                </c:pt>
                <c:pt idx="3">
                  <c:v>8</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B6B4-49C9-B524-91F2F6097238}"/>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1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CA0-4A30-A2EE-57A2552136CE}"/>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A9D-4B91-A8B5-8991C8E37D32}"/>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6A9D-4B91-A8B5-8991C8E37D32}"/>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6A9D-4B91-A8B5-8991C8E37D32}"/>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6A9D-4B91-A8B5-8991C8E37D32}"/>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6A9D-4B91-A8B5-8991C8E37D32}"/>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6A9D-4B91-A8B5-8991C8E37D32}"/>
              </c:ext>
            </c:extLst>
          </c:dPt>
          <c:xVal>
            <c:numRef>
              <c:f>Sheet1!$B$2:$B$7</c:f>
              <c:numCache>
                <c:formatCode>General</c:formatCode>
                <c:ptCount val="6"/>
                <c:pt idx="4">
                  <c:v>0</c:v>
                </c:pt>
                <c:pt idx="5">
                  <c:v>51</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6A9D-4B91-A8B5-8991C8E37D32}"/>
            </c:ext>
          </c:extLst>
        </c:ser>
        <c:dLbls>
          <c:showLegendKey val="0"/>
          <c:showVal val="0"/>
          <c:showCatName val="0"/>
          <c:showSerName val="0"/>
          <c:showPercent val="0"/>
          <c:showBubbleSize val="0"/>
        </c:dLbls>
        <c:axId val="107861120"/>
        <c:axId val="10786265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6A9D-4B91-A8B5-8991C8E37D32}"/>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6A9D-4B91-A8B5-8991C8E37D32}"/>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6A9D-4B91-A8B5-8991C8E37D32}"/>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6A9D-4B91-A8B5-8991C8E37D32}"/>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6A9D-4B91-A8B5-8991C8E37D32}"/>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6A9D-4B91-A8B5-8991C8E37D32}"/>
              </c:ext>
            </c:extLst>
          </c:dPt>
          <c:xVal>
            <c:numRef>
              <c:f>Sheet1!$C$2:$C$7</c:f>
              <c:numCache>
                <c:formatCode>General</c:formatCode>
                <c:ptCount val="6"/>
                <c:pt idx="3">
                  <c:v>46</c:v>
                </c:pt>
                <c:pt idx="4">
                  <c:v>62</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6A9D-4B91-A8B5-8991C8E37D32}"/>
            </c:ext>
          </c:extLst>
        </c:ser>
        <c:dLbls>
          <c:showLegendKey val="0"/>
          <c:showVal val="0"/>
          <c:showCatName val="0"/>
          <c:showSerName val="0"/>
          <c:showPercent val="0"/>
          <c:showBubbleSize val="0"/>
        </c:dLbls>
        <c:axId val="107870080"/>
        <c:axId val="107868544"/>
      </c:scatterChart>
      <c:valAx>
        <c:axId val="107861120"/>
        <c:scaling>
          <c:orientation val="minMax"/>
          <c:max val="100"/>
          <c:min val="0"/>
        </c:scaling>
        <c:delete val="0"/>
        <c:axPos val="b"/>
        <c:numFmt formatCode="General" sourceLinked="1"/>
        <c:majorTickMark val="none"/>
        <c:minorTickMark val="none"/>
        <c:tickLblPos val="none"/>
        <c:spPr>
          <a:ln>
            <a:noFill/>
          </a:ln>
        </c:spPr>
        <c:crossAx val="107862656"/>
        <c:crossesAt val="0"/>
        <c:crossBetween val="midCat"/>
      </c:valAx>
      <c:valAx>
        <c:axId val="107862656"/>
        <c:scaling>
          <c:orientation val="minMax"/>
          <c:max val="4"/>
          <c:min val="-1"/>
        </c:scaling>
        <c:delete val="1"/>
        <c:axPos val="l"/>
        <c:numFmt formatCode="General" sourceLinked="1"/>
        <c:majorTickMark val="out"/>
        <c:minorTickMark val="none"/>
        <c:tickLblPos val="nextTo"/>
        <c:crossAx val="107861120"/>
        <c:crosses val="autoZero"/>
        <c:crossBetween val="midCat"/>
        <c:majorUnit val="2"/>
      </c:valAx>
      <c:valAx>
        <c:axId val="107868544"/>
        <c:scaling>
          <c:orientation val="minMax"/>
        </c:scaling>
        <c:delete val="1"/>
        <c:axPos val="r"/>
        <c:numFmt formatCode="General" sourceLinked="1"/>
        <c:majorTickMark val="out"/>
        <c:minorTickMark val="none"/>
        <c:tickLblPos val="nextTo"/>
        <c:crossAx val="107870080"/>
        <c:crosses val="max"/>
        <c:crossBetween val="midCat"/>
      </c:valAx>
      <c:valAx>
        <c:axId val="107870080"/>
        <c:scaling>
          <c:orientation val="minMax"/>
          <c:max val="100"/>
        </c:scaling>
        <c:delete val="1"/>
        <c:axPos val="b"/>
        <c:numFmt formatCode="General" sourceLinked="1"/>
        <c:majorTickMark val="out"/>
        <c:minorTickMark val="none"/>
        <c:tickLblPos val="nextTo"/>
        <c:crossAx val="10786854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2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43D-4595-8547-B55641A627E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1B5-4544-B11B-A4C36F1E2BF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32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655-4A2F-A8FE-03B9D5972BF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76497799457102"/>
          <c:y val="7.6112334319755712E-2"/>
          <c:w val="0.49558808863757048"/>
          <c:h val="0.83276963334040321"/>
        </c:manualLayout>
      </c:layout>
      <c:barChart>
        <c:barDir val="bar"/>
        <c:grouping val="clustered"/>
        <c:varyColors val="0"/>
        <c:ser>
          <c:idx val="0"/>
          <c:order val="0"/>
          <c:tx>
            <c:strRef>
              <c:f>Sheet1!$B$1</c:f>
              <c:strCache>
                <c:ptCount val="1"/>
                <c:pt idx="0">
                  <c:v>2017</c:v>
                </c:pt>
              </c:strCache>
            </c:strRef>
          </c:tx>
          <c:spPr>
            <a:solidFill>
              <a:srgbClr val="173861"/>
            </a:solidFill>
            <a:ln w="19050">
              <a:solidFill>
                <a:schemeClr val="bg1"/>
              </a:solidFill>
            </a:ln>
          </c:spPr>
          <c:invertIfNegative val="0"/>
          <c:dLbls>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howLeaderLines val="0"/>
              </c:ext>
            </c:extLst>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Sheet1!$B$2:$B$9</c:f>
              <c:numCache>
                <c:formatCode>0%</c:formatCode>
                <c:ptCount val="8"/>
                <c:pt idx="0">
                  <c:v>0.11</c:v>
                </c:pt>
                <c:pt idx="1">
                  <c:v>7.0000000000000007E-2</c:v>
                </c:pt>
                <c:pt idx="2">
                  <c:v>0.24</c:v>
                </c:pt>
                <c:pt idx="3">
                  <c:v>0.3</c:v>
                </c:pt>
                <c:pt idx="4">
                  <c:v>7.0000000000000007E-2</c:v>
                </c:pt>
                <c:pt idx="5">
                  <c:v>0.04</c:v>
                </c:pt>
                <c:pt idx="6">
                  <c:v>0.04</c:v>
                </c:pt>
                <c:pt idx="7">
                  <c:v>0.13</c:v>
                </c:pt>
              </c:numCache>
            </c:numRef>
          </c:val>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6="http://schemas.microsoft.com/office/drawing/2014/chart" uri="{C3380CC4-5D6E-409C-BE32-E72D297353CC}">
              <c16:uniqueId val="{00000000-5789-4B3B-9EDE-8844B5627570}"/>
            </c:ext>
          </c:extLst>
        </c:ser>
        <c:ser>
          <c:idx val="1"/>
          <c:order val="1"/>
          <c:tx>
            <c:strRef>
              <c:f>Sheet1!$C$1</c:f>
              <c:strCache>
                <c:ptCount val="1"/>
                <c:pt idx="0">
                  <c:v>2016</c:v>
                </c:pt>
              </c:strCache>
            </c:strRef>
          </c:tx>
          <c:spPr>
            <a:solidFill>
              <a:srgbClr val="9A83B3"/>
            </a:solidFill>
            <a:ln>
              <a:solidFill>
                <a:schemeClr val="bg1"/>
              </a:solidFill>
            </a:ln>
          </c:spPr>
          <c:invertIfNegative val="0"/>
          <c:dLbls>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howLeaderLines val="0"/>
              </c:ext>
            </c:extLst>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Sheet1!$C$2:$C$9</c:f>
              <c:numCache>
                <c:formatCode>0%</c:formatCode>
                <c:ptCount val="8"/>
                <c:pt idx="0">
                  <c:v>0.08</c:v>
                </c:pt>
                <c:pt idx="1">
                  <c:v>0.02</c:v>
                </c:pt>
                <c:pt idx="2">
                  <c:v>0.27</c:v>
                </c:pt>
                <c:pt idx="3">
                  <c:v>0.27</c:v>
                </c:pt>
                <c:pt idx="4">
                  <c:v>0.1</c:v>
                </c:pt>
                <c:pt idx="5">
                  <c:v>0.02</c:v>
                </c:pt>
                <c:pt idx="6">
                  <c:v>0.12</c:v>
                </c:pt>
                <c:pt idx="7">
                  <c:v>0.12</c:v>
                </c:pt>
              </c:numCache>
            </c:numRef>
          </c:val>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6="http://schemas.microsoft.com/office/drawing/2014/chart" uri="{C3380CC4-5D6E-409C-BE32-E72D297353CC}">
              <c16:uniqueId val="{00000001-5789-4B3B-9EDE-8844B5627570}"/>
            </c:ext>
          </c:extLst>
        </c:ser>
        <c:ser>
          <c:idx val="2"/>
          <c:order val="2"/>
          <c:tx>
            <c:strRef>
              <c:f>Sheet1!$D$1</c:f>
              <c:strCache>
                <c:ptCount val="1"/>
                <c:pt idx="0">
                  <c:v>2015</c:v>
                </c:pt>
              </c:strCache>
            </c:strRef>
          </c:tx>
          <c:spPr>
            <a:solidFill>
              <a:srgbClr val="F57B29"/>
            </a:solidFill>
          </c:spPr>
          <c:invertIfNegative val="0"/>
          <c:dPt>
            <c:idx val="7"/>
            <c:invertIfNegative val="0"/>
            <c:bubble3D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6="http://schemas.microsoft.com/office/drawing/2014/chart" uri="{C3380CC4-5D6E-409C-BE32-E72D297353CC}">
                <c16:uniqueId val="{00000002-5789-4B3B-9EDE-8844B5627570}"/>
              </c:ext>
            </c:extLst>
          </c:dPt>
          <c:dLbls>
            <c:spPr>
              <a:noFill/>
              <a:ln>
                <a:noFill/>
              </a:ln>
              <a:effectLst/>
            </c:spPr>
            <c:txPr>
              <a:bodyPr/>
              <a:lstStyle/>
              <a:p>
                <a:pPr>
                  <a:defRPr sz="1200" b="1">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5="http://schemas.microsoft.com/office/drawing/2012/chart" uri="{CE6537A1-D6FC-4f65-9D91-7224C49458BB}">
                <c15:showLeaderLines val="0"/>
              </c:ext>
            </c:extLst>
          </c:dLbls>
          <c:cat>
            <c:strRef>
              <c:f>Sheet1!$A$2:$A$9</c:f>
              <c:strCache>
                <c:ptCount val="8"/>
                <c:pt idx="0">
                  <c:v>Weekly</c:v>
                </c:pt>
                <c:pt idx="1">
                  <c:v>Twice a month</c:v>
                </c:pt>
                <c:pt idx="2">
                  <c:v>Once a month</c:v>
                </c:pt>
                <c:pt idx="3">
                  <c:v>Quarterly</c:v>
                </c:pt>
                <c:pt idx="4">
                  <c:v>Twice a year</c:v>
                </c:pt>
                <c:pt idx="5">
                  <c:v>Once a year</c:v>
                </c:pt>
                <c:pt idx="6">
                  <c:v>Less than once a year</c:v>
                </c:pt>
                <c:pt idx="7">
                  <c:v>Don't know</c:v>
                </c:pt>
              </c:strCache>
            </c:strRef>
          </c:cat>
          <c:val>
            <c:numRef>
              <c:f>Sheet1!$D$2:$D$9</c:f>
              <c:numCache>
                <c:formatCode>0%</c:formatCode>
                <c:ptCount val="8"/>
                <c:pt idx="0">
                  <c:v>0.09</c:v>
                </c:pt>
                <c:pt idx="1">
                  <c:v>0.02</c:v>
                </c:pt>
                <c:pt idx="2">
                  <c:v>0.42</c:v>
                </c:pt>
                <c:pt idx="3">
                  <c:v>0.2</c:v>
                </c:pt>
                <c:pt idx="4">
                  <c:v>0.02</c:v>
                </c:pt>
                <c:pt idx="5">
                  <c:v>0.09</c:v>
                </c:pt>
                <c:pt idx="6">
                  <c:v>0.04</c:v>
                </c:pt>
                <c:pt idx="7">
                  <c:v>0.11</c:v>
                </c:pt>
              </c:numCache>
            </c:numRef>
          </c:val>
          <c:extLst xmlns:mc="http://schemas.openxmlformats.org/markup-compatibility/2006" xmlns:c14="http://schemas.microsoft.com/office/drawing/2007/8/2/chart" xmlns:c15="http://schemas.microsoft.com/office/drawing/2012/chart" xmlns:c16="http://schemas.microsoft.com/office/drawing/2014/chart" xmlns:c16r2="http://schemas.microsoft.com/office/drawing/2015/06/chart">
            <c:ext xmlns:c16="http://schemas.microsoft.com/office/drawing/2014/chart" uri="{C3380CC4-5D6E-409C-BE32-E72D297353CC}">
              <c16:uniqueId val="{00000003-5789-4B3B-9EDE-8844B5627570}"/>
            </c:ext>
          </c:extLst>
        </c:ser>
        <c:dLbls>
          <c:showLegendKey val="0"/>
          <c:showVal val="1"/>
          <c:showCatName val="0"/>
          <c:showSerName val="0"/>
          <c:showPercent val="0"/>
          <c:showBubbleSize val="0"/>
        </c:dLbls>
        <c:gapWidth val="56"/>
        <c:axId val="138789248"/>
        <c:axId val="138790784"/>
      </c:barChart>
      <c:catAx>
        <c:axId val="138789248"/>
        <c:scaling>
          <c:orientation val="maxMin"/>
        </c:scaling>
        <c:delete val="0"/>
        <c:axPos val="l"/>
        <c:numFmt formatCode="General" sourceLinked="0"/>
        <c:majorTickMark val="none"/>
        <c:minorTickMark val="none"/>
        <c:tickLblPos val="nextTo"/>
        <c:spPr>
          <a:ln>
            <a:noFill/>
          </a:ln>
        </c:spPr>
        <c:txPr>
          <a:bodyPr/>
          <a:lstStyle/>
          <a:p>
            <a:pPr>
              <a:defRPr lang="en-GB" sz="1200">
                <a:solidFill>
                  <a:schemeClr val="tx1"/>
                </a:solidFill>
                <a:latin typeface="Segoe UI" panose="020B0502040204020203" pitchFamily="34" charset="0"/>
                <a:ea typeface="Segoe UI" panose="020B0502040204020203" pitchFamily="34" charset="0"/>
                <a:cs typeface="Segoe UI" panose="020B0502040204020203" pitchFamily="34" charset="0"/>
              </a:defRPr>
            </a:pPr>
            <a:endParaRPr lang="en-US"/>
          </a:p>
        </c:txPr>
        <c:crossAx val="138790784"/>
        <c:crosses val="autoZero"/>
        <c:auto val="1"/>
        <c:lblAlgn val="ctr"/>
        <c:lblOffset val="100"/>
        <c:noMultiLvlLbl val="0"/>
      </c:catAx>
      <c:valAx>
        <c:axId val="138790784"/>
        <c:scaling>
          <c:orientation val="minMax"/>
        </c:scaling>
        <c:delete val="1"/>
        <c:axPos val="t"/>
        <c:numFmt formatCode="0%" sourceLinked="1"/>
        <c:majorTickMark val="none"/>
        <c:minorTickMark val="none"/>
        <c:tickLblPos val="none"/>
        <c:crossAx val="138789248"/>
        <c:crosses val="autoZero"/>
        <c:crossBetween val="between"/>
      </c:valAx>
      <c:spPr>
        <a:noFill/>
        <a:ln w="25400">
          <a:noFill/>
        </a:ln>
      </c:spPr>
    </c:plotArea>
    <c:legend>
      <c:legendPos val="b"/>
      <c:layout>
        <c:manualLayout>
          <c:xMode val="edge"/>
          <c:yMode val="edge"/>
          <c:x val="0.29923337476938255"/>
          <c:y val="2.1024599960273774E-3"/>
          <c:w val="0.30585783304483816"/>
          <c:h val="3.9196367831275974E-2"/>
        </c:manualLayout>
      </c:layout>
      <c:overlay val="0"/>
      <c:txPr>
        <a:bodyPr/>
        <a:lstStyle/>
        <a:p>
          <a:pPr>
            <a:defRPr sz="12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2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B3B-426A-9A39-46159783CFF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19CB-4BA5-8E6A-9434776F79BE}"/>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19CB-4BA5-8E6A-9434776F79BE}"/>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19CB-4BA5-8E6A-9434776F79BE}"/>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19CB-4BA5-8E6A-9434776F79BE}"/>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19CB-4BA5-8E6A-9434776F79BE}"/>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19CB-4BA5-8E6A-9434776F79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2.5641023052592059E-3"/>
                  <c:y val="-3.9485662455415425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19CB-4BA5-8E6A-9434776F79BE}"/>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19CB-4BA5-8E6A-9434776F79BE}"/>
                </c:ext>
              </c:extLst>
            </c:dLbl>
            <c:dLbl>
              <c:idx val="5"/>
              <c:layout>
                <c:manualLayout>
                  <c:x val="8.9743580684072208E-3"/>
                  <c:y val="7.8971324910830799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19CB-4BA5-8E6A-9434776F79BE}"/>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26</c:v>
                </c:pt>
                <c:pt idx="1">
                  <c:v>57</c:v>
                </c:pt>
                <c:pt idx="2">
                  <c:v>13</c:v>
                </c:pt>
                <c:pt idx="3">
                  <c:v>2</c:v>
                </c:pt>
                <c:pt idx="4">
                  <c:v>0</c:v>
                </c:pt>
                <c:pt idx="5">
                  <c:v>2</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19CB-4BA5-8E6A-9434776F79BE}"/>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19CB-4BA5-8E6A-9434776F79BE}"/>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19CB-4BA5-8E6A-9434776F79BE}"/>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19CB-4BA5-8E6A-9434776F79BE}"/>
              </c:ext>
            </c:extLst>
          </c:dPt>
          <c:dPt>
            <c:idx val="3"/>
            <c:bubble3D val="0"/>
            <c:spPr>
              <a:noFill/>
              <a:extLst>
                <a:ext uri="{909E8E84-426E-40DD-AFC4-6F175D3DCCD1}">
                  <a14:hiddenFill xmlns:a14="http://schemas.microsoft.com/office/drawing/2010/main">
                    <a:solidFill>
                      <a:srgbClr val="BE0F3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19CB-4BA5-8E6A-9434776F79BE}"/>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19CB-4BA5-8E6A-9434776F79BE}"/>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19CB-4BA5-8E6A-9434776F79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19CB-4BA5-8E6A-9434776F79BE}"/>
                </c:ext>
              </c:extLst>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12</c:v>
                </c:pt>
                <c:pt idx="1">
                  <c:v>26</c:v>
                </c:pt>
                <c:pt idx="2">
                  <c:v>6</c:v>
                </c:pt>
                <c:pt idx="3">
                  <c:v>1</c:v>
                </c:pt>
                <c:pt idx="4">
                  <c:v>0</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19CB-4BA5-8E6A-9434776F79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6.2791231295050348E-2"/>
          <c:y val="0.87711550568455365"/>
          <c:w val="0.8373419304116767"/>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2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D25-446C-9857-A1039841561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5D0000"/>
    </a:solidFill>
  </c:spPr>
  <c:txPr>
    <a:bodyPr/>
    <a:lstStyle/>
    <a:p>
      <a:pPr>
        <a:defRPr sz="1800"/>
      </a:pPr>
      <a:endParaRPr lang="en-US"/>
    </a:p>
  </c:txPr>
  <c:externalData r:id="rId1">
    <c:autoUpdate val="0"/>
  </c:externalData>
</c:chartSpace>
</file>

<file path=ppt/charts/chart32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401-4835-8760-330658C64AD0}"/>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B13-463E-AFAC-ADD4D2B2E2C7}"/>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2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ECD-4533-BF79-7F0C4F04EE9F}"/>
            </c:ext>
          </c:extLst>
        </c:ser>
        <c:dLbls>
          <c:showLegendKey val="0"/>
          <c:showVal val="0"/>
          <c:showCatName val="0"/>
          <c:showSerName val="0"/>
          <c:showPercent val="0"/>
          <c:showBubbleSize val="0"/>
          <c:showLeaderLines val="1"/>
        </c:dLbls>
      </c:pie3DChart>
    </c:plotArea>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E71-4249-93C2-0D4434BFC933}"/>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4E71-4249-93C2-0D4434BFC933}"/>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4E71-4249-93C2-0D4434BFC933}"/>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4E71-4249-93C2-0D4434BFC933}"/>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4E71-4249-93C2-0D4434BFC933}"/>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4E71-4249-93C2-0D4434BFC933}"/>
              </c:ext>
            </c:extLst>
          </c:dPt>
          <c:xVal>
            <c:numRef>
              <c:f>Sheet1!$B$2:$B$7</c:f>
              <c:numCache>
                <c:formatCode>General</c:formatCode>
                <c:ptCount val="6"/>
                <c:pt idx="4">
                  <c:v>0</c:v>
                </c:pt>
                <c:pt idx="5">
                  <c:v>64</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4E71-4249-93C2-0D4434BFC933}"/>
            </c:ext>
          </c:extLst>
        </c:ser>
        <c:dLbls>
          <c:showLegendKey val="0"/>
          <c:showVal val="0"/>
          <c:showCatName val="0"/>
          <c:showSerName val="0"/>
          <c:showPercent val="0"/>
          <c:showBubbleSize val="0"/>
        </c:dLbls>
        <c:axId val="107779584"/>
        <c:axId val="107781120"/>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4E71-4249-93C2-0D4434BFC933}"/>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4E71-4249-93C2-0D4434BFC933}"/>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4E71-4249-93C2-0D4434BFC933}"/>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4E71-4249-93C2-0D4434BFC933}"/>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4E71-4249-93C2-0D4434BFC933}"/>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4E71-4249-93C2-0D4434BFC933}"/>
              </c:ext>
            </c:extLst>
          </c:dPt>
          <c:xVal>
            <c:numRef>
              <c:f>Sheet1!$C$2:$C$7</c:f>
              <c:numCache>
                <c:formatCode>General</c:formatCode>
                <c:ptCount val="6"/>
                <c:pt idx="3">
                  <c:v>59</c:v>
                </c:pt>
                <c:pt idx="4">
                  <c:v>72</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4E71-4249-93C2-0D4434BFC933}"/>
            </c:ext>
          </c:extLst>
        </c:ser>
        <c:dLbls>
          <c:showLegendKey val="0"/>
          <c:showVal val="0"/>
          <c:showCatName val="0"/>
          <c:showSerName val="0"/>
          <c:showPercent val="0"/>
          <c:showBubbleSize val="0"/>
        </c:dLbls>
        <c:axId val="107800832"/>
        <c:axId val="107799296"/>
      </c:scatterChart>
      <c:valAx>
        <c:axId val="107779584"/>
        <c:scaling>
          <c:orientation val="minMax"/>
          <c:max val="100"/>
          <c:min val="0"/>
        </c:scaling>
        <c:delete val="0"/>
        <c:axPos val="b"/>
        <c:numFmt formatCode="General" sourceLinked="1"/>
        <c:majorTickMark val="none"/>
        <c:minorTickMark val="none"/>
        <c:tickLblPos val="none"/>
        <c:spPr>
          <a:ln>
            <a:noFill/>
          </a:ln>
        </c:spPr>
        <c:crossAx val="107781120"/>
        <c:crossesAt val="0"/>
        <c:crossBetween val="midCat"/>
      </c:valAx>
      <c:valAx>
        <c:axId val="107781120"/>
        <c:scaling>
          <c:orientation val="minMax"/>
          <c:max val="4"/>
          <c:min val="-1"/>
        </c:scaling>
        <c:delete val="1"/>
        <c:axPos val="l"/>
        <c:numFmt formatCode="General" sourceLinked="1"/>
        <c:majorTickMark val="out"/>
        <c:minorTickMark val="none"/>
        <c:tickLblPos val="nextTo"/>
        <c:crossAx val="107779584"/>
        <c:crosses val="autoZero"/>
        <c:crossBetween val="midCat"/>
        <c:majorUnit val="2"/>
      </c:valAx>
      <c:valAx>
        <c:axId val="107799296"/>
        <c:scaling>
          <c:orientation val="minMax"/>
        </c:scaling>
        <c:delete val="1"/>
        <c:axPos val="r"/>
        <c:numFmt formatCode="General" sourceLinked="1"/>
        <c:majorTickMark val="out"/>
        <c:minorTickMark val="none"/>
        <c:tickLblPos val="nextTo"/>
        <c:crossAx val="107800832"/>
        <c:crosses val="max"/>
        <c:crossBetween val="midCat"/>
      </c:valAx>
      <c:valAx>
        <c:axId val="107800832"/>
        <c:scaling>
          <c:orientation val="minMax"/>
          <c:max val="100"/>
        </c:scaling>
        <c:delete val="1"/>
        <c:axPos val="b"/>
        <c:numFmt formatCode="General" sourceLinked="1"/>
        <c:majorTickMark val="out"/>
        <c:minorTickMark val="none"/>
        <c:tickLblPos val="nextTo"/>
        <c:crossAx val="107799296"/>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3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10625"/>
          <c:y val="0.9201259842519684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D08-4C11-8C30-5F4B2E66CEC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0.33750000000000002"/>
          <c:y val="0.8451259842519685"/>
          <c:w val="0.61181840551181099"/>
          <c:h val="1.9685039370078739E-5"/>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3E9-491A-BBD8-BACAF9B4793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761-4F86-A2A5-11E9D73E22F6}"/>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3673-43D8-9A14-DFB37E7D0E9E}"/>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3673-43D8-9A14-DFB37E7D0E9E}"/>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3673-43D8-9A14-DFB37E7D0E9E}"/>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3673-43D8-9A14-DFB37E7D0E9E}"/>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3673-43D8-9A14-DFB37E7D0E9E}"/>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3673-43D8-9A14-DFB37E7D0E9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3673-43D8-9A14-DFB37E7D0E9E}"/>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Not applicable – CCG is not pursuing a co-commissioning role</c:v>
                </c:pt>
              </c:strCache>
            </c:strRef>
          </c:cat>
          <c:val>
            <c:numRef>
              <c:f>Sheet1!$B$2:$B$6</c:f>
              <c:numCache>
                <c:formatCode>General</c:formatCode>
                <c:ptCount val="5"/>
                <c:pt idx="0">
                  <c:v>9</c:v>
                </c:pt>
                <c:pt idx="1">
                  <c:v>39</c:v>
                </c:pt>
                <c:pt idx="2">
                  <c:v>43</c:v>
                </c:pt>
                <c:pt idx="3">
                  <c:v>9</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3673-43D8-9A14-DFB37E7D0E9E}"/>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3673-43D8-9A14-DFB37E7D0E9E}"/>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3673-43D8-9A14-DFB37E7D0E9E}"/>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3673-43D8-9A14-DFB37E7D0E9E}"/>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3673-43D8-9A14-DFB37E7D0E9E}"/>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3673-43D8-9A14-DFB37E7D0E9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3673-43D8-9A14-DFB37E7D0E9E}"/>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Not applicable – CCG is not pursuing a co-commissioning role</c:v>
                </c:pt>
              </c:strCache>
            </c:strRef>
          </c:cat>
          <c:val>
            <c:numRef>
              <c:f>Sheet1!$C$2:$C$6</c:f>
              <c:numCache>
                <c:formatCode>General</c:formatCode>
                <c:ptCount val="5"/>
                <c:pt idx="0">
                  <c:v>4</c:v>
                </c:pt>
                <c:pt idx="1">
                  <c:v>18</c:v>
                </c:pt>
                <c:pt idx="2">
                  <c:v>20</c:v>
                </c:pt>
                <c:pt idx="3">
                  <c:v>4</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3673-43D8-9A14-DFB37E7D0E9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4.8688668616124711E-2"/>
          <c:y val="0.87974781409030833"/>
          <c:w val="0.89999990914598127"/>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546-4943-98CC-0BEA3DDC7B0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7F5-4724-B612-27F6F8D36B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8C"/>
    </a:solidFill>
  </c:spPr>
  <c:txPr>
    <a:bodyPr/>
    <a:lstStyle/>
    <a:p>
      <a:pPr>
        <a:defRPr sz="1800"/>
      </a:pPr>
      <a:endParaRPr lang="en-US"/>
    </a:p>
  </c:txPr>
  <c:externalData r:id="rId1">
    <c:autoUpdate val="0"/>
  </c:externalData>
</c:chartSpace>
</file>

<file path=ppt/charts/chart3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F91-4CBB-AF2E-C6D71988FF9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EBE-4BFB-B3CE-AD7D4B7779B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ACBC-4F02-96F1-A0C6F11604BE}"/>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ACBC-4F02-96F1-A0C6F11604BE}"/>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ACBC-4F02-96F1-A0C6F11604BE}"/>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ACBC-4F02-96F1-A0C6F11604BE}"/>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ACBC-4F02-96F1-A0C6F11604BE}"/>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ACBC-4F02-96F1-A0C6F11604BE}"/>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ACBC-4F02-96F1-A0C6F11604BE}"/>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ACBC-4F02-96F1-A0C6F11604BE}"/>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ACBC-4F02-96F1-A0C6F11604BE}"/>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67</c:v>
                </c:pt>
                <c:pt idx="1">
                  <c:v>33</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ACBC-4F02-96F1-A0C6F11604BE}"/>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ACBC-4F02-96F1-A0C6F11604BE}"/>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ACBC-4F02-96F1-A0C6F11604BE}"/>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ACBC-4F02-96F1-A0C6F11604BE}"/>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ACBC-4F02-96F1-A0C6F11604BE}"/>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ACBC-4F02-96F1-A0C6F11604BE}"/>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ACBC-4F02-96F1-A0C6F11604BE}"/>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ACBC-4F02-96F1-A0C6F11604BE}"/>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ACBC-4F02-96F1-A0C6F11604BE}"/>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2</c:v>
                </c:pt>
                <c:pt idx="1">
                  <c:v>1</c:v>
                </c:pt>
                <c:pt idx="2">
                  <c:v>0</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ACBC-4F02-96F1-A0C6F11604BE}"/>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A98-46C3-982E-D16F620CA04B}"/>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71B-44D1-9981-92BE184804AF}"/>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271B-44D1-9981-92BE184804AF}"/>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271B-44D1-9981-92BE184804AF}"/>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271B-44D1-9981-92BE184804AF}"/>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271B-44D1-9981-92BE184804AF}"/>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271B-44D1-9981-92BE184804AF}"/>
              </c:ext>
            </c:extLst>
          </c:dPt>
          <c:xVal>
            <c:numRef>
              <c:f>Sheet1!$B$2:$B$7</c:f>
              <c:numCache>
                <c:formatCode>General</c:formatCode>
                <c:ptCount val="6"/>
                <c:pt idx="4">
                  <c:v>0</c:v>
                </c:pt>
                <c:pt idx="5">
                  <c:v>88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271B-44D1-9981-92BE184804AF}"/>
            </c:ext>
          </c:extLst>
        </c:ser>
        <c:dLbls>
          <c:showLegendKey val="0"/>
          <c:showVal val="0"/>
          <c:showCatName val="0"/>
          <c:showSerName val="0"/>
          <c:showPercent val="0"/>
          <c:showBubbleSize val="0"/>
        </c:dLbls>
        <c:axId val="107936000"/>
        <c:axId val="107941888"/>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271B-44D1-9981-92BE184804AF}"/>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271B-44D1-9981-92BE184804AF}"/>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271B-44D1-9981-92BE184804AF}"/>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271B-44D1-9981-92BE184804AF}"/>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271B-44D1-9981-92BE184804AF}"/>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271B-44D1-9981-92BE184804AF}"/>
              </c:ext>
            </c:extLst>
          </c:dPt>
          <c:xVal>
            <c:numRef>
              <c:f>Sheet1!$C$2:$C$7</c:f>
              <c:numCache>
                <c:formatCode>General</c:formatCode>
                <c:ptCount val="6"/>
                <c:pt idx="3">
                  <c:v>75</c:v>
                </c:pt>
                <c:pt idx="4">
                  <c:v>86</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271B-44D1-9981-92BE184804AF}"/>
            </c:ext>
          </c:extLst>
        </c:ser>
        <c:dLbls>
          <c:showLegendKey val="0"/>
          <c:showVal val="0"/>
          <c:showCatName val="0"/>
          <c:showSerName val="0"/>
          <c:showPercent val="0"/>
          <c:showBubbleSize val="0"/>
        </c:dLbls>
        <c:axId val="107944960"/>
        <c:axId val="107943424"/>
      </c:scatterChart>
      <c:valAx>
        <c:axId val="107936000"/>
        <c:scaling>
          <c:orientation val="minMax"/>
          <c:max val="100"/>
          <c:min val="0"/>
        </c:scaling>
        <c:delete val="0"/>
        <c:axPos val="b"/>
        <c:numFmt formatCode="General" sourceLinked="1"/>
        <c:majorTickMark val="none"/>
        <c:minorTickMark val="none"/>
        <c:tickLblPos val="none"/>
        <c:spPr>
          <a:ln>
            <a:noFill/>
          </a:ln>
        </c:spPr>
        <c:crossAx val="107941888"/>
        <c:crossesAt val="0"/>
        <c:crossBetween val="midCat"/>
      </c:valAx>
      <c:valAx>
        <c:axId val="107941888"/>
        <c:scaling>
          <c:orientation val="minMax"/>
          <c:max val="4"/>
          <c:min val="-1"/>
        </c:scaling>
        <c:delete val="1"/>
        <c:axPos val="l"/>
        <c:numFmt formatCode="General" sourceLinked="1"/>
        <c:majorTickMark val="out"/>
        <c:minorTickMark val="none"/>
        <c:tickLblPos val="nextTo"/>
        <c:crossAx val="107936000"/>
        <c:crosses val="autoZero"/>
        <c:crossBetween val="midCat"/>
        <c:majorUnit val="2"/>
      </c:valAx>
      <c:valAx>
        <c:axId val="107943424"/>
        <c:scaling>
          <c:orientation val="minMax"/>
        </c:scaling>
        <c:delete val="1"/>
        <c:axPos val="r"/>
        <c:numFmt formatCode="General" sourceLinked="1"/>
        <c:majorTickMark val="out"/>
        <c:minorTickMark val="none"/>
        <c:tickLblPos val="nextTo"/>
        <c:crossAx val="107944960"/>
        <c:crosses val="max"/>
        <c:crossBetween val="midCat"/>
      </c:valAx>
      <c:valAx>
        <c:axId val="107944960"/>
        <c:scaling>
          <c:orientation val="minMax"/>
          <c:max val="100"/>
        </c:scaling>
        <c:delete val="1"/>
        <c:axPos val="b"/>
        <c:numFmt formatCode="General" sourceLinked="1"/>
        <c:majorTickMark val="out"/>
        <c:minorTickMark val="none"/>
        <c:tickLblPos val="nextTo"/>
        <c:crossAx val="10794342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78E-498F-9456-BB303A14C937}"/>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94"/>
    </a:solidFill>
  </c:spPr>
  <c:txPr>
    <a:bodyPr/>
    <a:lstStyle/>
    <a:p>
      <a:pPr>
        <a:defRPr sz="1800"/>
      </a:pPr>
      <a:endParaRPr lang="en-US"/>
    </a:p>
  </c:txPr>
  <c:externalData r:id="rId1">
    <c:autoUpdate val="0"/>
  </c:externalData>
</c:chartSpace>
</file>

<file path=ppt/charts/chart3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DFF-4C80-A1D1-D3FEC0090D50}"/>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0EB9-4916-974E-4DD5968B8C06}"/>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0EB9-4916-974E-4DD5968B8C06}"/>
              </c:ext>
            </c:extLst>
          </c:dPt>
          <c:dPt>
            <c:idx val="2"/>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0EB9-4916-974E-4DD5968B8C06}"/>
              </c:ext>
            </c:extLst>
          </c:dPt>
          <c:dPt>
            <c:idx val="3"/>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0EB9-4916-974E-4DD5968B8C06}"/>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0EB9-4916-974E-4DD5968B8C06}"/>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0EB9-4916-974E-4DD5968B8C06}"/>
              </c:ext>
            </c:extLst>
          </c:dPt>
          <c:dLbls>
            <c:dLbl>
              <c:idx val="0"/>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1-0EB9-4916-974E-4DD5968B8C06}"/>
                </c:ext>
              </c:extLst>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0EB9-4916-974E-4DD5968B8C06}"/>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0EB9-4916-974E-4DD5968B8C06}"/>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Sheet1!$A$2:$A$5</c:f>
              <c:strCache>
                <c:ptCount val="4"/>
                <c:pt idx="0">
                  <c:v>Too much</c:v>
                </c:pt>
                <c:pt idx="1">
                  <c:v>About right</c:v>
                </c:pt>
                <c:pt idx="2">
                  <c:v>Too little</c:v>
                </c:pt>
                <c:pt idx="3">
                  <c:v>Don't know</c:v>
                </c:pt>
              </c:strCache>
            </c:strRef>
          </c:cat>
          <c:val>
            <c:numRef>
              <c:f>Sheet1!$B$2:$B$5</c:f>
              <c:numCache>
                <c:formatCode>General</c:formatCode>
                <c:ptCount val="4"/>
                <c:pt idx="0">
                  <c:v>0</c:v>
                </c:pt>
                <c:pt idx="1">
                  <c:v>100</c:v>
                </c:pt>
                <c:pt idx="2">
                  <c:v>0</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0EB9-4916-974E-4DD5968B8C06}"/>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0EB9-4916-974E-4DD5968B8C06}"/>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0EB9-4916-974E-4DD5968B8C06}"/>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0EB9-4916-974E-4DD5968B8C06}"/>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0EB9-4916-974E-4DD5968B8C06}"/>
              </c:ext>
            </c:extLst>
          </c:dPt>
          <c:dLbls>
            <c:dLbl>
              <c:idx val="0"/>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E-0EB9-4916-974E-4DD5968B8C06}"/>
                </c:ext>
              </c:extLst>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0EB9-4916-974E-4DD5968B8C06}"/>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0EB9-4916-974E-4DD5968B8C06}"/>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Sheet1!$A$2:$A$5</c:f>
              <c:strCache>
                <c:ptCount val="4"/>
                <c:pt idx="0">
                  <c:v>Too much</c:v>
                </c:pt>
                <c:pt idx="1">
                  <c:v>About right</c:v>
                </c:pt>
                <c:pt idx="2">
                  <c:v>Too little</c:v>
                </c:pt>
                <c:pt idx="3">
                  <c:v>Don't know</c:v>
                </c:pt>
              </c:strCache>
            </c:strRef>
          </c:cat>
          <c:val>
            <c:numRef>
              <c:f>Sheet1!$C$2:$C$5</c:f>
              <c:numCache>
                <c:formatCode>General</c:formatCode>
                <c:ptCount val="4"/>
                <c:pt idx="0">
                  <c:v>0</c:v>
                </c:pt>
                <c:pt idx="1">
                  <c:v>3</c:v>
                </c:pt>
                <c:pt idx="2">
                  <c:v>0</c:v>
                </c:pt>
                <c:pt idx="3">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5-0EB9-4916-974E-4DD5968B8C0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9356044886326984"/>
          <c:y val="0.87974781409030833"/>
          <c:w val="0.52440939588033553"/>
          <c:h val="5.5501328776520427E-2"/>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11B-4B73-9666-D324D41128D5}"/>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026-4298-8E48-C9A222BD30A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1A6-4641-AB9D-D65F7916F8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685F-48FE-ACE0-BE8C805DE2CD}"/>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685F-48FE-ACE0-BE8C805DE2CD}"/>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685F-48FE-ACE0-BE8C805DE2CD}"/>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685F-48FE-ACE0-BE8C805DE2CD}"/>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685F-48FE-ACE0-BE8C805DE2CD}"/>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685F-48FE-ACE0-BE8C805DE2CD}"/>
              </c:ext>
            </c:extLst>
          </c:dPt>
          <c:dPt>
            <c:idx val="6"/>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685F-48FE-ACE0-BE8C805DE2CD}"/>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3-685F-48FE-ACE0-BE8C805DE2CD}"/>
                </c:ext>
              </c:extLst>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685F-48FE-ACE0-BE8C805DE2CD}"/>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685F-48FE-ACE0-BE8C805DE2CD}"/>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685F-48FE-ACE0-BE8C805DE2CD}"/>
                </c:ext>
              </c:extLst>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685F-48FE-ACE0-BE8C805DE2CD}"/>
                </c:ext>
              </c:extLst>
            </c:dLbl>
            <c:dLbl>
              <c:idx val="6"/>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D-685F-48FE-ACE0-BE8C805DE2CD}"/>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There has never been an issue with the quality of services</c:v>
                </c:pt>
              </c:strCache>
            </c:strRef>
          </c:cat>
          <c:val>
            <c:numRef>
              <c:f>Sheet1!$B$2:$B$8</c:f>
              <c:numCache>
                <c:formatCode>General</c:formatCode>
                <c:ptCount val="7"/>
                <c:pt idx="0">
                  <c:v>100</c:v>
                </c:pt>
                <c:pt idx="1">
                  <c:v>0</c:v>
                </c:pt>
                <c:pt idx="2">
                  <c:v>0</c:v>
                </c:pt>
                <c:pt idx="3">
                  <c:v>0</c:v>
                </c:pt>
                <c:pt idx="4">
                  <c:v>0</c:v>
                </c:pt>
                <c:pt idx="5">
                  <c:v>0</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685F-48FE-ACE0-BE8C805DE2CD}"/>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685F-48FE-ACE0-BE8C805DE2CD}"/>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685F-48FE-ACE0-BE8C805DE2CD}"/>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685F-48FE-ACE0-BE8C805DE2CD}"/>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685F-48FE-ACE0-BE8C805DE2CD}"/>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685F-48FE-ACE0-BE8C805DE2CD}"/>
              </c:ext>
            </c:extLst>
          </c:dPt>
          <c:dPt>
            <c:idx val="5"/>
            <c:bubble3D val="0"/>
            <c:spPr>
              <a:noFill/>
              <a:ln>
                <a:solidFill>
                  <a:schemeClr val="bg1"/>
                </a:solidFill>
              </a:ln>
              <a:extLst>
                <a:ext uri="{909E8E84-426E-40DD-AFC4-6F175D3DCCD1}">
                  <a14:hiddenFill xmlns:a14="http://schemas.microsoft.com/office/drawing/2010/main">
                    <a:solidFill>
                      <a:srgbClr val="F1BE48"/>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685F-48FE-ACE0-BE8C805DE2CD}"/>
              </c:ext>
            </c:extLst>
          </c:dPt>
          <c:dPt>
            <c:idx val="6"/>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685F-48FE-ACE0-BE8C805DE2CD}"/>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685F-48FE-ACE0-BE8C805DE2CD}"/>
                </c:ext>
              </c:extLst>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685F-48FE-ACE0-BE8C805DE2CD}"/>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685F-48FE-ACE0-BE8C805DE2CD}"/>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685F-48FE-ACE0-BE8C805DE2CD}"/>
                </c:ext>
              </c:extLst>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A-685F-48FE-ACE0-BE8C805DE2CD}"/>
                </c:ext>
              </c:extLst>
            </c:dLbl>
            <c:dLbl>
              <c:idx val="6"/>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C-685F-48FE-ACE0-BE8C805DE2CD}"/>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Strongly agree</c:v>
                </c:pt>
                <c:pt idx="1">
                  <c:v>Tend to agree</c:v>
                </c:pt>
                <c:pt idx="2">
                  <c:v>Neither agree nor disagree</c:v>
                </c:pt>
                <c:pt idx="3">
                  <c:v>Tend to disagree</c:v>
                </c:pt>
                <c:pt idx="4">
                  <c:v>Strongly disagree</c:v>
                </c:pt>
                <c:pt idx="5">
                  <c:v>Don't know</c:v>
                </c:pt>
                <c:pt idx="6">
                  <c:v>There has never been an issue with the quality of services</c:v>
                </c:pt>
              </c:strCache>
            </c:strRef>
          </c:cat>
          <c:val>
            <c:numRef>
              <c:f>Sheet1!$C$2:$C$8</c:f>
              <c:numCache>
                <c:formatCode>General</c:formatCode>
                <c:ptCount val="7"/>
                <c:pt idx="0">
                  <c:v>3</c:v>
                </c:pt>
                <c:pt idx="1">
                  <c:v>0</c:v>
                </c:pt>
                <c:pt idx="2">
                  <c:v>0</c:v>
                </c:pt>
                <c:pt idx="3">
                  <c:v>0</c:v>
                </c:pt>
                <c:pt idx="4">
                  <c:v>0</c:v>
                </c:pt>
                <c:pt idx="5">
                  <c:v>0</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D-685F-48FE-ACE0-BE8C805DE2CD}"/>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1.2820511526296031E-2"/>
          <c:y val="0.80729483622881049"/>
          <c:w val="0.98606491156219345"/>
          <c:h val="0.19007279614434375"/>
        </c:manualLayout>
      </c:layout>
      <c:overlay val="0"/>
      <c:txPr>
        <a:bodyPr/>
        <a:lstStyle/>
        <a:p>
          <a:pPr>
            <a:defRPr sz="100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578-49EE-9EA9-7A00263861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156-45F8-87D6-EFE64B55FCF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241CC"/>
    </a:solidFill>
  </c:spPr>
  <c:txPr>
    <a:bodyPr/>
    <a:lstStyle/>
    <a:p>
      <a:pPr>
        <a:defRPr sz="1800"/>
      </a:pPr>
      <a:endParaRPr lang="en-US"/>
    </a:p>
  </c:txPr>
  <c:externalData r:id="rId1">
    <c:autoUpdate val="0"/>
  </c:externalData>
</c:chartSpace>
</file>

<file path=ppt/charts/chart3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A66-4B2C-81E3-E0F1DC3D768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4D8-49EE-BAD6-A2102D294136}"/>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84D8-49EE-BAD6-A2102D294136}"/>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84D8-49EE-BAD6-A2102D294136}"/>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84D8-49EE-BAD6-A2102D294136}"/>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84D8-49EE-BAD6-A2102D294136}"/>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84D8-49EE-BAD6-A2102D294136}"/>
              </c:ext>
            </c:extLst>
          </c:dPt>
          <c:xVal>
            <c:numRef>
              <c:f>Sheet1!$B$2:$B$7</c:f>
              <c:numCache>
                <c:formatCode>General</c:formatCode>
                <c:ptCount val="6"/>
                <c:pt idx="4">
                  <c:v>0</c:v>
                </c:pt>
                <c:pt idx="5">
                  <c:v>82</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84D8-49EE-BAD6-A2102D294136}"/>
            </c:ext>
          </c:extLst>
        </c:ser>
        <c:dLbls>
          <c:showLegendKey val="0"/>
          <c:showVal val="0"/>
          <c:showCatName val="0"/>
          <c:showSerName val="0"/>
          <c:showPercent val="0"/>
          <c:showBubbleSize val="0"/>
        </c:dLbls>
        <c:axId val="108002304"/>
        <c:axId val="108008192"/>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84D8-49EE-BAD6-A2102D294136}"/>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84D8-49EE-BAD6-A2102D294136}"/>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84D8-49EE-BAD6-A2102D294136}"/>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84D8-49EE-BAD6-A2102D294136}"/>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84D8-49EE-BAD6-A2102D294136}"/>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84D8-49EE-BAD6-A2102D294136}"/>
              </c:ext>
            </c:extLst>
          </c:dPt>
          <c:xVal>
            <c:numRef>
              <c:f>Sheet1!$C$2:$C$7</c:f>
              <c:numCache>
                <c:formatCode>General</c:formatCode>
                <c:ptCount val="6"/>
                <c:pt idx="3">
                  <c:v>77</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84D8-49EE-BAD6-A2102D294136}"/>
            </c:ext>
          </c:extLst>
        </c:ser>
        <c:dLbls>
          <c:showLegendKey val="0"/>
          <c:showVal val="0"/>
          <c:showCatName val="0"/>
          <c:showSerName val="0"/>
          <c:showPercent val="0"/>
          <c:showBubbleSize val="0"/>
        </c:dLbls>
        <c:axId val="108015616"/>
        <c:axId val="108009728"/>
      </c:scatterChart>
      <c:valAx>
        <c:axId val="108002304"/>
        <c:scaling>
          <c:orientation val="minMax"/>
          <c:max val="100"/>
          <c:min val="0"/>
        </c:scaling>
        <c:delete val="0"/>
        <c:axPos val="b"/>
        <c:numFmt formatCode="General" sourceLinked="1"/>
        <c:majorTickMark val="none"/>
        <c:minorTickMark val="none"/>
        <c:tickLblPos val="none"/>
        <c:spPr>
          <a:ln>
            <a:noFill/>
          </a:ln>
        </c:spPr>
        <c:crossAx val="108008192"/>
        <c:crossesAt val="0"/>
        <c:crossBetween val="midCat"/>
      </c:valAx>
      <c:valAx>
        <c:axId val="108008192"/>
        <c:scaling>
          <c:orientation val="minMax"/>
          <c:max val="4"/>
          <c:min val="-1"/>
        </c:scaling>
        <c:delete val="1"/>
        <c:axPos val="l"/>
        <c:numFmt formatCode="General" sourceLinked="1"/>
        <c:majorTickMark val="out"/>
        <c:minorTickMark val="none"/>
        <c:tickLblPos val="nextTo"/>
        <c:crossAx val="108002304"/>
        <c:crosses val="autoZero"/>
        <c:crossBetween val="midCat"/>
        <c:majorUnit val="2"/>
      </c:valAx>
      <c:valAx>
        <c:axId val="108009728"/>
        <c:scaling>
          <c:orientation val="minMax"/>
        </c:scaling>
        <c:delete val="1"/>
        <c:axPos val="r"/>
        <c:numFmt formatCode="General" sourceLinked="1"/>
        <c:majorTickMark val="out"/>
        <c:minorTickMark val="none"/>
        <c:tickLblPos val="nextTo"/>
        <c:crossAx val="108015616"/>
        <c:crosses val="max"/>
        <c:crossBetween val="midCat"/>
      </c:valAx>
      <c:valAx>
        <c:axId val="108015616"/>
        <c:scaling>
          <c:orientation val="minMax"/>
          <c:max val="100"/>
        </c:scaling>
        <c:delete val="1"/>
        <c:axPos val="b"/>
        <c:numFmt formatCode="General" sourceLinked="1"/>
        <c:majorTickMark val="out"/>
        <c:minorTickMark val="none"/>
        <c:tickLblPos val="nextTo"/>
        <c:crossAx val="10800972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D721-4727-A876-AC07DE2BCB31}"/>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D721-4727-A876-AC07DE2BCB31}"/>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D721-4727-A876-AC07DE2BCB31}"/>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D721-4727-A876-AC07DE2BCB31}"/>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D721-4727-A876-AC07DE2BCB31}"/>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D721-4727-A876-AC07DE2BCB3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D721-4727-A876-AC07DE2BCB31}"/>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D721-4727-A876-AC07DE2BCB31}"/>
                </c:ext>
              </c:extLst>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Sheet1!$B$2:$B$6</c:f>
              <c:numCache>
                <c:formatCode>General</c:formatCode>
                <c:ptCount val="5"/>
                <c:pt idx="0">
                  <c:v>33</c:v>
                </c:pt>
                <c:pt idx="1">
                  <c:v>33</c:v>
                </c:pt>
                <c:pt idx="2">
                  <c:v>0</c:v>
                </c:pt>
                <c:pt idx="3">
                  <c:v>0</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D721-4727-A876-AC07DE2BCB31}"/>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D721-4727-A876-AC07DE2BCB31}"/>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D721-4727-A876-AC07DE2BCB31}"/>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D721-4727-A876-AC07DE2BCB31}"/>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D721-4727-A876-AC07DE2BCB31}"/>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D721-4727-A876-AC07DE2BCB3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D721-4727-A876-AC07DE2BCB31}"/>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D721-4727-A876-AC07DE2BCB31}"/>
                </c:ext>
              </c:extLst>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Sheet1!$C$2:$C$6</c:f>
              <c:numCache>
                <c:formatCode>General</c:formatCode>
                <c:ptCount val="5"/>
                <c:pt idx="0">
                  <c:v>1</c:v>
                </c:pt>
                <c:pt idx="1">
                  <c:v>1</c:v>
                </c:pt>
                <c:pt idx="2">
                  <c:v>0</c:v>
                </c:pt>
                <c:pt idx="3">
                  <c:v>0</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D721-4727-A876-AC07DE2BCB3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163621727879893"/>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D67-4692-9FC4-F727CE86C68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F76-49D7-8A61-5885F26046E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3C9-4C83-BDB8-EFBD4D1DBAD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9B6F-48B0-BEBD-3D1AFE6E2E23}"/>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9B6F-48B0-BEBD-3D1AFE6E2E23}"/>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9B6F-48B0-BEBD-3D1AFE6E2E23}"/>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9B6F-48B0-BEBD-3D1AFE6E2E23}"/>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9B6F-48B0-BEBD-3D1AFE6E2E23}"/>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9B6F-48B0-BEBD-3D1AFE6E2E23}"/>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5-9B6F-48B0-BEBD-3D1AFE6E2E23}"/>
                </c:ext>
              </c:extLst>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9B6F-48B0-BEBD-3D1AFE6E2E23}"/>
                </c:ext>
              </c:extLst>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Sheet1!$B$2:$B$6</c:f>
              <c:numCache>
                <c:formatCode>General</c:formatCode>
                <c:ptCount val="5"/>
                <c:pt idx="0">
                  <c:v>33</c:v>
                </c:pt>
                <c:pt idx="1">
                  <c:v>33</c:v>
                </c:pt>
                <c:pt idx="2">
                  <c:v>0</c:v>
                </c:pt>
                <c:pt idx="3">
                  <c:v>0</c:v>
                </c:pt>
                <c:pt idx="4">
                  <c:v>33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9B6F-48B0-BEBD-3D1AFE6E2E23}"/>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9B6F-48B0-BEBD-3D1AFE6E2E23}"/>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9B6F-48B0-BEBD-3D1AFE6E2E23}"/>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9B6F-48B0-BEBD-3D1AFE6E2E23}"/>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9B6F-48B0-BEBD-3D1AFE6E2E23}"/>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9B6F-48B0-BEBD-3D1AFE6E2E23}"/>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2-9B6F-48B0-BEBD-3D1AFE6E2E23}"/>
                </c:ext>
              </c:extLst>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9B6F-48B0-BEBD-3D1AFE6E2E23}"/>
                </c:ext>
              </c:extLst>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involved</c:v>
                </c:pt>
                <c:pt idx="1">
                  <c:v>Fairly involved</c:v>
                </c:pt>
                <c:pt idx="2">
                  <c:v>Not very involved</c:v>
                </c:pt>
                <c:pt idx="3">
                  <c:v>Not at all involved</c:v>
                </c:pt>
                <c:pt idx="4">
                  <c:v>Don't know</c:v>
                </c:pt>
              </c:strCache>
            </c:strRef>
          </c:cat>
          <c:val>
            <c:numRef>
              <c:f>Sheet1!$C$2:$C$6</c:f>
              <c:numCache>
                <c:formatCode>General</c:formatCode>
                <c:ptCount val="5"/>
                <c:pt idx="0">
                  <c:v>1</c:v>
                </c:pt>
                <c:pt idx="1">
                  <c:v>1</c:v>
                </c:pt>
                <c:pt idx="2">
                  <c:v>0</c:v>
                </c:pt>
                <c:pt idx="3">
                  <c:v>0</c:v>
                </c:pt>
                <c:pt idx="4">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9B6F-48B0-BEBD-3D1AFE6E2E23}"/>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163621727879893"/>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EF4-47AC-A6EE-E09EF02DE55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BBC-4EE4-83D1-83A0E6528A2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69D-44C5-88A6-875BF1D67379}"/>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297321997039976"/>
          <c:y val="0"/>
          <c:w val="0.42886286807360507"/>
          <c:h val="0.8805646802096616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6386-4A5F-BD35-BC53BC434A35}"/>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6386-4A5F-BD35-BC53BC434A35}"/>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6386-4A5F-BD35-BC53BC434A35}"/>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6386-4A5F-BD35-BC53BC434A35}"/>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6386-4A5F-BD35-BC53BC434A35}"/>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6386-4A5F-BD35-BC53BC434A35}"/>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3-6386-4A5F-BD35-BC53BC434A35}"/>
                </c:ext>
              </c:extLst>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6386-4A5F-BD35-BC53BC434A35}"/>
                </c:ext>
              </c:extLst>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6386-4A5F-BD35-BC53BC434A35}"/>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Sheet1!$B$2:$B$6</c:f>
              <c:numCache>
                <c:formatCode>General</c:formatCode>
                <c:ptCount val="5"/>
                <c:pt idx="0">
                  <c:v>67</c:v>
                </c:pt>
                <c:pt idx="1">
                  <c:v>0</c:v>
                </c:pt>
                <c:pt idx="2">
                  <c:v>33</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6386-4A5F-BD35-BC53BC434A35}"/>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6386-4A5F-BD35-BC53BC434A35}"/>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6386-4A5F-BD35-BC53BC434A35}"/>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6386-4A5F-BD35-BC53BC434A35}"/>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6386-4A5F-BD35-BC53BC434A35}"/>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6386-4A5F-BD35-BC53BC434A35}"/>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0-6386-4A5F-BD35-BC53BC434A35}"/>
                </c:ext>
              </c:extLst>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4-6386-4A5F-BD35-BC53BC434A35}"/>
                </c:ext>
              </c:extLst>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6386-4A5F-BD35-BC53BC434A35}"/>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Very well</c:v>
                </c:pt>
                <c:pt idx="1">
                  <c:v>Fairly well</c:v>
                </c:pt>
                <c:pt idx="2">
                  <c:v>Not very well</c:v>
                </c:pt>
                <c:pt idx="3">
                  <c:v>Not at all well</c:v>
                </c:pt>
                <c:pt idx="4">
                  <c:v>Don't know</c:v>
                </c:pt>
              </c:strCache>
            </c:strRef>
          </c:cat>
          <c:val>
            <c:numRef>
              <c:f>Sheet1!$C$2:$C$6</c:f>
              <c:numCache>
                <c:formatCode>General</c:formatCode>
                <c:ptCount val="5"/>
                <c:pt idx="0">
                  <c:v>2</c:v>
                </c:pt>
                <c:pt idx="1">
                  <c:v>0</c:v>
                </c:pt>
                <c:pt idx="2">
                  <c:v>1</c:v>
                </c:pt>
                <c:pt idx="3">
                  <c:v>0</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6386-4A5F-BD35-BC53BC434A35}"/>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15638096543701135"/>
          <c:y val="0.87974781409030833"/>
          <c:w val="0.6323131806669513"/>
          <c:h val="5.5501328776520427E-2"/>
        </c:manualLayout>
      </c:layout>
      <c:overlay val="0"/>
      <c:spPr>
        <a:noFill/>
      </c:spPr>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682-4596-A0F6-04C467A233B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F46-409E-BA3D-82807A1B6568}"/>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8F46-409E-BA3D-82807A1B6568}"/>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8F46-409E-BA3D-82807A1B6568}"/>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8F46-409E-BA3D-82807A1B6568}"/>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8F46-409E-BA3D-82807A1B6568}"/>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8F46-409E-BA3D-82807A1B6568}"/>
              </c:ext>
            </c:extLst>
          </c:dPt>
          <c:xVal>
            <c:numRef>
              <c:f>Sheet1!$B$2:$B$7</c:f>
              <c:numCache>
                <c:formatCode>General</c:formatCode>
                <c:ptCount val="6"/>
                <c:pt idx="4">
                  <c:v>0</c:v>
                </c:pt>
                <c:pt idx="5">
                  <c:v>70</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8F46-409E-BA3D-82807A1B6568}"/>
            </c:ext>
          </c:extLst>
        </c:ser>
        <c:dLbls>
          <c:showLegendKey val="0"/>
          <c:showVal val="0"/>
          <c:showCatName val="0"/>
          <c:showSerName val="0"/>
          <c:showPercent val="0"/>
          <c:showBubbleSize val="0"/>
        </c:dLbls>
        <c:axId val="108158976"/>
        <c:axId val="108160512"/>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8F46-409E-BA3D-82807A1B6568}"/>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8F46-409E-BA3D-82807A1B6568}"/>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8F46-409E-BA3D-82807A1B6568}"/>
              </c:ext>
            </c:extLst>
          </c:dPt>
          <c:dPt>
            <c:idx val="3"/>
            <c:marker>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8F46-409E-BA3D-82807A1B6568}"/>
              </c:ext>
            </c:extLst>
          </c:dPt>
          <c:dPt>
            <c:idx val="4"/>
            <c:marker>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8F46-409E-BA3D-82807A1B6568}"/>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8F46-409E-BA3D-82807A1B6568}"/>
              </c:ext>
            </c:extLst>
          </c:dPt>
          <c:xVal>
            <c:numRef>
              <c:f>Sheet1!$C$2:$C$7</c:f>
              <c:numCache>
                <c:formatCode>General</c:formatCode>
                <c:ptCount val="6"/>
                <c:pt idx="3">
                  <c:v>64</c:v>
                </c:pt>
                <c:pt idx="4">
                  <c:v>67</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8F46-409E-BA3D-82807A1B6568}"/>
            </c:ext>
          </c:extLst>
        </c:ser>
        <c:dLbls>
          <c:showLegendKey val="0"/>
          <c:showVal val="0"/>
          <c:showCatName val="0"/>
          <c:showSerName val="0"/>
          <c:showPercent val="0"/>
          <c:showBubbleSize val="0"/>
        </c:dLbls>
        <c:axId val="108176128"/>
        <c:axId val="108162048"/>
      </c:scatterChart>
      <c:valAx>
        <c:axId val="108158976"/>
        <c:scaling>
          <c:orientation val="minMax"/>
          <c:max val="100"/>
          <c:min val="0"/>
        </c:scaling>
        <c:delete val="0"/>
        <c:axPos val="b"/>
        <c:numFmt formatCode="General" sourceLinked="1"/>
        <c:majorTickMark val="none"/>
        <c:minorTickMark val="none"/>
        <c:tickLblPos val="none"/>
        <c:spPr>
          <a:ln>
            <a:noFill/>
          </a:ln>
        </c:spPr>
        <c:crossAx val="108160512"/>
        <c:crossesAt val="0"/>
        <c:crossBetween val="midCat"/>
      </c:valAx>
      <c:valAx>
        <c:axId val="108160512"/>
        <c:scaling>
          <c:orientation val="minMax"/>
          <c:max val="4"/>
          <c:min val="-1"/>
        </c:scaling>
        <c:delete val="1"/>
        <c:axPos val="l"/>
        <c:numFmt formatCode="General" sourceLinked="1"/>
        <c:majorTickMark val="out"/>
        <c:minorTickMark val="none"/>
        <c:tickLblPos val="nextTo"/>
        <c:crossAx val="108158976"/>
        <c:crosses val="autoZero"/>
        <c:crossBetween val="midCat"/>
        <c:majorUnit val="2"/>
      </c:valAx>
      <c:valAx>
        <c:axId val="108162048"/>
        <c:scaling>
          <c:orientation val="minMax"/>
        </c:scaling>
        <c:delete val="1"/>
        <c:axPos val="r"/>
        <c:numFmt formatCode="General" sourceLinked="1"/>
        <c:majorTickMark val="out"/>
        <c:minorTickMark val="none"/>
        <c:tickLblPos val="nextTo"/>
        <c:crossAx val="108176128"/>
        <c:crosses val="max"/>
        <c:crossBetween val="midCat"/>
      </c:valAx>
      <c:valAx>
        <c:axId val="108176128"/>
        <c:scaling>
          <c:orientation val="minMax"/>
          <c:max val="100"/>
        </c:scaling>
        <c:delete val="1"/>
        <c:axPos val="b"/>
        <c:numFmt formatCode="General" sourceLinked="1"/>
        <c:majorTickMark val="out"/>
        <c:minorTickMark val="none"/>
        <c:tickLblPos val="nextTo"/>
        <c:crossAx val="108162048"/>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3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566-4CD2-9E3A-E7F8E42DBF5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986-429F-AC8D-C773D63A2C6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FA9-43E0-A111-7451C0E3CBD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C460-4DA0-8E88-8D59F8D00531}"/>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C460-4DA0-8E88-8D59F8D00531}"/>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C460-4DA0-8E88-8D59F8D00531}"/>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C460-4DA0-8E88-8D59F8D00531}"/>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C460-4DA0-8E88-8D59F8D00531}"/>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C460-4DA0-8E88-8D59F8D00531}"/>
              </c:ext>
            </c:extLst>
          </c:dPt>
          <c:dPt>
            <c:idx val="6"/>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C460-4DA0-8E88-8D59F8D0053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9</c:v>
                </c:pt>
                <c:pt idx="1">
                  <c:v>33</c:v>
                </c:pt>
                <c:pt idx="2">
                  <c:v>18</c:v>
                </c:pt>
                <c:pt idx="3">
                  <c:v>13</c:v>
                </c:pt>
                <c:pt idx="4">
                  <c:v>9</c:v>
                </c:pt>
                <c:pt idx="5">
                  <c:v>13</c:v>
                </c:pt>
                <c:pt idx="6">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C460-4DA0-8E88-8D59F8D00531}"/>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C460-4DA0-8E88-8D59F8D00531}"/>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C460-4DA0-8E88-8D59F8D00531}"/>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C460-4DA0-8E88-8D59F8D00531}"/>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C460-4DA0-8E88-8D59F8D00531}"/>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C460-4DA0-8E88-8D59F8D00531}"/>
              </c:ext>
            </c:extLst>
          </c:dPt>
          <c:dPt>
            <c:idx val="5"/>
            <c:bubble3D val="0"/>
            <c:spPr>
              <a:noFill/>
              <a:ln>
                <a:solidFill>
                  <a:schemeClr val="bg1"/>
                </a:solidFill>
              </a:ln>
              <a:extLst>
                <a:ext uri="{909E8E84-426E-40DD-AFC4-6F175D3DCCD1}">
                  <a14:hiddenFill xmlns:a14="http://schemas.microsoft.com/office/drawing/2010/main">
                    <a:solidFill>
                      <a:srgbClr val="F1BE48"/>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C460-4DA0-8E88-8D59F8D00531}"/>
              </c:ext>
            </c:extLst>
          </c:dPt>
          <c:dPt>
            <c:idx val="6"/>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C460-4DA0-8E88-8D59F8D0053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6</c:v>
                </c:pt>
                <c:pt idx="1">
                  <c:v>22</c:v>
                </c:pt>
                <c:pt idx="2">
                  <c:v>12</c:v>
                </c:pt>
                <c:pt idx="3">
                  <c:v>9</c:v>
                </c:pt>
                <c:pt idx="4">
                  <c:v>6</c:v>
                </c:pt>
                <c:pt idx="5">
                  <c:v>9</c:v>
                </c:pt>
                <c:pt idx="6">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D-C460-4DA0-8E88-8D59F8D0053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FF5-4B70-97D5-47592CAA6FB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0A0-40BC-8559-19726F0DFB3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C2BB-4AB8-9423-507A4B303CDA}"/>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C2BB-4AB8-9423-507A4B303CDA}"/>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C2BB-4AB8-9423-507A4B303CDA}"/>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C2BB-4AB8-9423-507A4B303CDA}"/>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C2BB-4AB8-9423-507A4B303CDA}"/>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C2BB-4AB8-9423-507A4B303CDA}"/>
              </c:ext>
            </c:extLst>
          </c:dPt>
          <c:dPt>
            <c:idx val="6"/>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C2BB-4AB8-9423-507A4B303CD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8.9305036294234363E-3"/>
                  <c:y val="2.4553093648371497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C2BB-4AB8-9423-507A4B303CDA}"/>
                </c:ext>
              </c:extLst>
            </c:dLbl>
            <c:dLbl>
              <c:idx val="6"/>
              <c:layout>
                <c:manualLayout>
                  <c:x val="0"/>
                  <c:y val="-2.80606784552817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D-C2BB-4AB8-9423-507A4B303CDA}"/>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10</c:v>
                </c:pt>
                <c:pt idx="1">
                  <c:v>39</c:v>
                </c:pt>
                <c:pt idx="2">
                  <c:v>24</c:v>
                </c:pt>
                <c:pt idx="3">
                  <c:v>13</c:v>
                </c:pt>
                <c:pt idx="4">
                  <c:v>7</c:v>
                </c:pt>
                <c:pt idx="5">
                  <c:v>4</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C2BB-4AB8-9423-507A4B303CD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C2BB-4AB8-9423-507A4B303CD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C2BB-4AB8-9423-507A4B303CD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C2BB-4AB8-9423-507A4B303CD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C2BB-4AB8-9423-507A4B303CD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C2BB-4AB8-9423-507A4B303CDA}"/>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C2BB-4AB8-9423-507A4B303CD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7</c:v>
                </c:pt>
                <c:pt idx="1">
                  <c:v>26</c:v>
                </c:pt>
                <c:pt idx="2">
                  <c:v>16</c:v>
                </c:pt>
                <c:pt idx="3">
                  <c:v>9</c:v>
                </c:pt>
                <c:pt idx="4">
                  <c:v>5</c:v>
                </c:pt>
                <c:pt idx="5">
                  <c:v>3</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C2BB-4AB8-9423-507A4B303CD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29D-4695-8450-4DF4E6C4568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1EE-4251-8AB0-FB939D946C9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2FE1-4464-92FE-6D33FA4EB6DA}"/>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2FE1-4464-92FE-6D33FA4EB6DA}"/>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2FE1-4464-92FE-6D33FA4EB6DA}"/>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2FE1-4464-92FE-6D33FA4EB6DA}"/>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2FE1-4464-92FE-6D33FA4EB6DA}"/>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2FE1-4464-92FE-6D33FA4EB6DA}"/>
              </c:ext>
            </c:extLst>
          </c:dPt>
          <c:dPt>
            <c:idx val="6"/>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2FE1-4464-92FE-6D33FA4EB6DA}"/>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D-2FE1-4464-92FE-6D33FA4EB6DA}"/>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6</c:v>
                </c:pt>
                <c:pt idx="1">
                  <c:v>24</c:v>
                </c:pt>
                <c:pt idx="2">
                  <c:v>22</c:v>
                </c:pt>
                <c:pt idx="3">
                  <c:v>24</c:v>
                </c:pt>
                <c:pt idx="4">
                  <c:v>4</c:v>
                </c:pt>
                <c:pt idx="5">
                  <c:v>19</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2FE1-4464-92FE-6D33FA4EB6DA}"/>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2FE1-4464-92FE-6D33FA4EB6DA}"/>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2FE1-4464-92FE-6D33FA4EB6DA}"/>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2FE1-4464-92FE-6D33FA4EB6DA}"/>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2FE1-4464-92FE-6D33FA4EB6DA}"/>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2FE1-4464-92FE-6D33FA4EB6DA}"/>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2FE1-4464-92FE-6D33FA4EB6DA}"/>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A-0BC5-4828-AE06-85C4B8967F4D}"/>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4</c:v>
                </c:pt>
                <c:pt idx="1">
                  <c:v>16</c:v>
                </c:pt>
                <c:pt idx="2">
                  <c:v>15</c:v>
                </c:pt>
                <c:pt idx="3">
                  <c:v>16</c:v>
                </c:pt>
                <c:pt idx="4">
                  <c:v>3</c:v>
                </c:pt>
                <c:pt idx="5">
                  <c:v>13</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2FE1-4464-92FE-6D33FA4EB6DA}"/>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965-410E-9268-6795D9E36712}"/>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FBB-4AE3-98C0-2EA6A9920BE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503-46CA-8DDD-5CD6AFF3573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3F8B-488A-B01C-899059E4DE81}"/>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3F8B-488A-B01C-899059E4DE81}"/>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3F8B-488A-B01C-899059E4DE81}"/>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3F8B-488A-B01C-899059E4DE81}"/>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3F8B-488A-B01C-899059E4DE81}"/>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3F8B-488A-B01C-899059E4DE81}"/>
              </c:ext>
            </c:extLst>
          </c:dPt>
          <c:dPt>
            <c:idx val="6"/>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3F8B-488A-B01C-899059E4DE81}"/>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D-3F8B-488A-B01C-899059E4DE81}"/>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18</c:v>
                </c:pt>
                <c:pt idx="1">
                  <c:v>34</c:v>
                </c:pt>
                <c:pt idx="2">
                  <c:v>25</c:v>
                </c:pt>
                <c:pt idx="3">
                  <c:v>7</c:v>
                </c:pt>
                <c:pt idx="4">
                  <c:v>3</c:v>
                </c:pt>
                <c:pt idx="5">
                  <c:v>12</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3F8B-488A-B01C-899059E4DE81}"/>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3F8B-488A-B01C-899059E4DE81}"/>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3F8B-488A-B01C-899059E4DE81}"/>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3F8B-488A-B01C-899059E4DE81}"/>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3F8B-488A-B01C-899059E4DE81}"/>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3F8B-488A-B01C-899059E4DE81}"/>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3F8B-488A-B01C-899059E4DE81}"/>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A-7028-4E24-8295-CCC5C2F7C1C9}"/>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12</c:v>
                </c:pt>
                <c:pt idx="1">
                  <c:v>23</c:v>
                </c:pt>
                <c:pt idx="2">
                  <c:v>17</c:v>
                </c:pt>
                <c:pt idx="3">
                  <c:v>5</c:v>
                </c:pt>
                <c:pt idx="4">
                  <c:v>2</c:v>
                </c:pt>
                <c:pt idx="5">
                  <c:v>8</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3F8B-488A-B01C-899059E4DE81}"/>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81E-4336-B06C-82BC087E0B9D}"/>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23B-4DF6-978F-C074F4F17602}"/>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397-4FC2-81D3-88429D22861F}"/>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4327206972684083"/>
          <c:h val="0.85351193476444631"/>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EACB-4E1D-9774-6E4BB1E8B15B}"/>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EACB-4E1D-9774-6E4BB1E8B15B}"/>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EACB-4E1D-9774-6E4BB1E8B15B}"/>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EACB-4E1D-9774-6E4BB1E8B15B}"/>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EACB-4E1D-9774-6E4BB1E8B15B}"/>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EACB-4E1D-9774-6E4BB1E8B15B}"/>
              </c:ext>
            </c:extLst>
          </c:dPt>
          <c:dPt>
            <c:idx val="6"/>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EACB-4E1D-9774-6E4BB1E8B15B}"/>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1.3395755444135217E-2"/>
                  <c:y val="7.0151696138203721E-3"/>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EACB-4E1D-9774-6E4BB1E8B15B}"/>
                </c:ext>
              </c:extLst>
            </c:dLbl>
            <c:dLbl>
              <c:idx val="4"/>
              <c:layout>
                <c:manualLayout>
                  <c:x val="-8.9305036294235196E-3"/>
                  <c:y val="-3.507584806910218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EACB-4E1D-9774-6E4BB1E8B15B}"/>
                </c:ext>
              </c:extLst>
            </c:dLbl>
            <c:dLbl>
              <c:idx val="5"/>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6"/>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D-EACB-4E1D-9774-6E4BB1E8B15B}"/>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Sheet1!$B$2:$B$8</c:f>
              <c:numCache>
                <c:formatCode>General</c:formatCode>
                <c:ptCount val="7"/>
                <c:pt idx="0">
                  <c:v>28</c:v>
                </c:pt>
                <c:pt idx="1">
                  <c:v>45</c:v>
                </c:pt>
                <c:pt idx="2">
                  <c:v>9</c:v>
                </c:pt>
                <c:pt idx="3">
                  <c:v>3</c:v>
                </c:pt>
                <c:pt idx="4">
                  <c:v>1</c:v>
                </c:pt>
                <c:pt idx="5">
                  <c:v>13</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EACB-4E1D-9774-6E4BB1E8B15B}"/>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EACB-4E1D-9774-6E4BB1E8B15B}"/>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EACB-4E1D-9774-6E4BB1E8B15B}"/>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EACB-4E1D-9774-6E4BB1E8B15B}"/>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EACB-4E1D-9774-6E4BB1E8B15B}"/>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EACB-4E1D-9774-6E4BB1E8B15B}"/>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EACB-4E1D-9774-6E4BB1E8B15B}"/>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6"/>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A-2343-4760-AF0B-AA418315D7C6}"/>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Not relevant</c:v>
                </c:pt>
              </c:strCache>
            </c:strRef>
          </c:cat>
          <c:val>
            <c:numRef>
              <c:f>Sheet1!$C$2:$C$8</c:f>
              <c:numCache>
                <c:formatCode>General</c:formatCode>
                <c:ptCount val="7"/>
                <c:pt idx="0">
                  <c:v>19</c:v>
                </c:pt>
                <c:pt idx="1">
                  <c:v>30</c:v>
                </c:pt>
                <c:pt idx="2">
                  <c:v>6</c:v>
                </c:pt>
                <c:pt idx="3">
                  <c:v>2</c:v>
                </c:pt>
                <c:pt idx="4">
                  <c:v>1</c:v>
                </c:pt>
                <c:pt idx="5">
                  <c:v>9</c:v>
                </c:pt>
                <c:pt idx="6">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EACB-4E1D-9774-6E4BB1E8B15B}"/>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0"/>
          <c:y val="0.8351435140752197"/>
          <c:w val="0.7964356742679668"/>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3B2-48BE-9ACE-033CE28475E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9CF-46FB-B308-9D1B9849C22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888-45B7-A061-76189C06BFD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1.2163396556657364E-2"/>
          <c:y val="1.4030339227640872E-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7E4-4419-B09F-8436DD4B1E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9401583936918707"/>
          <c:w val="0.89078299470964084"/>
          <c:h val="0.1753792403455109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1.2163396556657364E-2"/>
          <c:y val="1.4030339227640872E-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4D5-4472-B6CB-818FC94A09E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9401583936918707"/>
          <c:w val="0.89078299470964084"/>
          <c:h val="0.1753792403455109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EFE-4F9E-BAEB-7F89B246F9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720073"/>
    </a:solidFill>
  </c:spPr>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5C1-4ED9-8963-1499E98EF05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D95-411F-B972-964A30A47F6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Percentage</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3D8E-4482-8DBD-B760316FD824}"/>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3D8E-4482-8DBD-B760316FD824}"/>
              </c:ext>
            </c:extLst>
          </c:dPt>
          <c:dPt>
            <c:idx val="2"/>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3D8E-4482-8DBD-B760316FD824}"/>
              </c:ext>
            </c:extLst>
          </c:dPt>
          <c:dPt>
            <c:idx val="3"/>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3D8E-4482-8DBD-B760316FD824}"/>
              </c:ext>
            </c:extLst>
          </c:dPt>
          <c:dPt>
            <c:idx val="4"/>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3D8E-4482-8DBD-B760316FD824}"/>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3D8E-4482-8DBD-B760316FD824}"/>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smtClean="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smtClean="0">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3D8E-4482-8DBD-B760316FD824}"/>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Sheet1!$B$2:$B$6</c:f>
              <c:numCache>
                <c:formatCode>General</c:formatCode>
                <c:ptCount val="5"/>
                <c:pt idx="0">
                  <c:v>31</c:v>
                </c:pt>
                <c:pt idx="1">
                  <c:v>54</c:v>
                </c:pt>
                <c:pt idx="2">
                  <c:v>12</c:v>
                </c:pt>
                <c:pt idx="3">
                  <c:v>3</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3D8E-4482-8DBD-B760316FD824}"/>
            </c:ext>
          </c:extLst>
        </c:ser>
        <c:ser>
          <c:idx val="1"/>
          <c:order val="1"/>
          <c:tx>
            <c:strRef>
              <c:f>Sheet1!$C$1</c:f>
              <c:strCache>
                <c:ptCount val="1"/>
                <c:pt idx="0">
                  <c:v>Number</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3D8E-4482-8DBD-B760316FD824}"/>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3D8E-4482-8DBD-B760316FD824}"/>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3D8E-4482-8DBD-B760316FD824}"/>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3D8E-4482-8DBD-B760316FD824}"/>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3D8E-4482-8DBD-B760316FD824}"/>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6-3D8E-4482-8DBD-B760316FD824}"/>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Sheet1!$A$2:$A$6</c:f>
              <c:strCache>
                <c:ptCount val="5"/>
                <c:pt idx="0">
                  <c:v>A great deal</c:v>
                </c:pt>
                <c:pt idx="1">
                  <c:v>A fair amount</c:v>
                </c:pt>
                <c:pt idx="2">
                  <c:v>Not very much</c:v>
                </c:pt>
                <c:pt idx="3">
                  <c:v>Not at all</c:v>
                </c:pt>
                <c:pt idx="4">
                  <c:v>Don't know</c:v>
                </c:pt>
              </c:strCache>
            </c:strRef>
          </c:cat>
          <c:val>
            <c:numRef>
              <c:f>Sheet1!$C$2:$C$6</c:f>
              <c:numCache>
                <c:formatCode>General</c:formatCode>
                <c:ptCount val="5"/>
                <c:pt idx="0">
                  <c:v>21</c:v>
                </c:pt>
                <c:pt idx="1">
                  <c:v>36</c:v>
                </c:pt>
                <c:pt idx="2">
                  <c:v>8</c:v>
                </c:pt>
                <c:pt idx="3">
                  <c:v>2</c:v>
                </c:pt>
                <c:pt idx="4">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7-3D8E-4482-8DBD-B760316FD824}"/>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58046533197828776"/>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6F7F-43C9-ACE4-E4C1706D7146}"/>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6F7F-43C9-ACE4-E4C1706D7146}"/>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6F7F-43C9-ACE4-E4C1706D7146}"/>
              </c:ext>
            </c:extLst>
          </c:dPt>
          <c:dPt>
            <c:idx val="3"/>
            <c:invertIfNegative val="0"/>
            <c:bubble3D val="0"/>
            <c:spPr>
              <a:pattFill prst="solidDmnd">
                <a:fgClr>
                  <a:srgbClr val="A5AEB6"/>
                </a:fgClr>
                <a:bgClr>
                  <a:srgbClr val="FFFFFF"/>
                </a:bgClr>
              </a:pattFill>
              <a:ln>
                <a:solidFill>
                  <a:srgbClr val="FFFFFF">
                    <a:lumMod val="65000"/>
                  </a:srgbClr>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6F7F-43C9-ACE4-E4C1706D7146}"/>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6F7F-43C9-ACE4-E4C1706D7146}"/>
              </c:ext>
            </c:extLst>
          </c:dPt>
          <c:dPt>
            <c:idx val="5"/>
            <c:invertIfNegative val="0"/>
            <c:bubble3D val="0"/>
            <c:spPr>
              <a:pattFill prst="ltHorz">
                <a:fgClr>
                  <a:srgbClr val="1B365D"/>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6F7F-43C9-ACE4-E4C1706D7146}"/>
              </c:ext>
            </c:extLst>
          </c:dPt>
          <c:xVal>
            <c:numRef>
              <c:f>Sheet1!$B$2:$B$7</c:f>
              <c:numCache>
                <c:formatCode>General</c:formatCode>
                <c:ptCount val="6"/>
                <c:pt idx="0">
                  <c:v>85</c:v>
                </c:pt>
                <c:pt idx="1">
                  <c:v>78</c:v>
                </c:pt>
                <c:pt idx="2">
                  <c:v>88</c:v>
                </c:pt>
                <c:pt idx="3">
                  <c:v>81</c:v>
                </c:pt>
                <c:pt idx="4">
                  <c:v>82</c:v>
                </c:pt>
                <c:pt idx="5">
                  <c:v>79</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6F7F-43C9-ACE4-E4C1706D7146}"/>
            </c:ext>
          </c:extLst>
        </c:ser>
        <c:dLbls>
          <c:showLegendKey val="0"/>
          <c:showVal val="0"/>
          <c:showCatName val="0"/>
          <c:showSerName val="0"/>
          <c:showPercent val="0"/>
          <c:showBubbleSize val="0"/>
        </c:dLbls>
        <c:bubbleScale val="100"/>
        <c:showNegBubbles val="0"/>
        <c:sizeRepresents val="w"/>
        <c:axId val="108763008"/>
        <c:axId val="108764544"/>
      </c:bubbleChart>
      <c:valAx>
        <c:axId val="108763008"/>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08764544"/>
        <c:crossesAt val="0"/>
        <c:crossBetween val="midCat"/>
      </c:valAx>
      <c:valAx>
        <c:axId val="108764544"/>
        <c:scaling>
          <c:orientation val="minMax"/>
          <c:max val="4"/>
          <c:min val="-1"/>
        </c:scaling>
        <c:delete val="1"/>
        <c:axPos val="l"/>
        <c:numFmt formatCode="General" sourceLinked="1"/>
        <c:majorTickMark val="out"/>
        <c:minorTickMark val="none"/>
        <c:tickLblPos val="nextTo"/>
        <c:crossAx val="108763008"/>
        <c:crosses val="autoZero"/>
        <c:crossBetween val="midCat"/>
        <c:majorUnit val="2"/>
      </c:valAx>
    </c:plotArea>
    <c:plotVisOnly val="1"/>
    <c:dispBlanksAs val="gap"/>
    <c:showDLblsOverMax val="0"/>
  </c:chart>
  <c:txPr>
    <a:bodyPr/>
    <a:lstStyle/>
    <a:p>
      <a:pPr>
        <a:defRPr sz="1800"/>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28E-48CB-B346-81711F80BA01}"/>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E453-4AD9-B334-FB5AFED1F9AB}"/>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E453-4AD9-B334-FB5AFED1F9AB}"/>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E453-4AD9-B334-FB5AFED1F9AB}"/>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E453-4AD9-B334-FB5AFED1F9AB}"/>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E453-4AD9-B334-FB5AFED1F9AB}"/>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E453-4AD9-B334-FB5AFED1F9AB}"/>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E453-4AD9-B334-FB5AFED1F9AB}"/>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Sheet1!$B$2:$B$7</c:f>
              <c:numCache>
                <c:formatCode>General</c:formatCode>
                <c:ptCount val="6"/>
                <c:pt idx="0">
                  <c:v>29</c:v>
                </c:pt>
                <c:pt idx="1">
                  <c:v>46</c:v>
                </c:pt>
                <c:pt idx="2">
                  <c:v>15</c:v>
                </c:pt>
                <c:pt idx="3">
                  <c:v>5</c:v>
                </c:pt>
                <c:pt idx="4">
                  <c:v>5</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E453-4AD9-B334-FB5AFED1F9AB}"/>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E453-4AD9-B334-FB5AFED1F9AB}"/>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E453-4AD9-B334-FB5AFED1F9AB}"/>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E453-4AD9-B334-FB5AFED1F9AB}"/>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E453-4AD9-B334-FB5AFED1F9AB}"/>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E453-4AD9-B334-FB5AFED1F9AB}"/>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E453-4AD9-B334-FB5AFED1F9AB}"/>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E453-4AD9-B334-FB5AFED1F9AB}"/>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Very satisfied</c:v>
                </c:pt>
                <c:pt idx="1">
                  <c:v>Fairly satisfied</c:v>
                </c:pt>
                <c:pt idx="2">
                  <c:v>Neither satisfied nor dissatisfied</c:v>
                </c:pt>
                <c:pt idx="3">
                  <c:v>Fairly dissatisfied</c:v>
                </c:pt>
                <c:pt idx="4">
                  <c:v>Very dissatisfied</c:v>
                </c:pt>
                <c:pt idx="5">
                  <c:v>Don't know</c:v>
                </c:pt>
              </c:strCache>
            </c:strRef>
          </c:cat>
          <c:val>
            <c:numRef>
              <c:f>Sheet1!$C$2:$C$7</c:f>
              <c:numCache>
                <c:formatCode>General</c:formatCode>
                <c:ptCount val="6"/>
                <c:pt idx="0">
                  <c:v>19</c:v>
                </c:pt>
                <c:pt idx="1">
                  <c:v>30</c:v>
                </c:pt>
                <c:pt idx="2">
                  <c:v>10</c:v>
                </c:pt>
                <c:pt idx="3">
                  <c:v>3</c:v>
                </c:pt>
                <c:pt idx="4">
                  <c:v>3</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E453-4AD9-B334-FB5AFED1F9AB}"/>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8351435140752197"/>
          <c:w val="0.73186742983797293"/>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20F-46FB-AC83-D7DB31D59736}"/>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18C-48D9-8A8C-4D2B422D70E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C6A-437B-8362-BA204A63B93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139-4FB9-9215-BCCCC2BC58A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222-4C8D-9A85-941839C4F44D}"/>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630068"/>
    </a:solidFill>
  </c:spPr>
  <c:txPr>
    <a:bodyPr/>
    <a:lstStyle/>
    <a:p>
      <a:pPr>
        <a:defRPr sz="1800"/>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311B-45AC-BAB3-3547B8C193C3}"/>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311B-45AC-BAB3-3547B8C193C3}"/>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311B-45AC-BAB3-3547B8C193C3}"/>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311B-45AC-BAB3-3547B8C193C3}"/>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311B-45AC-BAB3-3547B8C193C3}"/>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311B-45AC-BAB3-3547B8C193C3}"/>
              </c:ext>
            </c:extLst>
          </c:dPt>
          <c:xVal>
            <c:numRef>
              <c:f>Sheet1!$B$2:$B$7</c:f>
              <c:numCache>
                <c:formatCode>General</c:formatCode>
                <c:ptCount val="6"/>
                <c:pt idx="0">
                  <c:v>75</c:v>
                </c:pt>
                <c:pt idx="1">
                  <c:v>68</c:v>
                </c:pt>
                <c:pt idx="2">
                  <c:v>77</c:v>
                </c:pt>
                <c:pt idx="3">
                  <c:v>71</c:v>
                </c:pt>
                <c:pt idx="4">
                  <c:v>73</c:v>
                </c:pt>
                <c:pt idx="5">
                  <c:v>70</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311B-45AC-BAB3-3547B8C193C3}"/>
            </c:ext>
          </c:extLst>
        </c:ser>
        <c:dLbls>
          <c:showLegendKey val="0"/>
          <c:showVal val="0"/>
          <c:showCatName val="0"/>
          <c:showSerName val="0"/>
          <c:showPercent val="0"/>
          <c:showBubbleSize val="0"/>
        </c:dLbls>
        <c:bubbleScale val="100"/>
        <c:showNegBubbles val="0"/>
        <c:sizeRepresents val="w"/>
        <c:axId val="109651840"/>
        <c:axId val="109653376"/>
      </c:bubbleChart>
      <c:valAx>
        <c:axId val="10965184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09653376"/>
        <c:crossesAt val="0"/>
        <c:crossBetween val="midCat"/>
      </c:valAx>
      <c:valAx>
        <c:axId val="109653376"/>
        <c:scaling>
          <c:orientation val="minMax"/>
          <c:max val="4"/>
          <c:min val="-1"/>
        </c:scaling>
        <c:delete val="1"/>
        <c:axPos val="l"/>
        <c:numFmt formatCode="General" sourceLinked="1"/>
        <c:majorTickMark val="out"/>
        <c:minorTickMark val="none"/>
        <c:tickLblPos val="nextTo"/>
        <c:crossAx val="10965184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C95-4182-97BA-284E63E745F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1216396123387"/>
          <c:y val="8.0674450558935018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FB51-431F-8ABB-3634D81A82DC}"/>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FB51-431F-8ABB-3634D81A82DC}"/>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FB51-431F-8ABB-3634D81A82DC}"/>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FB51-431F-8ABB-3634D81A82DC}"/>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FB51-431F-8ABB-3634D81A82DC}"/>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FB51-431F-8ABB-3634D81A82DC}"/>
              </c:ext>
            </c:extLst>
          </c:dPt>
          <c:dPt>
            <c:idx val="6"/>
            <c:bubble3D val="0"/>
            <c:spPr>
              <a:solidFill>
                <a:srgbClr val="F1BE48"/>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D-FB51-431F-8ABB-3634D81A82DC}"/>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1.5628381351491128E-2"/>
                  <c:y val="-2.104550884146130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FB51-431F-8ABB-3634D81A82DC}"/>
                </c:ext>
              </c:extLst>
            </c:dLbl>
            <c:dLbl>
              <c:idx val="4"/>
              <c:layout>
                <c:manualLayout>
                  <c:x val="4.4652518147116982E-3"/>
                  <c:y val="1.403033922764087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B51-431F-8ABB-3634D81A82DC}"/>
                </c:ext>
              </c:extLst>
            </c:dLbl>
            <c:dLbl>
              <c:idx val="5"/>
              <c:tx>
                <c:rich>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rich>
              </c:tx>
              <c:numFmt formatCode="General\%" sourceLinked="0"/>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FB51-431F-8ABB-3634D81A82DC}"/>
                </c:ext>
              </c:extLst>
            </c:dLbl>
            <c:dLbl>
              <c:idx val="6"/>
              <c:layout>
                <c:manualLayout>
                  <c:x val="6.6978777220676085E-3"/>
                  <c:y val="-4.209101768292265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D-FB51-431F-8ABB-3634D81A82DC}"/>
                </c:ext>
              </c:extLst>
            </c:dLbl>
            <c:spPr>
              <a:noFill/>
              <a:ln>
                <a:noFill/>
              </a:ln>
              <a:effectLst/>
            </c:spPr>
            <c:txPr>
              <a:bodyPr/>
              <a:lstStyle/>
              <a:p>
                <a:pPr>
                  <a:defRPr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I/we do not have a working relationship</c:v>
                </c:pt>
              </c:strCache>
            </c:strRef>
          </c:cat>
          <c:val>
            <c:numRef>
              <c:f>Sheet1!$B$2:$B$8</c:f>
              <c:numCache>
                <c:formatCode>General</c:formatCode>
                <c:ptCount val="7"/>
                <c:pt idx="0">
                  <c:v>40</c:v>
                </c:pt>
                <c:pt idx="1">
                  <c:v>34</c:v>
                </c:pt>
                <c:pt idx="2">
                  <c:v>15</c:v>
                </c:pt>
                <c:pt idx="3">
                  <c:v>6</c:v>
                </c:pt>
                <c:pt idx="4">
                  <c:v>3</c:v>
                </c:pt>
                <c:pt idx="5">
                  <c:v>0</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FB51-431F-8ABB-3634D81A82DC}"/>
            </c:ext>
          </c:extLst>
        </c:ser>
        <c:ser>
          <c:idx val="1"/>
          <c:order val="1"/>
          <c:tx>
            <c:strRef>
              <c:f>Sheet1!$C$1</c:f>
              <c:strCache>
                <c:ptCount val="1"/>
                <c:pt idx="0">
                  <c:v>Column1</c:v>
                </c:pt>
              </c:strCache>
            </c:strRef>
          </c:tx>
          <c:spPr>
            <a:noFill/>
            <a:ln>
              <a:solidFill>
                <a:schemeClr val="bg1"/>
              </a:solidFill>
            </a:ln>
            <a:extLst>
              <a:ext uri="{909E8E84-426E-40DD-AFC4-6F175D3DCCD1}">
                <a14:hiddenFill xmlns:a14="http://schemas.microsoft.com/office/drawing/2010/main">
                  <a:solidFill>
                    <a:srgbClr val="71B2C9"/>
                  </a:solidFill>
                </a14:hiddenFill>
              </a:ext>
            </a:extLst>
          </c:spPr>
          <c:dPt>
            <c:idx val="0"/>
            <c:bubble3D val="0"/>
            <c:spPr>
              <a:noFill/>
              <a:ln>
                <a:solidFill>
                  <a:schemeClr val="bg1"/>
                </a:solidFill>
              </a:ln>
              <a:extLst>
                <a:ext uri="{909E8E84-426E-40DD-AFC4-6F175D3DCCD1}">
                  <a14:hiddenFill xmlns:a14="http://schemas.microsoft.com/office/drawing/2010/main">
                    <a:solidFill>
                      <a:srgbClr val="74AA50"/>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FB51-431F-8ABB-3634D81A82DC}"/>
              </c:ext>
            </c:extLst>
          </c:dPt>
          <c:dPt>
            <c:idx val="1"/>
            <c:bubble3D val="0"/>
            <c:spPr>
              <a:noFill/>
              <a:ln>
                <a:solidFill>
                  <a:schemeClr val="bg1"/>
                </a:solidFill>
              </a:ln>
              <a:extLst>
                <a:ext uri="{909E8E84-426E-40DD-AFC4-6F175D3DCCD1}">
                  <a14:hiddenFill xmlns:a14="http://schemas.microsoft.com/office/drawing/2010/main">
                    <a:solidFill>
                      <a:srgbClr val="9DC482"/>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FB51-431F-8ABB-3634D81A82DC}"/>
              </c:ext>
            </c:extLst>
          </c:dPt>
          <c:dPt>
            <c:idx val="2"/>
            <c:bubble3D val="0"/>
            <c:spPr>
              <a:noFill/>
              <a:ln>
                <a:solidFill>
                  <a:schemeClr val="bg1"/>
                </a:solidFill>
              </a:ln>
              <a:extLst>
                <a:ext uri="{909E8E84-426E-40DD-AFC4-6F175D3DCCD1}">
                  <a14:hiddenFill xmlns:a14="http://schemas.microsoft.com/office/drawing/2010/main">
                    <a:solidFill>
                      <a:srgbClr val="BFBFBF"/>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FB51-431F-8ABB-3634D81A82DC}"/>
              </c:ext>
            </c:extLst>
          </c:dPt>
          <c:dPt>
            <c:idx val="3"/>
            <c:bubble3D val="0"/>
            <c:spPr>
              <a:noFill/>
              <a:ln>
                <a:solidFill>
                  <a:schemeClr val="bg1"/>
                </a:solidFill>
              </a:ln>
              <a:extLst>
                <a:ext uri="{909E8E84-426E-40DD-AFC4-6F175D3DCCD1}">
                  <a14:hiddenFill xmlns:a14="http://schemas.microsoft.com/office/drawing/2010/main">
                    <a:solidFill>
                      <a:srgbClr val="FF585D"/>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FB51-431F-8ABB-3634D81A82DC}"/>
              </c:ext>
            </c:extLst>
          </c:dPt>
          <c:dPt>
            <c:idx val="4"/>
            <c:bubble3D val="0"/>
            <c:spPr>
              <a:noFill/>
              <a:ln>
                <a:solidFill>
                  <a:schemeClr val="bg1"/>
                </a:solidFill>
              </a:ln>
              <a:extLst>
                <a:ext uri="{909E8E84-426E-40DD-AFC4-6F175D3DCCD1}">
                  <a14:hiddenFill xmlns:a14="http://schemas.microsoft.com/office/drawing/2010/main">
                    <a:solidFill>
                      <a:srgbClr val="CB333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FB51-431F-8ABB-3634D81A82DC}"/>
              </c:ext>
            </c:extLst>
          </c:dPt>
          <c:dPt>
            <c:idx val="5"/>
            <c:bubble3D val="0"/>
            <c:spPr>
              <a:noFill/>
              <a:ln>
                <a:solidFill>
                  <a:schemeClr val="bg1"/>
                </a:solidFill>
              </a:ln>
              <a:extLst>
                <a:ext uri="{909E8E84-426E-40DD-AFC4-6F175D3DCCD1}">
                  <a14:hiddenFill xmlns:a14="http://schemas.microsoft.com/office/drawing/2010/main">
                    <a:solidFill>
                      <a:srgbClr val="222223"/>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A-FB51-431F-8ABB-3634D81A82DC}"/>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A-FB51-431F-8ABB-3634D81A82DC}"/>
                </c:ext>
              </c:extLst>
            </c:dLbl>
            <c:dLbl>
              <c:idx val="6"/>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Sheet1!$A$2:$A$8</c:f>
              <c:strCache>
                <c:ptCount val="7"/>
                <c:pt idx="0">
                  <c:v>Very good</c:v>
                </c:pt>
                <c:pt idx="1">
                  <c:v>Fairly good</c:v>
                </c:pt>
                <c:pt idx="2">
                  <c:v>Neither good nor poor</c:v>
                </c:pt>
                <c:pt idx="3">
                  <c:v>Fairly poor</c:v>
                </c:pt>
                <c:pt idx="4">
                  <c:v>Very poor</c:v>
                </c:pt>
                <c:pt idx="5">
                  <c:v>Don't know</c:v>
                </c:pt>
                <c:pt idx="6">
                  <c:v>I/we do not have a working relationship</c:v>
                </c:pt>
              </c:strCache>
            </c:strRef>
          </c:cat>
          <c:val>
            <c:numRef>
              <c:f>Sheet1!$C$2:$C$8</c:f>
              <c:numCache>
                <c:formatCode>General</c:formatCode>
                <c:ptCount val="7"/>
                <c:pt idx="0">
                  <c:v>27</c:v>
                </c:pt>
                <c:pt idx="1">
                  <c:v>23</c:v>
                </c:pt>
                <c:pt idx="2">
                  <c:v>10</c:v>
                </c:pt>
                <c:pt idx="3">
                  <c:v>4</c:v>
                </c:pt>
                <c:pt idx="4">
                  <c:v>2</c:v>
                </c:pt>
                <c:pt idx="5">
                  <c:v>0</c:v>
                </c:pt>
                <c:pt idx="6">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C-FB51-431F-8ABB-3634D81A82DC}"/>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5477225545670485E-2"/>
          <c:y val="0.79656008119920729"/>
          <c:w val="0.89666176719548252"/>
          <c:h val="0.2034399188007926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B7C-4605-A0FF-D5B2CA798A1D}"/>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539-4109-A22A-DDAAF9560D61}"/>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1A8-46C6-9C7B-FD17A7A5901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087-40C9-9B06-AC68B185A4F4}"/>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B9EA-4D1E-95D4-3B98657738A5}"/>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B9EA-4D1E-95D4-3B98657738A5}"/>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B9EA-4D1E-95D4-3B98657738A5}"/>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B9EA-4D1E-95D4-3B98657738A5}"/>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B9EA-4D1E-95D4-3B98657738A5}"/>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B9EA-4D1E-95D4-3B98657738A5}"/>
              </c:ext>
            </c:extLst>
          </c:dPt>
          <c:xVal>
            <c:numRef>
              <c:f>Sheet1!$B$2:$B$7</c:f>
              <c:numCache>
                <c:formatCode>General</c:formatCode>
                <c:ptCount val="6"/>
                <c:pt idx="0">
                  <c:v>75</c:v>
                </c:pt>
                <c:pt idx="1">
                  <c:v>70</c:v>
                </c:pt>
                <c:pt idx="2">
                  <c:v>81</c:v>
                </c:pt>
                <c:pt idx="3">
                  <c:v>76</c:v>
                </c:pt>
                <c:pt idx="4">
                  <c:v>75</c:v>
                </c:pt>
                <c:pt idx="5">
                  <c:v>75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B9EA-4D1E-95D4-3B98657738A5}"/>
            </c:ext>
          </c:extLst>
        </c:ser>
        <c:dLbls>
          <c:showLegendKey val="0"/>
          <c:showVal val="0"/>
          <c:showCatName val="0"/>
          <c:showSerName val="0"/>
          <c:showPercent val="0"/>
          <c:showBubbleSize val="0"/>
        </c:dLbls>
        <c:bubbleScale val="100"/>
        <c:showNegBubbles val="0"/>
        <c:sizeRepresents val="w"/>
        <c:axId val="112453504"/>
        <c:axId val="112455040"/>
      </c:bubbleChart>
      <c:valAx>
        <c:axId val="11245350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2455040"/>
        <c:crossesAt val="0"/>
        <c:crossBetween val="midCat"/>
      </c:valAx>
      <c:valAx>
        <c:axId val="112455040"/>
        <c:scaling>
          <c:orientation val="minMax"/>
          <c:max val="4"/>
          <c:min val="-1"/>
        </c:scaling>
        <c:delete val="1"/>
        <c:axPos val="l"/>
        <c:numFmt formatCode="General" sourceLinked="1"/>
        <c:majorTickMark val="out"/>
        <c:minorTickMark val="none"/>
        <c:tickLblPos val="nextTo"/>
        <c:crossAx val="11245350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AAC6-4216-90AF-F77666E6152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D0F9-42A5-B8D3-15280F5E7053}"/>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D0F9-42A5-B8D3-15280F5E7053}"/>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D0F9-42A5-B8D3-15280F5E7053}"/>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D0F9-42A5-B8D3-15280F5E7053}"/>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D0F9-42A5-B8D3-15280F5E7053}"/>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D0F9-42A5-B8D3-15280F5E7053}"/>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6.3749792938663889E-3"/>
                  <c:y val="-2.104550884146130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D0F9-42A5-B8D3-15280F5E7053}"/>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21</c:v>
                </c:pt>
                <c:pt idx="1">
                  <c:v>37</c:v>
                </c:pt>
                <c:pt idx="2">
                  <c:v>24</c:v>
                </c:pt>
                <c:pt idx="3">
                  <c:v>10</c:v>
                </c:pt>
                <c:pt idx="4">
                  <c:v>6</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D0F9-42A5-B8D3-15280F5E7053}"/>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D0F9-42A5-B8D3-15280F5E7053}"/>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D0F9-42A5-B8D3-15280F5E7053}"/>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D0F9-42A5-B8D3-15280F5E7053}"/>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D0F9-42A5-B8D3-15280F5E7053}"/>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D0F9-42A5-B8D3-15280F5E7053}"/>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D0F9-42A5-B8D3-15280F5E7053}"/>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14</c:v>
                </c:pt>
                <c:pt idx="1">
                  <c:v>25</c:v>
                </c:pt>
                <c:pt idx="2">
                  <c:v>16</c:v>
                </c:pt>
                <c:pt idx="3">
                  <c:v>7</c:v>
                </c:pt>
                <c:pt idx="4">
                  <c:v>4</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D0F9-42A5-B8D3-15280F5E7053}"/>
            </c:ext>
          </c:extLst>
        </c:ser>
        <c:dLbls>
          <c:showLegendKey val="0"/>
          <c:showVal val="0"/>
          <c:showCatName val="0"/>
          <c:showSerName val="0"/>
          <c:showPercent val="0"/>
          <c:showBubbleSize val="0"/>
          <c:showLeaderLines val="0"/>
        </c:dLbls>
        <c:firstSliceAng val="0"/>
        <c:holeSize val="38"/>
      </c:doughnutChart>
    </c:plotArea>
    <c:legend>
      <c:legendPos val="b"/>
      <c:legendEntry>
        <c:idx val="2"/>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Entry>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7909859462257278E-2"/>
          <c:y val="6.7183500926809886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D68-48FC-B072-2E76E7C48BE5}"/>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6D68-48FC-B072-2E76E7C48BE5}"/>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6D68-48FC-B072-2E76E7C48BE5}"/>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6D68-48FC-B072-2E76E7C48BE5}"/>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6D68-48FC-B072-2E76E7C48BE5}"/>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6D68-48FC-B072-2E76E7C48BE5}"/>
              </c:ext>
            </c:extLst>
          </c:dPt>
          <c:xVal>
            <c:numRef>
              <c:f>Sheet1!$B$2:$B$7</c:f>
              <c:numCache>
                <c:formatCode>General</c:formatCode>
                <c:ptCount val="6"/>
                <c:pt idx="4">
                  <c:v>0</c:v>
                </c:pt>
                <c:pt idx="5">
                  <c:v>75</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6D68-48FC-B072-2E76E7C48BE5}"/>
            </c:ext>
          </c:extLst>
        </c:ser>
        <c:dLbls>
          <c:showLegendKey val="0"/>
          <c:showVal val="0"/>
          <c:showCatName val="0"/>
          <c:showSerName val="0"/>
          <c:showPercent val="0"/>
          <c:showBubbleSize val="0"/>
        </c:dLbls>
        <c:axId val="98670080"/>
        <c:axId val="98671616"/>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6D68-48FC-B072-2E76E7C48BE5}"/>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6D68-48FC-B072-2E76E7C48BE5}"/>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6D68-48FC-B072-2E76E7C48BE5}"/>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6D68-48FC-B072-2E76E7C48BE5}"/>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6D68-48FC-B072-2E76E7C48BE5}"/>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6D68-48FC-B072-2E76E7C48BE5}"/>
              </c:ext>
            </c:extLst>
          </c:dPt>
          <c:xVal>
            <c:numRef>
              <c:f>Sheet1!$C$2:$C$7</c:f>
              <c:numCache>
                <c:formatCode>General</c:formatCode>
                <c:ptCount val="6"/>
                <c:pt idx="3">
                  <c:v>70</c:v>
                </c:pt>
                <c:pt idx="4">
                  <c:v>81</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6D68-48FC-B072-2E76E7C48BE5}"/>
            </c:ext>
          </c:extLst>
        </c:ser>
        <c:dLbls>
          <c:showLegendKey val="0"/>
          <c:showVal val="0"/>
          <c:showCatName val="0"/>
          <c:showSerName val="0"/>
          <c:showPercent val="0"/>
          <c:showBubbleSize val="0"/>
        </c:dLbls>
        <c:axId val="98683136"/>
        <c:axId val="98681600"/>
      </c:scatterChart>
      <c:valAx>
        <c:axId val="98670080"/>
        <c:scaling>
          <c:orientation val="minMax"/>
          <c:max val="100"/>
          <c:min val="0"/>
        </c:scaling>
        <c:delete val="0"/>
        <c:axPos val="b"/>
        <c:numFmt formatCode="General" sourceLinked="1"/>
        <c:majorTickMark val="none"/>
        <c:minorTickMark val="none"/>
        <c:tickLblPos val="none"/>
        <c:spPr>
          <a:ln>
            <a:noFill/>
          </a:ln>
        </c:spPr>
        <c:crossAx val="98671616"/>
        <c:crossesAt val="0"/>
        <c:crossBetween val="midCat"/>
      </c:valAx>
      <c:valAx>
        <c:axId val="98671616"/>
        <c:scaling>
          <c:orientation val="minMax"/>
          <c:max val="4"/>
          <c:min val="-1"/>
        </c:scaling>
        <c:delete val="1"/>
        <c:axPos val="l"/>
        <c:numFmt formatCode="General" sourceLinked="1"/>
        <c:majorTickMark val="out"/>
        <c:minorTickMark val="none"/>
        <c:tickLblPos val="nextTo"/>
        <c:crossAx val="98670080"/>
        <c:crosses val="autoZero"/>
        <c:crossBetween val="midCat"/>
        <c:majorUnit val="2"/>
      </c:valAx>
      <c:valAx>
        <c:axId val="98681600"/>
        <c:scaling>
          <c:orientation val="minMax"/>
        </c:scaling>
        <c:delete val="1"/>
        <c:axPos val="r"/>
        <c:numFmt formatCode="General" sourceLinked="1"/>
        <c:majorTickMark val="out"/>
        <c:minorTickMark val="none"/>
        <c:tickLblPos val="nextTo"/>
        <c:crossAx val="98683136"/>
        <c:crosses val="max"/>
        <c:crossBetween val="midCat"/>
      </c:valAx>
      <c:valAx>
        <c:axId val="98683136"/>
        <c:scaling>
          <c:orientation val="minMax"/>
          <c:max val="100"/>
        </c:scaling>
        <c:delete val="1"/>
        <c:axPos val="b"/>
        <c:numFmt formatCode="General" sourceLinked="1"/>
        <c:majorTickMark val="out"/>
        <c:minorTickMark val="none"/>
        <c:tickLblPos val="nextTo"/>
        <c:crossAx val="9868160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F6E-4BC6-B685-E78D0A22517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639-44B3-9CE5-22995DB5C3C9}"/>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B00-4C36-9277-E135CCB3B6E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FA1-4C95-B8A4-B9A37AD11F5C}"/>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A79F-43A0-83D3-AE992B8ED8E8}"/>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A79F-43A0-83D3-AE992B8ED8E8}"/>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A79F-43A0-83D3-AE992B8ED8E8}"/>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A79F-43A0-83D3-AE992B8ED8E8}"/>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A79F-43A0-83D3-AE992B8ED8E8}"/>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A79F-43A0-83D3-AE992B8ED8E8}"/>
              </c:ext>
            </c:extLst>
          </c:dPt>
          <c:xVal>
            <c:numRef>
              <c:f>Sheet1!$B$2:$B$7</c:f>
              <c:numCache>
                <c:formatCode>General</c:formatCode>
                <c:ptCount val="6"/>
                <c:pt idx="0">
                  <c:v>58</c:v>
                </c:pt>
                <c:pt idx="1">
                  <c:v>54</c:v>
                </c:pt>
                <c:pt idx="2">
                  <c:v>74</c:v>
                </c:pt>
                <c:pt idx="3">
                  <c:v>59</c:v>
                </c:pt>
                <c:pt idx="4">
                  <c:v>59</c:v>
                </c:pt>
                <c:pt idx="5">
                  <c:v>58</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A79F-43A0-83D3-AE992B8ED8E8}"/>
            </c:ext>
          </c:extLst>
        </c:ser>
        <c:dLbls>
          <c:showLegendKey val="0"/>
          <c:showVal val="0"/>
          <c:showCatName val="0"/>
          <c:showSerName val="0"/>
          <c:showPercent val="0"/>
          <c:showBubbleSize val="0"/>
        </c:dLbls>
        <c:bubbleScale val="100"/>
        <c:showNegBubbles val="0"/>
        <c:sizeRepresents val="w"/>
        <c:axId val="112606592"/>
        <c:axId val="112612480"/>
      </c:bubbleChart>
      <c:valAx>
        <c:axId val="112606592"/>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2612480"/>
        <c:crossesAt val="0"/>
        <c:crossBetween val="midCat"/>
      </c:valAx>
      <c:valAx>
        <c:axId val="112612480"/>
        <c:scaling>
          <c:orientation val="minMax"/>
          <c:max val="4"/>
          <c:min val="-1"/>
        </c:scaling>
        <c:delete val="1"/>
        <c:axPos val="l"/>
        <c:numFmt formatCode="General" sourceLinked="1"/>
        <c:majorTickMark val="out"/>
        <c:minorTickMark val="none"/>
        <c:tickLblPos val="nextTo"/>
        <c:crossAx val="112606592"/>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8BF-40ED-A22E-94266C5E25AB}"/>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904266759065737"/>
          <c:y val="4.910618729674305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422F-42A4-A7E3-6F6AEE1EBC8B}"/>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422F-42A4-A7E3-6F6AEE1EBC8B}"/>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422F-42A4-A7E3-6F6AEE1EBC8B}"/>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422F-42A4-A7E3-6F6AEE1EBC8B}"/>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422F-42A4-A7E3-6F6AEE1EBC8B}"/>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422F-42A4-A7E3-6F6AEE1EBC8B}"/>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8.930503629423478E-3"/>
                  <c:y val="-2.8060678455281745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422F-42A4-A7E3-6F6AEE1EBC8B}"/>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19</c:v>
                </c:pt>
                <c:pt idx="1">
                  <c:v>48</c:v>
                </c:pt>
                <c:pt idx="2">
                  <c:v>19</c:v>
                </c:pt>
                <c:pt idx="3">
                  <c:v>6</c:v>
                </c:pt>
                <c:pt idx="4">
                  <c:v>6</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422F-42A4-A7E3-6F6AEE1EBC8B}"/>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422F-42A4-A7E3-6F6AEE1EBC8B}"/>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422F-42A4-A7E3-6F6AEE1EBC8B}"/>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422F-42A4-A7E3-6F6AEE1EBC8B}"/>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422F-42A4-A7E3-6F6AEE1EBC8B}"/>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422F-42A4-A7E3-6F6AEE1EBC8B}"/>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422F-42A4-A7E3-6F6AEE1EBC8B}"/>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13</c:v>
                </c:pt>
                <c:pt idx="1">
                  <c:v>32</c:v>
                </c:pt>
                <c:pt idx="2">
                  <c:v>13</c:v>
                </c:pt>
                <c:pt idx="3">
                  <c:v>4</c:v>
                </c:pt>
                <c:pt idx="4">
                  <c:v>4</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422F-42A4-A7E3-6F6AEE1EBC8B}"/>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B1D1-4A1C-9BA0-248F582B53A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4A4-4E7D-AC29-207B5501E507}"/>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702B1D"/>
    </a:solidFill>
  </c:spPr>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BBE-495C-BB3C-3B87DE2253D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50107186626E-2"/>
          <c:y val="2.0006873928871193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3"/>
            <c:spPr>
              <a:solidFill>
                <a:srgbClr val="74AAB4"/>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912-48E1-A3F1-95057B2C11C4}"/>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2912-48E1-A3F1-95057B2C11C4}"/>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2912-48E1-A3F1-95057B2C11C4}"/>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2912-48E1-A3F1-95057B2C11C4}"/>
              </c:ext>
            </c:extLst>
          </c:dPt>
          <c:dPt>
            <c:idx val="4"/>
            <c:marker>
              <c:spPr>
                <a:no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2912-48E1-A3F1-95057B2C11C4}"/>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2912-48E1-A3F1-95057B2C11C4}"/>
              </c:ext>
            </c:extLst>
          </c:dPt>
          <c:xVal>
            <c:numRef>
              <c:f>Sheet1!$B$2:$B$7</c:f>
              <c:numCache>
                <c:formatCode>General</c:formatCode>
                <c:ptCount val="6"/>
                <c:pt idx="4">
                  <c:v>0</c:v>
                </c:pt>
                <c:pt idx="5">
                  <c:v>75</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2912-48E1-A3F1-95057B2C11C4}"/>
            </c:ext>
          </c:extLst>
        </c:ser>
        <c:dLbls>
          <c:showLegendKey val="0"/>
          <c:showVal val="0"/>
          <c:showCatName val="0"/>
          <c:showSerName val="0"/>
          <c:showPercent val="0"/>
          <c:showBubbleSize val="0"/>
        </c:dLbls>
        <c:axId val="104455168"/>
        <c:axId val="104333696"/>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marker>
              <c:spPr>
                <a:solidFill>
                  <a:srgbClr val="007681"/>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2912-48E1-A3F1-95057B2C11C4}"/>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2912-48E1-A3F1-95057B2C11C4}"/>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2912-48E1-A3F1-95057B2C11C4}"/>
              </c:ext>
            </c:extLst>
          </c:dPt>
          <c:dPt>
            <c:idx val="3"/>
            <c:marker>
              <c:symbol val="circle"/>
              <c:size val="13"/>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2912-48E1-A3F1-95057B2C11C4}"/>
              </c:ext>
            </c:extLst>
          </c:dPt>
          <c:dPt>
            <c:idx val="4"/>
            <c:marker>
              <c:symbol val="circle"/>
              <c:size val="13"/>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2912-48E1-A3F1-95057B2C11C4}"/>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2912-48E1-A3F1-95057B2C11C4}"/>
              </c:ext>
            </c:extLst>
          </c:dPt>
          <c:xVal>
            <c:numRef>
              <c:f>Sheet1!$C$2:$C$7</c:f>
              <c:numCache>
                <c:formatCode>General</c:formatCode>
                <c:ptCount val="6"/>
                <c:pt idx="3">
                  <c:v>68</c:v>
                </c:pt>
                <c:pt idx="4">
                  <c:v>77</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2912-48E1-A3F1-95057B2C11C4}"/>
            </c:ext>
          </c:extLst>
        </c:ser>
        <c:dLbls>
          <c:showLegendKey val="0"/>
          <c:showVal val="0"/>
          <c:showCatName val="0"/>
          <c:showSerName val="0"/>
          <c:showPercent val="0"/>
          <c:showBubbleSize val="0"/>
        </c:dLbls>
        <c:axId val="104336768"/>
        <c:axId val="104335232"/>
      </c:scatterChart>
      <c:valAx>
        <c:axId val="104455168"/>
        <c:scaling>
          <c:orientation val="minMax"/>
          <c:max val="100"/>
          <c:min val="0"/>
        </c:scaling>
        <c:delete val="0"/>
        <c:axPos val="b"/>
        <c:numFmt formatCode="General" sourceLinked="1"/>
        <c:majorTickMark val="none"/>
        <c:minorTickMark val="none"/>
        <c:tickLblPos val="none"/>
        <c:spPr>
          <a:ln>
            <a:noFill/>
          </a:ln>
        </c:spPr>
        <c:crossAx val="104333696"/>
        <c:crossesAt val="0"/>
        <c:crossBetween val="midCat"/>
      </c:valAx>
      <c:valAx>
        <c:axId val="104333696"/>
        <c:scaling>
          <c:orientation val="minMax"/>
          <c:max val="4"/>
          <c:min val="-1"/>
        </c:scaling>
        <c:delete val="1"/>
        <c:axPos val="l"/>
        <c:numFmt formatCode="General" sourceLinked="1"/>
        <c:majorTickMark val="out"/>
        <c:minorTickMark val="none"/>
        <c:tickLblPos val="nextTo"/>
        <c:crossAx val="104455168"/>
        <c:crosses val="autoZero"/>
        <c:crossBetween val="midCat"/>
        <c:majorUnit val="2"/>
      </c:valAx>
      <c:valAx>
        <c:axId val="104335232"/>
        <c:scaling>
          <c:orientation val="minMax"/>
        </c:scaling>
        <c:delete val="1"/>
        <c:axPos val="r"/>
        <c:numFmt formatCode="General" sourceLinked="1"/>
        <c:majorTickMark val="out"/>
        <c:minorTickMark val="none"/>
        <c:tickLblPos val="nextTo"/>
        <c:crossAx val="104336768"/>
        <c:crosses val="max"/>
        <c:crossBetween val="midCat"/>
      </c:valAx>
      <c:valAx>
        <c:axId val="104336768"/>
        <c:scaling>
          <c:orientation val="minMax"/>
          <c:max val="100"/>
        </c:scaling>
        <c:delete val="1"/>
        <c:axPos val="b"/>
        <c:numFmt formatCode="General" sourceLinked="1"/>
        <c:majorTickMark val="out"/>
        <c:minorTickMark val="none"/>
        <c:tickLblPos val="nextTo"/>
        <c:crossAx val="104335232"/>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5B2-48ED-B153-23F1212938F3}"/>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22BA-46E8-80D0-16257A827336}"/>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22BA-46E8-80D0-16257A827336}"/>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22BA-46E8-80D0-16257A827336}"/>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22BA-46E8-80D0-16257A827336}"/>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22BA-46E8-80D0-16257A827336}"/>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22BA-46E8-80D0-16257A827336}"/>
              </c:ext>
            </c:extLst>
          </c:dPt>
          <c:xVal>
            <c:numRef>
              <c:f>Sheet1!$B$2:$B$7</c:f>
              <c:numCache>
                <c:formatCode>General</c:formatCode>
                <c:ptCount val="6"/>
                <c:pt idx="0">
                  <c:v>67</c:v>
                </c:pt>
                <c:pt idx="1">
                  <c:v>68</c:v>
                </c:pt>
                <c:pt idx="2">
                  <c:v>76</c:v>
                </c:pt>
                <c:pt idx="3">
                  <c:v>65</c:v>
                </c:pt>
                <c:pt idx="4">
                  <c:v>66</c:v>
                </c:pt>
                <c:pt idx="5">
                  <c:v>63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22BA-46E8-80D0-16257A827336}"/>
            </c:ext>
          </c:extLst>
        </c:ser>
        <c:dLbls>
          <c:showLegendKey val="0"/>
          <c:showVal val="0"/>
          <c:showCatName val="0"/>
          <c:showSerName val="0"/>
          <c:showPercent val="0"/>
          <c:showBubbleSize val="0"/>
        </c:dLbls>
        <c:bubbleScale val="100"/>
        <c:showNegBubbles val="0"/>
        <c:sizeRepresents val="w"/>
        <c:axId val="113513216"/>
        <c:axId val="113514752"/>
      </c:bubbleChart>
      <c:valAx>
        <c:axId val="11351321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3514752"/>
        <c:crossesAt val="0"/>
        <c:crossBetween val="midCat"/>
      </c:valAx>
      <c:valAx>
        <c:axId val="113514752"/>
        <c:scaling>
          <c:orientation val="minMax"/>
          <c:max val="4"/>
          <c:min val="-1"/>
        </c:scaling>
        <c:delete val="1"/>
        <c:axPos val="l"/>
        <c:numFmt formatCode="General" sourceLinked="1"/>
        <c:majorTickMark val="out"/>
        <c:minorTickMark val="none"/>
        <c:tickLblPos val="nextTo"/>
        <c:crossAx val="11351321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6CC-4063-9FA3-5667E766EA64}"/>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810F-4140-BDE8-4623E58FB8F6}"/>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810F-4140-BDE8-4623E58FB8F6}"/>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810F-4140-BDE8-4623E58FB8F6}"/>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810F-4140-BDE8-4623E58FB8F6}"/>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810F-4140-BDE8-4623E58FB8F6}"/>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810F-4140-BDE8-4623E58FB8F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4.4652518147117798E-3"/>
                  <c:y val="-2.104550884146130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810F-4140-BDE8-4623E58FB8F6}"/>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22</c:v>
                </c:pt>
                <c:pt idx="1">
                  <c:v>36</c:v>
                </c:pt>
                <c:pt idx="2">
                  <c:v>27</c:v>
                </c:pt>
                <c:pt idx="3">
                  <c:v>6</c:v>
                </c:pt>
                <c:pt idx="4">
                  <c:v>7</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810F-4140-BDE8-4623E58FB8F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810F-4140-BDE8-4623E58FB8F6}"/>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810F-4140-BDE8-4623E58FB8F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810F-4140-BDE8-4623E58FB8F6}"/>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810F-4140-BDE8-4623E58FB8F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810F-4140-BDE8-4623E58FB8F6}"/>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810F-4140-BDE8-4623E58FB8F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15</c:v>
                </c:pt>
                <c:pt idx="1">
                  <c:v>24</c:v>
                </c:pt>
                <c:pt idx="2">
                  <c:v>18</c:v>
                </c:pt>
                <c:pt idx="3">
                  <c:v>4</c:v>
                </c:pt>
                <c:pt idx="4">
                  <c:v>5</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810F-4140-BDE8-4623E58FB8F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6FCC-442A-A326-25D91270E7FA}"/>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838-494F-876A-1FA56D04B8F1}"/>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5CF2-4045-859F-03A160FE3292}"/>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2E6-47F7-963D-77B2B05A71B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373C-4EB4-BC49-E2B0865A7777}"/>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373C-4EB4-BC49-E2B0865A7777}"/>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373C-4EB4-BC49-E2B0865A7777}"/>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373C-4EB4-BC49-E2B0865A7777}"/>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373C-4EB4-BC49-E2B0865A7777}"/>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373C-4EB4-BC49-E2B0865A7777}"/>
              </c:ext>
            </c:extLst>
          </c:dPt>
          <c:xVal>
            <c:numRef>
              <c:f>Sheet1!$B$2:$B$7</c:f>
              <c:numCache>
                <c:formatCode>General</c:formatCode>
                <c:ptCount val="6"/>
                <c:pt idx="0">
                  <c:v>58</c:v>
                </c:pt>
                <c:pt idx="1">
                  <c:v>61</c:v>
                </c:pt>
                <c:pt idx="2">
                  <c:v>69</c:v>
                </c:pt>
                <c:pt idx="3">
                  <c:v>63</c:v>
                </c:pt>
                <c:pt idx="4">
                  <c:v>63</c:v>
                </c:pt>
                <c:pt idx="5">
                  <c:v>63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373C-4EB4-BC49-E2B0865A7777}"/>
            </c:ext>
          </c:extLst>
        </c:ser>
        <c:dLbls>
          <c:showLegendKey val="0"/>
          <c:showVal val="0"/>
          <c:showCatName val="0"/>
          <c:showSerName val="0"/>
          <c:showPercent val="0"/>
          <c:showBubbleSize val="0"/>
        </c:dLbls>
        <c:bubbleScale val="100"/>
        <c:showNegBubbles val="0"/>
        <c:sizeRepresents val="w"/>
        <c:axId val="113722880"/>
        <c:axId val="113724416"/>
      </c:bubbleChart>
      <c:valAx>
        <c:axId val="113722880"/>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3724416"/>
        <c:crossesAt val="0"/>
        <c:crossBetween val="midCat"/>
      </c:valAx>
      <c:valAx>
        <c:axId val="113724416"/>
        <c:scaling>
          <c:orientation val="minMax"/>
          <c:max val="4"/>
          <c:min val="-1"/>
        </c:scaling>
        <c:delete val="1"/>
        <c:axPos val="l"/>
        <c:numFmt formatCode="General" sourceLinked="1"/>
        <c:majorTickMark val="out"/>
        <c:minorTickMark val="none"/>
        <c:tickLblPos val="nextTo"/>
        <c:crossAx val="113722880"/>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60B-465C-961A-51CBDF69BDFF}"/>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3742645174549447E-2"/>
          <c:y val="0.12583888888888889"/>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5C8-477B-AC69-49473F1930A2}"/>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F5C8-477B-AC69-49473F1930A2}"/>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F5C8-477B-AC69-49473F1930A2}"/>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F5C8-477B-AC69-49473F1930A2}"/>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F5C8-477B-AC69-49473F1930A2}"/>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F5C8-477B-AC69-49473F1930A2}"/>
              </c:ext>
            </c:extLst>
          </c:dPt>
          <c:xVal>
            <c:numRef>
              <c:f>Sheet1!$B$2:$B$7</c:f>
              <c:numCache>
                <c:formatCode>General</c:formatCode>
                <c:ptCount val="6"/>
                <c:pt idx="4">
                  <c:v>0</c:v>
                </c:pt>
                <c:pt idx="5">
                  <c:v>85</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F5C8-477B-AC69-49473F1930A2}"/>
            </c:ext>
          </c:extLst>
        </c:ser>
        <c:dLbls>
          <c:showLegendKey val="0"/>
          <c:showVal val="0"/>
          <c:showCatName val="0"/>
          <c:showSerName val="0"/>
          <c:showPercent val="0"/>
          <c:showBubbleSize val="0"/>
        </c:dLbls>
        <c:axId val="104385920"/>
        <c:axId val="104395904"/>
      </c:scatterChart>
      <c:scatterChart>
        <c:scatterStyle val="lineMarker"/>
        <c:varyColors val="0"/>
        <c:ser>
          <c:idx val="1"/>
          <c:order val="1"/>
          <c:tx>
            <c:strRef>
              <c:f>Sheet1!$C$1</c:f>
              <c:strCache>
                <c:ptCount val="1"/>
                <c:pt idx="0">
                  <c:v>previous wave</c:v>
                </c:pt>
              </c:strCache>
            </c:strRef>
          </c:tx>
          <c:spPr>
            <a:ln>
              <a:noFill/>
            </a:ln>
          </c:spPr>
          <c:marker>
            <c:symbol val="circle"/>
            <c:size val="14"/>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F5C8-477B-AC69-49473F1930A2}"/>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F5C8-477B-AC69-49473F1930A2}"/>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F5C8-477B-AC69-49473F1930A2}"/>
              </c:ext>
            </c:extLst>
          </c:dPt>
          <c:dPt>
            <c:idx val="3"/>
            <c:marker>
              <c:symbol val="circle"/>
              <c:size val="13"/>
              <c:spPr>
                <a:pattFill prst="wdDnDiag">
                  <a:fgClr>
                    <a:srgbClr val="9A83B3"/>
                  </a:fgClr>
                  <a:bgClr>
                    <a:srgbClr val="FFFFFF"/>
                  </a:bgClr>
                </a:pattFill>
                <a:ln>
                  <a:solidFill>
                    <a:srgbClr val="9A83B3"/>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F5C8-477B-AC69-49473F1930A2}"/>
              </c:ext>
            </c:extLst>
          </c:dPt>
          <c:dPt>
            <c:idx val="4"/>
            <c:marker>
              <c:symbol val="circle"/>
              <c:size val="13"/>
              <c:spPr>
                <a:pattFill prst="pct20">
                  <a:fgClr>
                    <a:srgbClr val="F57B29"/>
                  </a:fgClr>
                  <a:bgClr>
                    <a:srgbClr val="FFFFFF"/>
                  </a:bgClr>
                </a:pattFill>
                <a:ln>
                  <a:solidFill>
                    <a:srgbClr val="F57B29"/>
                  </a:solid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F5C8-477B-AC69-49473F1930A2}"/>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F5C8-477B-AC69-49473F1930A2}"/>
              </c:ext>
            </c:extLst>
          </c:dPt>
          <c:xVal>
            <c:numRef>
              <c:f>Sheet1!$C$2:$C$7</c:f>
              <c:numCache>
                <c:formatCode>General</c:formatCode>
                <c:ptCount val="6"/>
                <c:pt idx="3">
                  <c:v>78</c:v>
                </c:pt>
                <c:pt idx="4">
                  <c:v>88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F5C8-477B-AC69-49473F1930A2}"/>
            </c:ext>
          </c:extLst>
        </c:ser>
        <c:dLbls>
          <c:showLegendKey val="0"/>
          <c:showVal val="0"/>
          <c:showCatName val="0"/>
          <c:showSerName val="0"/>
          <c:showPercent val="0"/>
          <c:showBubbleSize val="0"/>
        </c:dLbls>
        <c:axId val="104468864"/>
        <c:axId val="104397440"/>
      </c:scatterChart>
      <c:valAx>
        <c:axId val="104385920"/>
        <c:scaling>
          <c:orientation val="minMax"/>
          <c:max val="100"/>
          <c:min val="0"/>
        </c:scaling>
        <c:delete val="0"/>
        <c:axPos val="b"/>
        <c:numFmt formatCode="General" sourceLinked="1"/>
        <c:majorTickMark val="none"/>
        <c:minorTickMark val="none"/>
        <c:tickLblPos val="none"/>
        <c:spPr>
          <a:ln>
            <a:noFill/>
          </a:ln>
        </c:spPr>
        <c:crossAx val="104395904"/>
        <c:crossesAt val="0"/>
        <c:crossBetween val="midCat"/>
      </c:valAx>
      <c:valAx>
        <c:axId val="104395904"/>
        <c:scaling>
          <c:orientation val="minMax"/>
          <c:max val="4"/>
          <c:min val="-1"/>
        </c:scaling>
        <c:delete val="1"/>
        <c:axPos val="l"/>
        <c:numFmt formatCode="General" sourceLinked="1"/>
        <c:majorTickMark val="out"/>
        <c:minorTickMark val="none"/>
        <c:tickLblPos val="nextTo"/>
        <c:crossAx val="104385920"/>
        <c:crosses val="autoZero"/>
        <c:crossBetween val="midCat"/>
        <c:majorUnit val="2"/>
      </c:valAx>
      <c:valAx>
        <c:axId val="104397440"/>
        <c:scaling>
          <c:orientation val="minMax"/>
        </c:scaling>
        <c:delete val="1"/>
        <c:axPos val="r"/>
        <c:numFmt formatCode="General" sourceLinked="1"/>
        <c:majorTickMark val="out"/>
        <c:minorTickMark val="none"/>
        <c:tickLblPos val="nextTo"/>
        <c:crossAx val="104468864"/>
        <c:crosses val="max"/>
        <c:crossBetween val="midCat"/>
      </c:valAx>
      <c:valAx>
        <c:axId val="104468864"/>
        <c:scaling>
          <c:orientation val="minMax"/>
          <c:max val="100"/>
        </c:scaling>
        <c:delete val="1"/>
        <c:axPos val="b"/>
        <c:numFmt formatCode="General" sourceLinked="1"/>
        <c:majorTickMark val="out"/>
        <c:minorTickMark val="none"/>
        <c:tickLblPos val="nextTo"/>
        <c:crossAx val="104397440"/>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5694-41D9-8B2B-17673CDCFA36}"/>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5694-41D9-8B2B-17673CDCFA36}"/>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5694-41D9-8B2B-17673CDCFA36}"/>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5694-41D9-8B2B-17673CDCFA36}"/>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5694-41D9-8B2B-17673CDCFA36}"/>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5694-41D9-8B2B-17673CDCFA36}"/>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5"/>
              <c:layout>
                <c:manualLayout>
                  <c:x val="2.2326259073558287E-3"/>
                  <c:y val="-4.209101768292265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5694-41D9-8B2B-17673CDCFA36}"/>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18</c:v>
                </c:pt>
                <c:pt idx="1">
                  <c:v>46</c:v>
                </c:pt>
                <c:pt idx="2">
                  <c:v>19</c:v>
                </c:pt>
                <c:pt idx="3">
                  <c:v>7</c:v>
                </c:pt>
                <c:pt idx="4">
                  <c:v>7</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5694-41D9-8B2B-17673CDCFA36}"/>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5694-41D9-8B2B-17673CDCFA36}"/>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5694-41D9-8B2B-17673CDCFA36}"/>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5694-41D9-8B2B-17673CDCFA36}"/>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5694-41D9-8B2B-17673CDCFA36}"/>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5694-41D9-8B2B-17673CDCFA36}"/>
              </c:ext>
            </c:extLst>
          </c:dPt>
          <c:dPt>
            <c:idx val="5"/>
            <c:bubble3D val="0"/>
            <c:spPr>
              <a:noFill/>
              <a:extLst>
                <a:ext uri="{909E8E84-426E-40DD-AFC4-6F175D3DCCD1}">
                  <a14:hiddenFill xmlns:a14="http://schemas.microsoft.com/office/drawing/2010/main">
                    <a:solidFill>
                      <a:schemeClr val="accent4"/>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5694-41D9-8B2B-17673CDCFA36}"/>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12</c:v>
                </c:pt>
                <c:pt idx="1">
                  <c:v>31</c:v>
                </c:pt>
                <c:pt idx="2">
                  <c:v>13</c:v>
                </c:pt>
                <c:pt idx="3">
                  <c:v>5</c:v>
                </c:pt>
                <c:pt idx="4">
                  <c:v>5</c:v>
                </c:pt>
                <c:pt idx="5">
                  <c:v>1</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5694-41D9-8B2B-17673CDCFA36}"/>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574-413D-AD9A-94240AD1CC3C}"/>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3225-4A17-A58F-4EA34B910D70}"/>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E09-499F-AA49-FB5E4D3C2CBB}"/>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9867-4244-AE67-3EB071590AEF}"/>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3C55-4D23-8D29-579C8F06662C}"/>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3C55-4D23-8D29-579C8F06662C}"/>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3C55-4D23-8D29-579C8F06662C}"/>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3C55-4D23-8D29-579C8F06662C}"/>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3C55-4D23-8D29-579C8F06662C}"/>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3C55-4D23-8D29-579C8F06662C}"/>
              </c:ext>
            </c:extLst>
          </c:dPt>
          <c:xVal>
            <c:numRef>
              <c:f>Sheet1!$B$2:$B$7</c:f>
              <c:numCache>
                <c:formatCode>General</c:formatCode>
                <c:ptCount val="6"/>
                <c:pt idx="0">
                  <c:v>64</c:v>
                </c:pt>
                <c:pt idx="1">
                  <c:v>52</c:v>
                </c:pt>
                <c:pt idx="2">
                  <c:v>64</c:v>
                </c:pt>
                <c:pt idx="3">
                  <c:v>58</c:v>
                </c:pt>
                <c:pt idx="4">
                  <c:v>60</c:v>
                </c:pt>
                <c:pt idx="5">
                  <c:v>53</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3C55-4D23-8D29-579C8F06662C}"/>
            </c:ext>
          </c:extLst>
        </c:ser>
        <c:dLbls>
          <c:showLegendKey val="0"/>
          <c:showVal val="0"/>
          <c:showCatName val="0"/>
          <c:showSerName val="0"/>
          <c:showPercent val="0"/>
          <c:showBubbleSize val="0"/>
        </c:dLbls>
        <c:bubbleScale val="100"/>
        <c:showNegBubbles val="0"/>
        <c:sizeRepresents val="w"/>
        <c:axId val="114322816"/>
        <c:axId val="114324608"/>
      </c:bubbleChart>
      <c:valAx>
        <c:axId val="11432281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4324608"/>
        <c:crossesAt val="0"/>
        <c:crossBetween val="midCat"/>
      </c:valAx>
      <c:valAx>
        <c:axId val="114324608"/>
        <c:scaling>
          <c:orientation val="minMax"/>
          <c:max val="4"/>
          <c:min val="-1"/>
        </c:scaling>
        <c:delete val="1"/>
        <c:axPos val="l"/>
        <c:numFmt formatCode="General" sourceLinked="1"/>
        <c:majorTickMark val="out"/>
        <c:minorTickMark val="none"/>
        <c:tickLblPos val="nextTo"/>
        <c:crossAx val="11432281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A16-4ED9-AAE1-A143BAD3F448}"/>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3C53-451E-8EC6-B22A05D21890}"/>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3C53-451E-8EC6-B22A05D21890}"/>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3C53-451E-8EC6-B22A05D21890}"/>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3C53-451E-8EC6-B22A05D21890}"/>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3C53-451E-8EC6-B22A05D21890}"/>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3C53-451E-8EC6-B22A05D21890}"/>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4"/>
              <c:layout>
                <c:manualLayout>
                  <c:x val="-4.465251814711739E-3"/>
                  <c:y val="-3.1568263262191962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3C53-451E-8EC6-B22A05D21890}"/>
                </c:ext>
              </c:extLst>
            </c:dLbl>
            <c:dLbl>
              <c:idx val="5"/>
              <c:layout>
                <c:manualLayout>
                  <c:x val="4.4652518147116982E-3"/>
                  <c:y val="1.4030339227640841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3C53-451E-8EC6-B22A05D21890}"/>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19</c:v>
                </c:pt>
                <c:pt idx="1">
                  <c:v>51</c:v>
                </c:pt>
                <c:pt idx="2">
                  <c:v>18</c:v>
                </c:pt>
                <c:pt idx="3">
                  <c:v>6</c:v>
                </c:pt>
                <c:pt idx="4">
                  <c:v>1</c:v>
                </c:pt>
                <c:pt idx="5">
                  <c:v>4</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3C53-451E-8EC6-B22A05D21890}"/>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3C53-451E-8EC6-B22A05D21890}"/>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3C53-451E-8EC6-B22A05D21890}"/>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3C53-451E-8EC6-B22A05D21890}"/>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3C53-451E-8EC6-B22A05D21890}"/>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3C53-451E-8EC6-B22A05D21890}"/>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3C53-451E-8EC6-B22A05D21890}"/>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13</c:v>
                </c:pt>
                <c:pt idx="1">
                  <c:v>34</c:v>
                </c:pt>
                <c:pt idx="2">
                  <c:v>12</c:v>
                </c:pt>
                <c:pt idx="3">
                  <c:v>4</c:v>
                </c:pt>
                <c:pt idx="4">
                  <c:v>1</c:v>
                </c:pt>
                <c:pt idx="5">
                  <c:v>3</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3C53-451E-8EC6-B22A05D21890}"/>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C117-41F0-9FD7-473D4238FAC4}"/>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EE6E-4325-AEBC-0FD3D6E14230}"/>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1798241047582975E-2"/>
          <c:y val="2.0005555555555554E-2"/>
          <c:w val="0.94818475180130446"/>
          <c:h val="0.72243856693263819"/>
        </c:manualLayout>
      </c:layout>
      <c:scatterChart>
        <c:scatterStyle val="lineMarker"/>
        <c:varyColors val="0"/>
        <c:ser>
          <c:idx val="0"/>
          <c:order val="0"/>
          <c:tx>
            <c:strRef>
              <c:f>Sheet1!$D$1</c:f>
              <c:strCache>
                <c:ptCount val="1"/>
                <c:pt idx="0">
                  <c:v>Y-Values</c:v>
                </c:pt>
              </c:strCache>
            </c:strRef>
          </c:tx>
          <c:spPr>
            <a:ln w="19050">
              <a:solidFill>
                <a:srgbClr val="292926"/>
              </a:solidFill>
              <a:prstDash val="solid"/>
            </a:ln>
          </c:spPr>
          <c:marker>
            <c:symbol val="circle"/>
            <c:size val="17"/>
            <c:spPr>
              <a:no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7B0A-4920-BF0C-D4A0E6EF8EA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7B0A-4920-BF0C-D4A0E6EF8EA1}"/>
              </c:ext>
            </c:extLst>
          </c:dPt>
          <c:dPt>
            <c:idx val="2"/>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2-7B0A-4920-BF0C-D4A0E6EF8EA1}"/>
              </c:ext>
            </c:extLst>
          </c:dPt>
          <c:dPt>
            <c:idx val="3"/>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7B0A-4920-BF0C-D4A0E6EF8EA1}"/>
              </c:ext>
            </c:extLst>
          </c:dPt>
          <c:dPt>
            <c:idx val="4"/>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4-7B0A-4920-BF0C-D4A0E6EF8EA1}"/>
              </c:ext>
            </c:extLst>
          </c:dPt>
          <c:dPt>
            <c:idx val="5"/>
            <c:marker>
              <c:symbol val="circle"/>
              <c:size val="13"/>
              <c:spPr>
                <a:solidFill>
                  <a:srgbClr val="74AAB4"/>
                </a:solidFill>
                <a:ln>
                  <a:noFill/>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7B0A-4920-BF0C-D4A0E6EF8EA1}"/>
              </c:ext>
            </c:extLst>
          </c:dPt>
          <c:xVal>
            <c:numRef>
              <c:f>Sheet1!$B$2:$B$7</c:f>
              <c:numCache>
                <c:formatCode>General</c:formatCode>
                <c:ptCount val="6"/>
                <c:pt idx="4">
                  <c:v>0</c:v>
                </c:pt>
                <c:pt idx="5">
                  <c:v>58</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6-7B0A-4920-BF0C-D4A0E6EF8EA1}"/>
            </c:ext>
          </c:extLst>
        </c:ser>
        <c:dLbls>
          <c:showLegendKey val="0"/>
          <c:showVal val="0"/>
          <c:showCatName val="0"/>
          <c:showSerName val="0"/>
          <c:showPercent val="0"/>
          <c:showBubbleSize val="0"/>
        </c:dLbls>
        <c:axId val="105607552"/>
        <c:axId val="105609088"/>
      </c:scatterChart>
      <c:scatterChart>
        <c:scatterStyle val="lineMarker"/>
        <c:varyColors val="0"/>
        <c:ser>
          <c:idx val="1"/>
          <c:order val="1"/>
          <c:tx>
            <c:strRef>
              <c:f>Sheet1!$C$1</c:f>
              <c:strCache>
                <c:ptCount val="1"/>
                <c:pt idx="0">
                  <c:v>previous wave</c:v>
                </c:pt>
              </c:strCache>
            </c:strRef>
          </c:tx>
          <c:spPr>
            <a:ln>
              <a:noFill/>
            </a:ln>
          </c:spPr>
          <c:marker>
            <c:symbol val="circle"/>
            <c:size val="13"/>
            <c:spPr>
              <a:solidFill>
                <a:srgbClr val="007681">
                  <a:alpha val="69804"/>
                </a:srgbClr>
              </a:solidFill>
              <a:ln>
                <a:noFill/>
              </a:ln>
            </c:spPr>
          </c:marker>
          <c:dPt>
            <c:idx val="0"/>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7B0A-4920-BF0C-D4A0E6EF8EA1}"/>
              </c:ext>
            </c:extLst>
          </c:dPt>
          <c:dPt>
            <c:idx val="1"/>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8-7B0A-4920-BF0C-D4A0E6EF8EA1}"/>
              </c:ext>
            </c:extLst>
          </c:dPt>
          <c:dPt>
            <c:idx val="2"/>
            <c:marker>
              <c:symbol val="none"/>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7B0A-4920-BF0C-D4A0E6EF8EA1}"/>
              </c:ext>
            </c:extLst>
          </c:dPt>
          <c:dPt>
            <c:idx val="3"/>
            <c:marker>
              <c:spPr>
                <a:pattFill prst="wdDnDiag">
                  <a:fgClr>
                    <a:srgbClr val="9A83B3"/>
                  </a:fgClr>
                  <a:bgClr>
                    <a:srgbClr val="FFFFFF"/>
                  </a:bgClr>
                </a:pattFill>
                <a:ln>
                  <a:solidFill>
                    <a:srgbClr val="9A83B3"/>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A-7B0A-4920-BF0C-D4A0E6EF8EA1}"/>
              </c:ext>
            </c:extLst>
          </c:dPt>
          <c:dPt>
            <c:idx val="4"/>
            <c:marker>
              <c:spPr>
                <a:pattFill prst="pct20">
                  <a:fgClr>
                    <a:srgbClr val="F57B29"/>
                  </a:fgClr>
                  <a:bgClr>
                    <a:srgbClr val="FFFFFF"/>
                  </a:bgClr>
                </a:pattFill>
                <a:ln>
                  <a:solidFill>
                    <a:srgbClr val="F57B29"/>
                  </a:solidFill>
                  <a:prstDash val="solid"/>
                </a:ln>
              </c:spPr>
            </c:marker>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7B0A-4920-BF0C-D4A0E6EF8EA1}"/>
              </c:ext>
            </c:extLst>
          </c:dPt>
          <c:dPt>
            <c:idx val="5"/>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7B0A-4920-BF0C-D4A0E6EF8EA1}"/>
              </c:ext>
            </c:extLst>
          </c:dPt>
          <c:xVal>
            <c:numRef>
              <c:f>Sheet1!$C$2:$C$7</c:f>
              <c:numCache>
                <c:formatCode>General</c:formatCode>
                <c:ptCount val="6"/>
                <c:pt idx="3">
                  <c:v>61</c:v>
                </c:pt>
                <c:pt idx="4">
                  <c:v>69</c:v>
                </c:pt>
              </c:numCache>
            </c:numRef>
          </c:xVal>
          <c:yVal>
            <c:numRef>
              <c:f>Sheet1!$D$2:$D$7</c:f>
              <c:numCache>
                <c:formatCode>General</c:formatCode>
                <c:ptCount val="6"/>
                <c:pt idx="0">
                  <c:v>0</c:v>
                </c:pt>
                <c:pt idx="1">
                  <c:v>0</c:v>
                </c:pt>
                <c:pt idx="2">
                  <c:v>0</c:v>
                </c:pt>
                <c:pt idx="3">
                  <c:v>0</c:v>
                </c:pt>
                <c:pt idx="4">
                  <c:v>0</c:v>
                </c:pt>
                <c:pt idx="5">
                  <c:v>0</c:v>
                </c:pt>
              </c:numCache>
            </c:numRef>
          </c:yVal>
          <c:smooth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D-7B0A-4920-BF0C-D4A0E6EF8EA1}"/>
            </c:ext>
          </c:extLst>
        </c:ser>
        <c:dLbls>
          <c:showLegendKey val="0"/>
          <c:showVal val="0"/>
          <c:showCatName val="0"/>
          <c:showSerName val="0"/>
          <c:showPercent val="0"/>
          <c:showBubbleSize val="0"/>
        </c:dLbls>
        <c:axId val="105616512"/>
        <c:axId val="105610624"/>
      </c:scatterChart>
      <c:valAx>
        <c:axId val="105607552"/>
        <c:scaling>
          <c:orientation val="minMax"/>
          <c:max val="100"/>
          <c:min val="0"/>
        </c:scaling>
        <c:delete val="0"/>
        <c:axPos val="b"/>
        <c:numFmt formatCode="General" sourceLinked="1"/>
        <c:majorTickMark val="none"/>
        <c:minorTickMark val="none"/>
        <c:tickLblPos val="none"/>
        <c:spPr>
          <a:ln>
            <a:noFill/>
          </a:ln>
        </c:spPr>
        <c:crossAx val="105609088"/>
        <c:crossesAt val="0"/>
        <c:crossBetween val="midCat"/>
      </c:valAx>
      <c:valAx>
        <c:axId val="105609088"/>
        <c:scaling>
          <c:orientation val="minMax"/>
          <c:max val="4"/>
          <c:min val="-1"/>
        </c:scaling>
        <c:delete val="1"/>
        <c:axPos val="l"/>
        <c:numFmt formatCode="General" sourceLinked="1"/>
        <c:majorTickMark val="out"/>
        <c:minorTickMark val="none"/>
        <c:tickLblPos val="nextTo"/>
        <c:crossAx val="105607552"/>
        <c:crosses val="autoZero"/>
        <c:crossBetween val="midCat"/>
        <c:majorUnit val="2"/>
      </c:valAx>
      <c:valAx>
        <c:axId val="105610624"/>
        <c:scaling>
          <c:orientation val="minMax"/>
        </c:scaling>
        <c:delete val="1"/>
        <c:axPos val="r"/>
        <c:numFmt formatCode="General" sourceLinked="1"/>
        <c:majorTickMark val="out"/>
        <c:minorTickMark val="none"/>
        <c:tickLblPos val="nextTo"/>
        <c:crossAx val="105616512"/>
        <c:crosses val="max"/>
        <c:crossBetween val="midCat"/>
      </c:valAx>
      <c:valAx>
        <c:axId val="105616512"/>
        <c:scaling>
          <c:orientation val="minMax"/>
          <c:max val="100"/>
        </c:scaling>
        <c:delete val="1"/>
        <c:axPos val="b"/>
        <c:numFmt formatCode="General" sourceLinked="1"/>
        <c:majorTickMark val="out"/>
        <c:minorTickMark val="none"/>
        <c:tickLblPos val="nextTo"/>
        <c:crossAx val="105610624"/>
        <c:crosses val="autoZero"/>
        <c:crossBetween val="midCat"/>
      </c:valAx>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0371-4CDD-A5DD-6911A39DEBAE}"/>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FDA5-4AE6-8ABF-58EDB62D2FBC}"/>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EE2E-4FB0-BE1F-756D95AE0140}"/>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EE2E-4FB0-BE1F-756D95AE0140}"/>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EE2E-4FB0-BE1F-756D95AE0140}"/>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EE2E-4FB0-BE1F-756D95AE0140}"/>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EE2E-4FB0-BE1F-756D95AE0140}"/>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EE2E-4FB0-BE1F-756D95AE0140}"/>
              </c:ext>
            </c:extLst>
          </c:dPt>
          <c:xVal>
            <c:numRef>
              <c:f>Sheet1!$B$2:$B$7</c:f>
              <c:numCache>
                <c:formatCode>General</c:formatCode>
                <c:ptCount val="6"/>
                <c:pt idx="0">
                  <c:v>70</c:v>
                </c:pt>
                <c:pt idx="1">
                  <c:v>64</c:v>
                </c:pt>
                <c:pt idx="2">
                  <c:v>67</c:v>
                </c:pt>
                <c:pt idx="3">
                  <c:v>67</c:v>
                </c:pt>
                <c:pt idx="4">
                  <c:v>69</c:v>
                </c:pt>
                <c:pt idx="5">
                  <c:v>65</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EE2E-4FB0-BE1F-756D95AE0140}"/>
            </c:ext>
          </c:extLst>
        </c:ser>
        <c:dLbls>
          <c:showLegendKey val="0"/>
          <c:showVal val="0"/>
          <c:showCatName val="0"/>
          <c:showSerName val="0"/>
          <c:showPercent val="0"/>
          <c:showBubbleSize val="0"/>
        </c:dLbls>
        <c:bubbleScale val="100"/>
        <c:showNegBubbles val="0"/>
        <c:sizeRepresents val="w"/>
        <c:axId val="114885376"/>
        <c:axId val="114886912"/>
      </c:bubbleChart>
      <c:valAx>
        <c:axId val="114885376"/>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4886912"/>
        <c:crossesAt val="0"/>
        <c:crossBetween val="midCat"/>
      </c:valAx>
      <c:valAx>
        <c:axId val="114886912"/>
        <c:scaling>
          <c:orientation val="minMax"/>
          <c:max val="4"/>
          <c:min val="-1"/>
        </c:scaling>
        <c:delete val="1"/>
        <c:axPos val="l"/>
        <c:numFmt formatCode="General" sourceLinked="1"/>
        <c:majorTickMark val="out"/>
        <c:minorTickMark val="none"/>
        <c:tickLblPos val="nextTo"/>
        <c:crossAx val="114885376"/>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D9BF-42FE-8E37-AE47F9D7C775}"/>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180000"/>
    </a:solidFill>
  </c:spPr>
  <c:txPr>
    <a:bodyPr/>
    <a:lstStyle/>
    <a:p>
      <a:pPr>
        <a:defRPr sz="1800"/>
      </a:pPr>
      <a:endParaRPr lang="en-US"/>
    </a:p>
  </c:txPr>
  <c:externalData r:id="rId1">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64691214652213"/>
          <c:y val="4.2091017682922616E-2"/>
          <c:w val="0.52987631428270565"/>
          <c:h val="0.83246642592298503"/>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74AA50"/>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1-11E1-4FD1-9B04-6ED985F84A3F}"/>
              </c:ext>
            </c:extLst>
          </c:dPt>
          <c:dPt>
            <c:idx val="1"/>
            <c:bubble3D val="0"/>
            <c:spPr>
              <a:solidFill>
                <a:srgbClr val="9DC482"/>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3-11E1-4FD1-9B04-6ED985F84A3F}"/>
              </c:ext>
            </c:extLst>
          </c:dPt>
          <c:dPt>
            <c:idx val="2"/>
            <c:bubble3D val="0"/>
            <c:spPr>
              <a:solidFill>
                <a:srgbClr val="BFBFBF"/>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5-11E1-4FD1-9B04-6ED985F84A3F}"/>
              </c:ext>
            </c:extLst>
          </c:dPt>
          <c:dPt>
            <c:idx val="3"/>
            <c:bubble3D val="0"/>
            <c:spPr>
              <a:solidFill>
                <a:srgbClr val="FF585D"/>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7-11E1-4FD1-9B04-6ED985F84A3F}"/>
              </c:ext>
            </c:extLst>
          </c:dPt>
          <c:dPt>
            <c:idx val="4"/>
            <c:bubble3D val="0"/>
            <c:spPr>
              <a:solidFill>
                <a:srgbClr val="CB333B"/>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9-11E1-4FD1-9B04-6ED985F84A3F}"/>
              </c:ext>
            </c:extLst>
          </c:dPt>
          <c:dPt>
            <c:idx val="5"/>
            <c:bubble3D val="0"/>
            <c:spPr>
              <a:solidFill>
                <a:srgbClr val="222223"/>
              </a:solidFill>
              <a:ln>
                <a:solidFill>
                  <a:schemeClr val="bg1"/>
                </a:solidFill>
              </a:ln>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B-11E1-4FD1-9B04-6ED985F84A3F}"/>
              </c:ext>
            </c:extLst>
          </c:dPt>
          <c:dLbls>
            <c:dLbl>
              <c:idx val="0"/>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1"/>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2"/>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dLbl>
            <c:dLbl>
              <c:idx val="3"/>
              <c:layout>
                <c:manualLayout>
                  <c:x val="8.9305036294235196E-3"/>
                  <c:y val="1.0522754420730687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7-11E1-4FD1-9B04-6ED985F84A3F}"/>
                </c:ext>
              </c:extLst>
            </c:dLbl>
            <c:dLbl>
              <c:idx val="4"/>
              <c:layout>
                <c:manualLayout>
                  <c:x val="6.6978777220675677E-3"/>
                  <c:y val="-2.1045508841461308E-2"/>
                </c:manualLayout>
              </c:layout>
              <c:numFmt formatCode="General\%" sourceLinked="0"/>
              <c:spPr/>
              <c:txPr>
                <a:bodyPr/>
                <a:lstStyle/>
                <a:p>
                  <a:pPr>
                    <a:defRPr sz="12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9-11E1-4FD1-9B04-6ED985F84A3F}"/>
                </c:ext>
              </c:extLst>
            </c:dLbl>
            <c:dLbl>
              <c:idx val="5"/>
              <c:delete val="1"/>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0B-11E1-4FD1-9B04-6ED985F84A3F}"/>
                </c:ext>
              </c:extLst>
            </c:dLbl>
            <c:spPr>
              <a:noFill/>
              <a:ln>
                <a:noFill/>
              </a:ln>
              <a:effectLst/>
            </c:spPr>
            <c:txPr>
              <a:bodyPr/>
              <a:lstStyle/>
              <a:p>
                <a:pPr>
                  <a:defRPr sz="1400" b="1">
                    <a:solidFill>
                      <a:schemeClr val="bg1"/>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Sheet1!$B$2:$B$7</c:f>
              <c:numCache>
                <c:formatCode>General</c:formatCode>
                <c:ptCount val="6"/>
                <c:pt idx="0">
                  <c:v>27</c:v>
                </c:pt>
                <c:pt idx="1">
                  <c:v>43</c:v>
                </c:pt>
                <c:pt idx="2">
                  <c:v>24</c:v>
                </c:pt>
                <c:pt idx="3">
                  <c:v>3</c:v>
                </c:pt>
                <c:pt idx="4">
                  <c:v>3</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C-11E1-4FD1-9B04-6ED985F84A3F}"/>
            </c:ext>
          </c:extLst>
        </c:ser>
        <c:ser>
          <c:idx val="1"/>
          <c:order val="1"/>
          <c:tx>
            <c:strRef>
              <c:f>Sheet1!$C$1</c:f>
              <c:strCache>
                <c:ptCount val="1"/>
                <c:pt idx="0">
                  <c:v>Column1</c:v>
                </c:pt>
              </c:strCache>
            </c:strRef>
          </c:tx>
          <c:spPr>
            <a:noFill/>
            <a:extLst>
              <a:ext uri="{909E8E84-426E-40DD-AFC4-6F175D3DCCD1}">
                <a14:hiddenFill xmlns:a14="http://schemas.microsoft.com/office/drawing/2010/main">
                  <a:solidFill>
                    <a:srgbClr val="71B2C9"/>
                  </a:solidFill>
                </a14:hiddenFill>
              </a:ext>
            </a:extLst>
          </c:spPr>
          <c:dPt>
            <c:idx val="0"/>
            <c:bubble3D val="0"/>
            <c:spPr>
              <a:noFill/>
              <a:extLst>
                <a:ext uri="{909E8E84-426E-40DD-AFC4-6F175D3DCCD1}">
                  <a14:hiddenFill xmlns:a14="http://schemas.microsoft.com/office/drawing/2010/main">
                    <a:solidFill>
                      <a:srgbClr val="39582A"/>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0E-11E1-4FD1-9B04-6ED985F84A3F}"/>
              </c:ext>
            </c:extLst>
          </c:dPt>
          <c:dPt>
            <c:idx val="1"/>
            <c:bubble3D val="0"/>
            <c:spPr>
              <a:noFill/>
              <a:extLst>
                <a:ext uri="{909E8E84-426E-40DD-AFC4-6F175D3DCCD1}">
                  <a14:hiddenFill xmlns:a14="http://schemas.microsoft.com/office/drawing/2010/main">
                    <a:solidFill>
                      <a:srgbClr val="6F9D6B"/>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0-11E1-4FD1-9B04-6ED985F84A3F}"/>
              </c:ext>
            </c:extLst>
          </c:dPt>
          <c:dPt>
            <c:idx val="2"/>
            <c:bubble3D val="0"/>
            <c:spPr>
              <a:noFill/>
              <a:extLst>
                <a:ext uri="{909E8E84-426E-40DD-AFC4-6F175D3DCCD1}">
                  <a14:hiddenFill xmlns:a14="http://schemas.microsoft.com/office/drawing/2010/main">
                    <a:solidFill>
                      <a:schemeClr val="bg1">
                        <a:lumMod val="6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2-11E1-4FD1-9B04-6ED985F84A3F}"/>
              </c:ext>
            </c:extLst>
          </c:dPt>
          <c:dPt>
            <c:idx val="3"/>
            <c:bubble3D val="0"/>
            <c:spPr>
              <a:noFill/>
              <a:extLst>
                <a:ext uri="{909E8E84-426E-40DD-AFC4-6F175D3DCCD1}">
                  <a14:hiddenFill xmlns:a14="http://schemas.microsoft.com/office/drawing/2010/main">
                    <a:solidFill>
                      <a:schemeClr val="accent5"/>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4-11E1-4FD1-9B04-6ED985F84A3F}"/>
              </c:ext>
            </c:extLst>
          </c:dPt>
          <c:dPt>
            <c:idx val="4"/>
            <c:bubble3D val="0"/>
            <c:spPr>
              <a:noFill/>
              <a:extLst>
                <a:ext uri="{909E8E84-426E-40DD-AFC4-6F175D3DCCD1}">
                  <a14:hiddenFill xmlns:a14="http://schemas.microsoft.com/office/drawing/2010/main">
                    <a:solidFill>
                      <a:schemeClr val="accent5">
                        <a:lumMod val="50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6-11E1-4FD1-9B04-6ED985F84A3F}"/>
              </c:ext>
            </c:extLst>
          </c:dPt>
          <c:dPt>
            <c:idx val="5"/>
            <c:bubble3D val="0"/>
            <c:spPr>
              <a:noFill/>
              <a:extLst>
                <a:ext uri="{909E8E84-426E-40DD-AFC4-6F175D3DCCD1}">
                  <a14:hiddenFill xmlns:a14="http://schemas.microsoft.com/office/drawing/2010/main">
                    <a:solidFill>
                      <a:schemeClr val="tx1">
                        <a:lumMod val="75000"/>
                        <a:lumOff val="25000"/>
                      </a:schemeClr>
                    </a:solidFill>
                  </a14:hiddenFill>
                </a:ext>
              </a:extLst>
            </c:spPr>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8-11E1-4FD1-9B04-6ED985F84A3F}"/>
              </c:ext>
            </c:extLst>
          </c:dPt>
          <c:dLbls>
            <c:dLbl>
              <c:idx val="0"/>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1"/>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2"/>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3"/>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4"/>
              <c:spPr/>
              <c:txPr>
                <a:bodyPr/>
                <a:lstStyle/>
                <a:p>
                  <a:pPr>
                    <a:defRPr sz="1200" b="1">
                      <a:solidFill>
                        <a:srgbClr val="010000"/>
                      </a:solidFill>
                      <a:latin typeface="Segoe UI"/>
                      <a:ea typeface="Segoe UI"/>
                      <a:cs typeface="Segoe UI"/>
                    </a:defRPr>
                  </a:pPr>
                  <a:endParaRPr lang="en-US"/>
                </a:p>
              </c:txPr>
              <c:showLegendKey val="0"/>
              <c:showVal val="1"/>
              <c:showCatName val="0"/>
              <c:showSerName val="0"/>
              <c:showPercent val="0"/>
              <c:showBubbleSize val="0"/>
            </c:dLbl>
            <c:dLbl>
              <c:idx val="5"/>
              <c:tx>
                <c:rich>
                  <a:bodyPr/>
                  <a:lstStyle/>
                  <a:p>
                    <a:pPr>
                      <a:defRPr sz="1200" b="1">
                        <a:solidFill>
                          <a:srgbClr val="010000"/>
                        </a:solidFill>
                        <a:latin typeface="Segoe UI"/>
                        <a:ea typeface="Segoe UI"/>
                        <a:cs typeface="Segoe UI"/>
                      </a:defRPr>
                    </a:pPr>
                    <a:endParaRPr lang="en-US"/>
                  </a:p>
                </c:rich>
              </c:tx>
              <c:spPr/>
              <c:showLegendKey val="0"/>
              <c:showVal val="1"/>
              <c:showCatName val="0"/>
              <c:showSerName val="0"/>
              <c:showPercent val="0"/>
              <c:showBubbleSize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 xmlns:c16="http://schemas.microsoft.com/office/drawing/2014/chart" uri="{C3380CC4-5D6E-409C-BE32-E72D297353CC}">
                  <c16:uniqueId val="{00000018-11E1-4FD1-9B04-6ED985F84A3F}"/>
                </c:ext>
              </c:extLst>
            </c:dLbl>
            <c:spPr>
              <a:noFill/>
              <a:ln>
                <a:noFill/>
              </a:ln>
              <a:effectLst/>
            </c:spPr>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5="http://schemas.microsoft.com/office/drawing/2012/chart" uri="{CE6537A1-D6FC-4f65-9D91-7224C49458BB}"/>
            </c:extLst>
          </c:dLbls>
          <c:cat>
            <c:strRef>
              <c:f>Sheet1!$A$2:$A$7</c:f>
              <c:strCache>
                <c:ptCount val="6"/>
                <c:pt idx="0">
                  <c:v>Strongly agree</c:v>
                </c:pt>
                <c:pt idx="1">
                  <c:v>Tend to agree</c:v>
                </c:pt>
                <c:pt idx="2">
                  <c:v>Neither agree nor disagree</c:v>
                </c:pt>
                <c:pt idx="3">
                  <c:v>Tend to disagree</c:v>
                </c:pt>
                <c:pt idx="4">
                  <c:v>Strongly disagree</c:v>
                </c:pt>
                <c:pt idx="5">
                  <c:v>Don't know</c:v>
                </c:pt>
              </c:strCache>
            </c:strRef>
          </c:cat>
          <c:val>
            <c:numRef>
              <c:f>Sheet1!$C$2:$C$7</c:f>
              <c:numCache>
                <c:formatCode>General</c:formatCode>
                <c:ptCount val="6"/>
                <c:pt idx="0">
                  <c:v>18</c:v>
                </c:pt>
                <c:pt idx="1">
                  <c:v>29</c:v>
                </c:pt>
                <c:pt idx="2">
                  <c:v>16</c:v>
                </c:pt>
                <c:pt idx="3">
                  <c:v>2</c:v>
                </c:pt>
                <c:pt idx="4">
                  <c:v>2</c:v>
                </c:pt>
                <c:pt idx="5">
                  <c:v>0</c:v>
                </c:pt>
              </c:numCache>
            </c:numRef>
          </c:val>
          <c:extLst xmlns:mc="http://schemas.openxmlformats.org/markup-compatibility/2006" xmlns:c14="http://schemas.microsoft.com/office/drawing/2007/8/2/chart" xmlns:c16="http://schemas.microsoft.com/office/drawing/2014/chart" xmlns:c15="http://schemas.microsoft.com/office/drawing/2012/chart" xmlns:a14="http://schemas.microsoft.com/office/drawing/2010/main" xmlns:c16r2="http://schemas.microsoft.com/office/drawing/2015/06/chart">
            <c:ext xmlns:c16="http://schemas.microsoft.com/office/drawing/2014/chart" uri="{C3380CC4-5D6E-409C-BE32-E72D297353CC}">
              <c16:uniqueId val="{00000019-11E1-4FD1-9B04-6ED985F84A3F}"/>
            </c:ext>
          </c:extLst>
        </c:ser>
        <c:dLbls>
          <c:showLegendKey val="0"/>
          <c:showVal val="0"/>
          <c:showCatName val="0"/>
          <c:showSerName val="0"/>
          <c:showPercent val="0"/>
          <c:showBubbleSize val="0"/>
          <c:showLeaderLines val="0"/>
        </c:dLbls>
        <c:firstSliceAng val="0"/>
        <c:holeSize val="38"/>
      </c:doughnutChart>
    </c:plotArea>
    <c:legend>
      <c:legendPos val="b"/>
      <c:layout>
        <c:manualLayout>
          <c:xMode val="edge"/>
          <c:yMode val="edge"/>
          <c:x val="8.7709851453026358E-2"/>
          <c:y val="0.8351435140752197"/>
          <c:w val="0.65813926628177599"/>
          <c:h val="0.16485648592478025"/>
        </c:manualLayout>
      </c:layout>
      <c:overlay val="0"/>
      <c:txPr>
        <a:bodyPr/>
        <a:lstStyle/>
        <a:p>
          <a:pPr>
            <a:defRPr sz="1050">
              <a:latin typeface="Segoe UI" panose="020B0502040204020203" pitchFamily="34" charset="0"/>
              <a:ea typeface="Segoe UI" panose="020B0502040204020203" pitchFamily="34" charset="0"/>
              <a:cs typeface="Segoe UI" panose="020B0502040204020203"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1FAA-4426-99CA-E3CF037807B0}"/>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manualLayout>
          <c:xMode val="edge"/>
          <c:yMode val="edge"/>
          <c:x val="0.19461434490651783"/>
          <c:y val="0.11925788343494742"/>
          <c:w val="0.54228444390172081"/>
          <c:h val="0.62551892231528228"/>
        </c:manualLayout>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48C2-4BB9-9884-BD7AF569A728}"/>
            </c:ext>
          </c:extLst>
        </c:ser>
        <c:dLbls>
          <c:showLegendKey val="0"/>
          <c:showVal val="0"/>
          <c:showCatName val="0"/>
          <c:showSerName val="0"/>
          <c:showPercent val="0"/>
          <c:showBubbleSize val="0"/>
          <c:showLeaderLines val="1"/>
        </c:dLbls>
      </c:pie3DChart>
    </c:plotArea>
    <c:legend>
      <c:legendPos val="r"/>
      <c:layout>
        <c:manualLayout>
          <c:xMode val="edge"/>
          <c:yMode val="edge"/>
          <c:x val="2.1032380254593298E-2"/>
          <c:y val="0.77647791533463606"/>
          <c:w val="0.96072252491042054"/>
          <c:h val="0.21396267322152332"/>
        </c:manualLayout>
      </c:layout>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a:solidFill>
                  <a:srgbClr val="FFFFFF"/>
                </a:solidFill>
              </a:defRPr>
            </a:pPr>
            <a:r>
              <a:rPr lang="en-GB" sz="1200">
                <a:solidFill>
                  <a:srgbClr val="FFFFFF"/>
                </a:solidFill>
              </a:rPr>
              <a:t>Ipsos Calculation Object</a:t>
            </a:r>
          </a:p>
        </c:rich>
      </c:tx>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val>
            <c:numRef>
              <c:f>Calculations!$A$1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8491-47FC-9A68-F40E7F522C63}"/>
            </c:ext>
          </c:extLst>
        </c:ser>
        <c:dLbls>
          <c:showLegendKey val="0"/>
          <c:showVal val="0"/>
          <c:showCatName val="0"/>
          <c:showSerName val="0"/>
          <c:showPercent val="0"/>
          <c:showBubbleSize val="0"/>
          <c:showLeaderLines val="1"/>
        </c:dLbls>
      </c:pie3D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General</c:formatCode>
                <c:ptCount val="1"/>
                <c:pt idx="0">
                  <c:v>0</c:v>
                </c:pt>
              </c:numCache>
            </c:numRef>
          </c:val>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0-2E0E-43E8-890A-4FDDDBDAF3F6}"/>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chart>
  <c:spPr>
    <a:solidFill>
      <a:srgbClr val="000000"/>
    </a:solidFill>
  </c:spPr>
  <c:txPr>
    <a:bodyPr/>
    <a:lstStyle/>
    <a:p>
      <a:pPr>
        <a:defRPr sz="1800"/>
      </a:pPr>
      <a:endParaRPr lang="en-US"/>
    </a:p>
  </c:txPr>
  <c:externalData r:id="rId1">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xMode val="edge"/>
          <c:yMode val="edge"/>
          <c:x val="2.6773770180070471E-2"/>
          <c:y val="7.9738137650990512E-2"/>
          <c:w val="0.9384203285858379"/>
          <c:h val="0.92026186234900953"/>
        </c:manualLayout>
      </c:layout>
      <c:bubbleChart>
        <c:varyColors val="0"/>
        <c:ser>
          <c:idx val="0"/>
          <c:order val="0"/>
          <c:tx>
            <c:strRef>
              <c:f>Sheet1!$C$1</c:f>
              <c:strCache>
                <c:ptCount val="1"/>
                <c:pt idx="0">
                  <c:v>Y-Values</c:v>
                </c:pt>
              </c:strCache>
            </c:strRef>
          </c:tx>
          <c:invertIfNegative val="0"/>
          <c:dPt>
            <c:idx val="0"/>
            <c:invertIfNegative val="0"/>
            <c:bubble3D val="0"/>
            <c:spPr>
              <a:solidFill>
                <a:srgbClr val="74AAB4"/>
              </a:solidFill>
              <a:ln>
                <a:solidFill>
                  <a:srgbClr val="74AAB4"/>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1-A2AF-456E-89E9-A213C3D3F170}"/>
              </c:ext>
            </c:extLst>
          </c:dPt>
          <c:dPt>
            <c:idx val="1"/>
            <c:invertIfNegative val="0"/>
            <c:bubble3D val="0"/>
            <c:spPr>
              <a:pattFill prst="wdDnDiag">
                <a:fgClr>
                  <a:srgbClr val="9A83B3"/>
                </a:fgClr>
                <a:bgClr>
                  <a:srgbClr val="FFFFFF"/>
                </a:bgClr>
              </a:pattFill>
              <a:ln>
                <a:solidFill>
                  <a:srgbClr val="9A83B3"/>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3-A2AF-456E-89E9-A213C3D3F170}"/>
              </c:ext>
            </c:extLst>
          </c:dPt>
          <c:dPt>
            <c:idx val="2"/>
            <c:invertIfNegative val="0"/>
            <c:bubble3D val="0"/>
            <c:spPr>
              <a:pattFill prst="pct20">
                <a:fgClr>
                  <a:srgbClr val="F57B29"/>
                </a:fgClr>
                <a:bgClr>
                  <a:srgbClr val="FFFFFF"/>
                </a:bgClr>
              </a:pattFill>
              <a:ln>
                <a:solidFill>
                  <a:srgbClr val="F57B29"/>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5-A2AF-456E-89E9-A213C3D3F170}"/>
              </c:ext>
            </c:extLst>
          </c:dPt>
          <c:dPt>
            <c:idx val="3"/>
            <c:invertIfNegative val="0"/>
            <c:bubble3D val="0"/>
            <c:spPr>
              <a:pattFill prst="solidDmnd">
                <a:fgClr>
                  <a:srgbClr val="A6A6A6"/>
                </a:fgClr>
                <a:bgClr>
                  <a:srgbClr val="FFFFFF"/>
                </a:bgClr>
              </a:pattFill>
              <a:ln>
                <a:solidFill>
                  <a:srgbClr val="A6A6A6"/>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7-A2AF-456E-89E9-A213C3D3F170}"/>
              </c:ext>
            </c:extLst>
          </c:dPt>
          <c:dPt>
            <c:idx val="4"/>
            <c:invertIfNegative val="0"/>
            <c:bubble3D val="0"/>
            <c:spPr>
              <a:pattFill prst="lgCheck">
                <a:fgClr>
                  <a:srgbClr val="F1BE48"/>
                </a:fgClr>
                <a:bgClr>
                  <a:srgbClr val="FFFFFF"/>
                </a:bgClr>
              </a:pattFill>
              <a:ln>
                <a:solidFill>
                  <a:srgbClr val="F1BE48"/>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9-A2AF-456E-89E9-A213C3D3F170}"/>
              </c:ext>
            </c:extLst>
          </c:dPt>
          <c:dPt>
            <c:idx val="5"/>
            <c:invertIfNegative val="0"/>
            <c:bubble3D val="0"/>
            <c:spPr>
              <a:pattFill prst="ltHorz">
                <a:fgClr>
                  <a:srgbClr val="173861"/>
                </a:fgClr>
                <a:bgClr>
                  <a:srgbClr val="FFFFFF"/>
                </a:bgClr>
              </a:pattFill>
              <a:ln>
                <a:solidFill>
                  <a:srgbClr val="173861"/>
                </a:solidFill>
              </a:ln>
            </c:spPr>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B-A2AF-456E-89E9-A213C3D3F170}"/>
              </c:ext>
            </c:extLst>
          </c:dPt>
          <c:xVal>
            <c:numRef>
              <c:f>Sheet1!$B$2:$B$7</c:f>
              <c:numCache>
                <c:formatCode>General</c:formatCode>
                <c:ptCount val="6"/>
                <c:pt idx="0">
                  <c:v>70</c:v>
                </c:pt>
                <c:pt idx="1">
                  <c:v>67</c:v>
                </c:pt>
                <c:pt idx="2">
                  <c:v>74</c:v>
                </c:pt>
                <c:pt idx="3">
                  <c:v>73</c:v>
                </c:pt>
                <c:pt idx="4">
                  <c:v>73</c:v>
                </c:pt>
                <c:pt idx="5">
                  <c:v>71</c:v>
                </c:pt>
              </c:numCache>
            </c:numRef>
          </c:xVal>
          <c:yVal>
            <c:numRef>
              <c:f>Sheet1!$C$2:$C$7</c:f>
              <c:numCache>
                <c:formatCode>General</c:formatCode>
                <c:ptCount val="6"/>
                <c:pt idx="0">
                  <c:v>0</c:v>
                </c:pt>
                <c:pt idx="1">
                  <c:v>0</c:v>
                </c:pt>
                <c:pt idx="2">
                  <c:v>0</c:v>
                </c:pt>
                <c:pt idx="3">
                  <c:v>0</c:v>
                </c:pt>
                <c:pt idx="4">
                  <c:v>0</c:v>
                </c:pt>
                <c:pt idx="5">
                  <c:v>0</c:v>
                </c:pt>
              </c:numCache>
            </c:numRef>
          </c:yVal>
          <c:bubbleSize>
            <c:numRef>
              <c:f>Sheet1!$D$2:$D$7</c:f>
              <c:numCache>
                <c:formatCode>General</c:formatCode>
                <c:ptCount val="6"/>
                <c:pt idx="0">
                  <c:v>3</c:v>
                </c:pt>
                <c:pt idx="1">
                  <c:v>3</c:v>
                </c:pt>
                <c:pt idx="2">
                  <c:v>3</c:v>
                </c:pt>
                <c:pt idx="3">
                  <c:v>3</c:v>
                </c:pt>
                <c:pt idx="4">
                  <c:v>3</c:v>
                </c:pt>
                <c:pt idx="5">
                  <c:v>3</c:v>
                </c:pt>
              </c:numCache>
            </c:numRef>
          </c:bubbleSize>
          <c:bubble3D val="0"/>
          <c:extLst xmlns:mc="http://schemas.openxmlformats.org/markup-compatibility/2006" xmlns:c14="http://schemas.microsoft.com/office/drawing/2007/8/2/chart" xmlns:c16="http://schemas.microsoft.com/office/drawing/2014/chart" xmlns:c16r2="http://schemas.microsoft.com/office/drawing/2015/06/chart">
            <c:ext xmlns:c16="http://schemas.microsoft.com/office/drawing/2014/chart" uri="{C3380CC4-5D6E-409C-BE32-E72D297353CC}">
              <c16:uniqueId val="{0000000C-A2AF-456E-89E9-A213C3D3F170}"/>
            </c:ext>
          </c:extLst>
        </c:ser>
        <c:dLbls>
          <c:showLegendKey val="0"/>
          <c:showVal val="0"/>
          <c:showCatName val="0"/>
          <c:showSerName val="0"/>
          <c:showPercent val="0"/>
          <c:showBubbleSize val="0"/>
        </c:dLbls>
        <c:bubbleScale val="100"/>
        <c:showNegBubbles val="0"/>
        <c:sizeRepresents val="w"/>
        <c:axId val="115784704"/>
        <c:axId val="115786496"/>
      </c:bubbleChart>
      <c:valAx>
        <c:axId val="115784704"/>
        <c:scaling>
          <c:orientation val="minMax"/>
          <c:max val="100"/>
          <c:min val="0"/>
        </c:scaling>
        <c:delete val="0"/>
        <c:axPos val="b"/>
        <c:numFmt formatCode="General" sourceLinked="1"/>
        <c:majorTickMark val="cross"/>
        <c:minorTickMark val="none"/>
        <c:tickLblPos val="low"/>
        <c:txPr>
          <a:bodyPr/>
          <a:lstStyle/>
          <a:p>
            <a:pPr>
              <a:defRPr sz="800"/>
            </a:pPr>
            <a:endParaRPr lang="en-US"/>
          </a:p>
        </c:txPr>
        <c:crossAx val="115786496"/>
        <c:crossesAt val="0"/>
        <c:crossBetween val="midCat"/>
      </c:valAx>
      <c:valAx>
        <c:axId val="115786496"/>
        <c:scaling>
          <c:orientation val="minMax"/>
          <c:max val="4"/>
          <c:min val="-1"/>
        </c:scaling>
        <c:delete val="1"/>
        <c:axPos val="l"/>
        <c:numFmt formatCode="General" sourceLinked="1"/>
        <c:majorTickMark val="out"/>
        <c:minorTickMark val="none"/>
        <c:tickLblPos val="nextTo"/>
        <c:crossAx val="115784704"/>
        <c:crosses val="autoZero"/>
        <c:crossBetween val="midCat"/>
        <c:majorUnit val="2"/>
      </c:valAx>
    </c:plotArea>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7378" name="Rectangle 2"/>
          <p:cNvSpPr>
            <a:spLocks noGrp="1" noChangeArrowheads="1"/>
          </p:cNvSpPr>
          <p:nvPr>
            <p:ph type="hdr" sz="quarter"/>
          </p:nvPr>
        </p:nvSpPr>
        <p:spPr bwMode="auto">
          <a:xfrm>
            <a:off x="3" y="0"/>
            <a:ext cx="2922064" cy="494186"/>
          </a:xfrm>
          <a:prstGeom prst="rect">
            <a:avLst/>
          </a:prstGeom>
          <a:noFill/>
          <a:ln w="9525">
            <a:noFill/>
            <a:miter lim="800000"/>
            <a:headEnd/>
            <a:tailEnd/>
          </a:ln>
        </p:spPr>
        <p:txBody>
          <a:bodyPr vert="horz" wrap="square" lIns="90052" tIns="45025" rIns="90052" bIns="45025" numCol="1" anchor="t" anchorCtr="0" compatLnSpc="1">
            <a:prstTxWarp prst="textNoShape">
              <a:avLst/>
            </a:prstTxWarp>
          </a:bodyPr>
          <a:lstStyle>
            <a:lvl1pPr algn="l" defTabSz="900480" eaLnBrk="1" hangingPunct="1">
              <a:spcBef>
                <a:spcPct val="0"/>
              </a:spcBef>
              <a:defRPr sz="1100"/>
            </a:lvl1pPr>
          </a:lstStyle>
          <a:p>
            <a:pPr>
              <a:defRPr/>
            </a:pPr>
            <a:endParaRPr lang="en-US"/>
          </a:p>
        </p:txBody>
      </p:sp>
      <p:sp>
        <p:nvSpPr>
          <p:cNvPr id="357379" name="Rectangle 3"/>
          <p:cNvSpPr>
            <a:spLocks noGrp="1" noChangeArrowheads="1"/>
          </p:cNvSpPr>
          <p:nvPr>
            <p:ph type="dt" sz="quarter" idx="1"/>
          </p:nvPr>
        </p:nvSpPr>
        <p:spPr bwMode="auto">
          <a:xfrm>
            <a:off x="3818443" y="0"/>
            <a:ext cx="2922063" cy="494186"/>
          </a:xfrm>
          <a:prstGeom prst="rect">
            <a:avLst/>
          </a:prstGeom>
          <a:noFill/>
          <a:ln w="9525">
            <a:noFill/>
            <a:miter lim="800000"/>
            <a:headEnd/>
            <a:tailEnd/>
          </a:ln>
        </p:spPr>
        <p:txBody>
          <a:bodyPr vert="horz" wrap="square" lIns="90052" tIns="45025" rIns="90052" bIns="45025" numCol="1" anchor="t" anchorCtr="0" compatLnSpc="1">
            <a:prstTxWarp prst="textNoShape">
              <a:avLst/>
            </a:prstTxWarp>
          </a:bodyPr>
          <a:lstStyle>
            <a:lvl1pPr algn="r" defTabSz="900480" eaLnBrk="1" hangingPunct="1">
              <a:spcBef>
                <a:spcPct val="0"/>
              </a:spcBef>
              <a:defRPr sz="1100"/>
            </a:lvl1pPr>
          </a:lstStyle>
          <a:p>
            <a:pPr>
              <a:defRPr/>
            </a:pPr>
            <a:endParaRPr lang="en-US"/>
          </a:p>
        </p:txBody>
      </p:sp>
      <p:sp>
        <p:nvSpPr>
          <p:cNvPr id="357380" name="Rectangle 4"/>
          <p:cNvSpPr>
            <a:spLocks noGrp="1" noChangeArrowheads="1"/>
          </p:cNvSpPr>
          <p:nvPr>
            <p:ph type="ftr" sz="quarter" idx="2"/>
          </p:nvPr>
        </p:nvSpPr>
        <p:spPr bwMode="auto">
          <a:xfrm>
            <a:off x="3" y="9376900"/>
            <a:ext cx="2922064" cy="494185"/>
          </a:xfrm>
          <a:prstGeom prst="rect">
            <a:avLst/>
          </a:prstGeom>
          <a:noFill/>
          <a:ln w="9525">
            <a:noFill/>
            <a:miter lim="800000"/>
            <a:headEnd/>
            <a:tailEnd/>
          </a:ln>
        </p:spPr>
        <p:txBody>
          <a:bodyPr vert="horz" wrap="square" lIns="90052" tIns="45025" rIns="90052" bIns="45025" numCol="1" anchor="b" anchorCtr="0" compatLnSpc="1">
            <a:prstTxWarp prst="textNoShape">
              <a:avLst/>
            </a:prstTxWarp>
          </a:bodyPr>
          <a:lstStyle>
            <a:lvl1pPr algn="l" defTabSz="900480" eaLnBrk="1" hangingPunct="1">
              <a:spcBef>
                <a:spcPct val="0"/>
              </a:spcBef>
              <a:defRPr sz="1100"/>
            </a:lvl1pPr>
          </a:lstStyle>
          <a:p>
            <a:pPr>
              <a:defRPr/>
            </a:pPr>
            <a:endParaRPr lang="en-US"/>
          </a:p>
        </p:txBody>
      </p:sp>
      <p:sp>
        <p:nvSpPr>
          <p:cNvPr id="357381" name="Rectangle 5"/>
          <p:cNvSpPr>
            <a:spLocks noGrp="1" noChangeArrowheads="1"/>
          </p:cNvSpPr>
          <p:nvPr>
            <p:ph type="sldNum" sz="quarter" idx="3"/>
          </p:nvPr>
        </p:nvSpPr>
        <p:spPr bwMode="auto">
          <a:xfrm>
            <a:off x="3818443" y="9376900"/>
            <a:ext cx="2922063" cy="494185"/>
          </a:xfrm>
          <a:prstGeom prst="rect">
            <a:avLst/>
          </a:prstGeom>
          <a:noFill/>
          <a:ln w="9525">
            <a:noFill/>
            <a:miter lim="800000"/>
            <a:headEnd/>
            <a:tailEnd/>
          </a:ln>
        </p:spPr>
        <p:txBody>
          <a:bodyPr vert="horz" wrap="square" lIns="90052" tIns="45025" rIns="90052" bIns="45025" numCol="1" anchor="b" anchorCtr="0" compatLnSpc="1">
            <a:prstTxWarp prst="textNoShape">
              <a:avLst/>
            </a:prstTxWarp>
          </a:bodyPr>
          <a:lstStyle>
            <a:lvl1pPr algn="r" defTabSz="900480" eaLnBrk="1" hangingPunct="1">
              <a:spcBef>
                <a:spcPct val="0"/>
              </a:spcBef>
              <a:defRPr sz="1100"/>
            </a:lvl1pPr>
          </a:lstStyle>
          <a:p>
            <a:pPr>
              <a:defRPr/>
            </a:pPr>
            <a:fld id="{B267AA43-1B9F-49F0-BE19-72FD1015666D}" type="slidenum">
              <a:rPr lang="en-US"/>
              <a:pPr>
                <a:defRPr/>
              </a:pPr>
              <a:t>‹#›</a:t>
            </a:fld>
            <a:endParaRPr lang="en-US"/>
          </a:p>
        </p:txBody>
      </p:sp>
    </p:spTree>
    <p:extLst>
      <p:ext uri="{BB962C8B-B14F-4D97-AF65-F5344CB8AC3E}">
        <p14:creationId xmlns:p14="http://schemas.microsoft.com/office/powerpoint/2010/main" val="9928785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4"/>
          <p:cNvSpPr>
            <a:spLocks noGrp="1" noRot="1" noChangeAspect="1" noChangeArrowheads="1" noTextEdit="1"/>
          </p:cNvSpPr>
          <p:nvPr>
            <p:ph type="sldImg" idx="2"/>
          </p:nvPr>
        </p:nvSpPr>
        <p:spPr bwMode="auto">
          <a:xfrm>
            <a:off x="527050" y="549275"/>
            <a:ext cx="5691188" cy="3941763"/>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674694" y="4690818"/>
            <a:ext cx="5392726" cy="4676607"/>
          </a:xfrm>
          <a:prstGeom prst="rect">
            <a:avLst/>
          </a:prstGeom>
          <a:noFill/>
          <a:ln w="9525">
            <a:noFill/>
            <a:miter lim="800000"/>
            <a:headEnd/>
            <a:tailEnd/>
          </a:ln>
        </p:spPr>
        <p:txBody>
          <a:bodyPr vert="horz" wrap="square" lIns="90052" tIns="45025" rIns="90052" bIns="45025"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8551" name="Rectangle 7"/>
          <p:cNvSpPr>
            <a:spLocks noGrp="1" noChangeArrowheads="1"/>
          </p:cNvSpPr>
          <p:nvPr>
            <p:ph type="sldNum" sz="quarter" idx="5"/>
          </p:nvPr>
        </p:nvSpPr>
        <p:spPr bwMode="auto">
          <a:xfrm>
            <a:off x="3818443" y="1"/>
            <a:ext cx="2922063" cy="279460"/>
          </a:xfrm>
          <a:prstGeom prst="rect">
            <a:avLst/>
          </a:prstGeom>
          <a:noFill/>
          <a:ln w="9525">
            <a:noFill/>
            <a:miter lim="800000"/>
            <a:headEnd/>
            <a:tailEnd/>
          </a:ln>
        </p:spPr>
        <p:txBody>
          <a:bodyPr vert="horz" wrap="square" lIns="90052" tIns="45025" rIns="90052" bIns="45025" numCol="1" anchor="t" anchorCtr="0" compatLnSpc="1">
            <a:prstTxWarp prst="textNoShape">
              <a:avLst/>
            </a:prstTxWarp>
          </a:bodyPr>
          <a:lstStyle>
            <a:lvl1pPr algn="r" defTabSz="900480" eaLnBrk="1" hangingPunct="1">
              <a:spcBef>
                <a:spcPct val="0"/>
              </a:spcBef>
              <a:defRPr sz="800"/>
            </a:lvl1pPr>
          </a:lstStyle>
          <a:p>
            <a:pPr>
              <a:defRPr/>
            </a:pPr>
            <a:r>
              <a:rPr lang="en-GB"/>
              <a:t>  </a:t>
            </a:r>
            <a:r>
              <a:rPr lang="en-GB">
                <a:solidFill>
                  <a:srgbClr val="333333"/>
                </a:solidFill>
                <a:ea typeface="Times New Roman" pitchFamily="18" charset="0"/>
                <a:cs typeface="Arial" charset="0"/>
              </a:rPr>
              <a:t>Ipsos MORI: Report Title</a:t>
            </a:r>
            <a:r>
              <a:rPr lang="en-GB" sz="1000">
                <a:solidFill>
                  <a:srgbClr val="000000"/>
                </a:solidFill>
                <a:latin typeface="Arial Black" pitchFamily="34" charset="0"/>
              </a:rPr>
              <a:t> </a:t>
            </a:r>
            <a:fld id="{BD169286-7779-44A5-A586-15FA91A020D3}" type="slidenum">
              <a:rPr lang="en-GB" sz="1000">
                <a:latin typeface="Arial Black" pitchFamily="34" charset="0"/>
              </a:rPr>
              <a:pPr>
                <a:defRPr/>
              </a:pPr>
              <a:t>‹#›</a:t>
            </a:fld>
            <a:endParaRPr lang="en-GB" sz="1000">
              <a:latin typeface="Arial Black" pitchFamily="34" charset="0"/>
            </a:endParaRPr>
          </a:p>
        </p:txBody>
      </p:sp>
      <p:sp>
        <p:nvSpPr>
          <p:cNvPr id="108552" name="Text Box 8"/>
          <p:cNvSpPr txBox="1">
            <a:spLocks noChangeArrowheads="1"/>
          </p:cNvSpPr>
          <p:nvPr/>
        </p:nvSpPr>
        <p:spPr bwMode="auto">
          <a:xfrm>
            <a:off x="0" y="9539521"/>
            <a:ext cx="6742113" cy="340467"/>
          </a:xfrm>
          <a:prstGeom prst="rect">
            <a:avLst/>
          </a:prstGeom>
          <a:noFill/>
          <a:ln w="9525">
            <a:noFill/>
            <a:miter lim="800000"/>
            <a:headEnd/>
            <a:tailEnd/>
          </a:ln>
        </p:spPr>
        <p:txBody>
          <a:bodyPr lIns="88635" tIns="46090" rIns="88635" bIns="46090">
            <a:spAutoFit/>
          </a:bodyPr>
          <a:lstStyle/>
          <a:p>
            <a:pPr algn="ctr" defTabSz="900480" eaLnBrk="1" hangingPunct="1">
              <a:spcBef>
                <a:spcPct val="50000"/>
              </a:spcBef>
              <a:defRPr/>
            </a:pPr>
            <a:r>
              <a:rPr lang="en-GB" sz="800" i="1">
                <a:solidFill>
                  <a:srgbClr val="5F5F5F"/>
                </a:solidFill>
                <a:ea typeface="Times New Roman" pitchFamily="18" charset="0"/>
                <a:cs typeface="Arial" charset="0"/>
              </a:rPr>
              <a:t>© 2008 Ipsos MORI.  Contains Ipsos MORI confidential and proprietary information.</a:t>
            </a:r>
            <a:br>
              <a:rPr lang="en-GB" sz="800" i="1">
                <a:solidFill>
                  <a:srgbClr val="5F5F5F"/>
                </a:solidFill>
                <a:ea typeface="Times New Roman" pitchFamily="18" charset="0"/>
                <a:cs typeface="Arial" charset="0"/>
              </a:rPr>
            </a:br>
            <a:r>
              <a:rPr lang="en-GB" sz="800" i="1">
                <a:solidFill>
                  <a:srgbClr val="5F5F5F"/>
                </a:solidFill>
                <a:ea typeface="Times New Roman" pitchFamily="18" charset="0"/>
                <a:cs typeface="Arial" charset="0"/>
              </a:rPr>
              <a:t>Not to be disclosed or reproduced without the prior written consent of Ipsos MORI.</a:t>
            </a:r>
          </a:p>
        </p:txBody>
      </p:sp>
    </p:spTree>
    <p:extLst>
      <p:ext uri="{BB962C8B-B14F-4D97-AF65-F5344CB8AC3E}">
        <p14:creationId xmlns:p14="http://schemas.microsoft.com/office/powerpoint/2010/main" val="4030131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66700" algn="l" rtl="0" eaLnBrk="0" fontAlgn="base" hangingPunct="0">
      <a:spcBef>
        <a:spcPct val="30000"/>
      </a:spcBef>
      <a:spcAft>
        <a:spcPct val="0"/>
      </a:spcAft>
      <a:defRPr sz="1200" kern="1200">
        <a:solidFill>
          <a:schemeClr val="tx1"/>
        </a:solidFill>
        <a:latin typeface="Arial" charset="0"/>
        <a:ea typeface="+mn-ea"/>
        <a:cs typeface="+mn-cs"/>
      </a:defRPr>
    </a:lvl2pPr>
    <a:lvl3pPr marL="534988" algn="l" rtl="0" eaLnBrk="0" fontAlgn="base" hangingPunct="0">
      <a:spcBef>
        <a:spcPct val="30000"/>
      </a:spcBef>
      <a:spcAft>
        <a:spcPct val="0"/>
      </a:spcAft>
      <a:defRPr sz="1200" kern="1200">
        <a:solidFill>
          <a:schemeClr val="tx1"/>
        </a:solidFill>
        <a:latin typeface="Arial" charset="0"/>
        <a:ea typeface="+mn-ea"/>
        <a:cs typeface="+mn-cs"/>
      </a:defRPr>
    </a:lvl3pPr>
    <a:lvl4pPr marL="809625" algn="l" rtl="0" eaLnBrk="0" fontAlgn="base" hangingPunct="0">
      <a:spcBef>
        <a:spcPct val="30000"/>
      </a:spcBef>
      <a:spcAft>
        <a:spcPct val="0"/>
      </a:spcAft>
      <a:defRPr sz="1200" kern="1200">
        <a:solidFill>
          <a:schemeClr val="tx1"/>
        </a:solidFill>
        <a:latin typeface="Arial" charset="0"/>
        <a:ea typeface="+mn-ea"/>
        <a:cs typeface="+mn-cs"/>
      </a:defRPr>
    </a:lvl4pPr>
    <a:lvl5pPr marL="1076325"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951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4933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7836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7836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28370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165164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82158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6285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627605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36126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089455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651354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1112707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04980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572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1994412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232497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10621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8013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341541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686959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9801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95102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45179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126621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365">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686747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91" indent="-227091">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665895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6020933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45600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957139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387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959459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2142262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549275"/>
            <a:ext cx="5691188" cy="3941763"/>
          </a:xfrm>
        </p:spPr>
      </p:sp>
      <p:sp>
        <p:nvSpPr>
          <p:cNvPr id="3" name="Notes Placeholder 2"/>
          <p:cNvSpPr>
            <a:spLocks noGrp="1"/>
          </p:cNvSpPr>
          <p:nvPr>
            <p:ph type="body" idx="1"/>
          </p:nvPr>
        </p:nvSpPr>
        <p:spPr/>
        <p:txBody>
          <a:bodyPr/>
          <a:lstStyle/>
          <a:p>
            <a:pPr marL="227091" indent="-227091">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92541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91" indent="-227091">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196537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84041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98526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187696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69518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331172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5971676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736057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012238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35032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27050" y="549275"/>
            <a:ext cx="5691188" cy="3941763"/>
          </a:xfrm>
        </p:spPr>
      </p:sp>
      <p:sp>
        <p:nvSpPr>
          <p:cNvPr id="3" name="Notes Placeholder 2"/>
          <p:cNvSpPr>
            <a:spLocks noGrp="1"/>
          </p:cNvSpPr>
          <p:nvPr>
            <p:ph type="body" idx="1"/>
          </p:nvPr>
        </p:nvSpPr>
        <p:spPr/>
        <p:txBody>
          <a:bodyPr/>
          <a:lstStyle/>
          <a:p>
            <a:pPr marL="227091" indent="-227091">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02590063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5094061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2240766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9377205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219506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56960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85219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976059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52172118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7870608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591792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69951026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3473378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9935442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5060197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1776549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524122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034231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7091" indent="-227091">
              <a:buAutoNum type="arabicPeriod"/>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7209261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5760618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30560605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947490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dirty="0">
              <a:latin typeface="Arial Black" pitchFamily="34" charset="0"/>
            </a:endParaRPr>
          </a:p>
        </p:txBody>
      </p:sp>
    </p:spTree>
    <p:extLst>
      <p:ext uri="{BB962C8B-B14F-4D97-AF65-F5344CB8AC3E}">
        <p14:creationId xmlns:p14="http://schemas.microsoft.com/office/powerpoint/2010/main" val="3250396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894663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46826864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889277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4937857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3141005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3268927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9162033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07799747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1604777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1774086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8444122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1364242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79597844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2699504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401298255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2850850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8365">
              <a:defRPr/>
            </a:pPr>
            <a:endParaRPr lang="en-GB" dirty="0"/>
          </a:p>
        </p:txBody>
      </p:sp>
      <p:sp>
        <p:nvSpPr>
          <p:cNvPr id="4" name="Slide Number Placeholder 3"/>
          <p:cNvSpPr>
            <a:spLocks noGrp="1"/>
          </p:cNvSpPr>
          <p:nvPr>
            <p:ph type="sldNum" sz="quarter" idx="10"/>
          </p:nvPr>
        </p:nvSpPr>
        <p:spPr/>
        <p:txBody>
          <a:bodyPr/>
          <a:lstStyle/>
          <a:p>
            <a:pPr>
              <a:defRPr/>
            </a:pPr>
            <a:endParaRPr lang="en-GB" sz="1000">
              <a:latin typeface="Arial Black" pitchFamily="34" charset="0"/>
            </a:endParaRPr>
          </a:p>
        </p:txBody>
      </p:sp>
    </p:spTree>
    <p:extLst>
      <p:ext uri="{BB962C8B-B14F-4D97-AF65-F5344CB8AC3E}">
        <p14:creationId xmlns:p14="http://schemas.microsoft.com/office/powerpoint/2010/main" val="3229711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Divider ">
    <p:spTree>
      <p:nvGrpSpPr>
        <p:cNvPr id="1" name=""/>
        <p:cNvGrpSpPr/>
        <p:nvPr/>
      </p:nvGrpSpPr>
      <p:grpSpPr>
        <a:xfrm>
          <a:off x="0" y="0"/>
          <a:ext cx="0" cy="0"/>
          <a:chOff x="0" y="0"/>
          <a:chExt cx="0" cy="0"/>
        </a:xfrm>
      </p:grpSpPr>
      <p:sp>
        <p:nvSpPr>
          <p:cNvPr id="2" name="Rectangle 1"/>
          <p:cNvSpPr/>
          <p:nvPr userDrawn="1"/>
        </p:nvSpPr>
        <p:spPr bwMode="auto">
          <a:xfrm>
            <a:off x="0" y="0"/>
            <a:ext cx="9906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r>
              <a:rPr lang="en-GB" sz="800" dirty="0">
                <a:solidFill>
                  <a:schemeClr val="bg1"/>
                </a:solidFill>
                <a:latin typeface="Segoe UI Light" panose="020B0502040204020203" pitchFamily="34" charset="0"/>
              </a:rPr>
              <a:t>Document Name Here  |  Month 2016</a:t>
            </a:r>
            <a:r>
              <a:rPr lang="en-GB" sz="800" baseline="0" dirty="0">
                <a:solidFill>
                  <a:schemeClr val="bg1"/>
                </a:solidFill>
                <a:latin typeface="Segoe UI Light" panose="020B0502040204020203" pitchFamily="34" charset="0"/>
              </a:rPr>
              <a:t> </a:t>
            </a:r>
            <a:r>
              <a:rPr lang="en-GB" sz="800" dirty="0">
                <a:solidFill>
                  <a:schemeClr val="bg1"/>
                </a:solidFill>
                <a:latin typeface="Segoe UI Light" panose="020B0502040204020203" pitchFamily="34" charset="0"/>
              </a:rPr>
              <a:t>|  Version 1  |  Public  |  Internal Use Only  |  Confidential  |  Strictly  Confidential (DELETE CLASSIFICATION)</a:t>
            </a:r>
          </a:p>
        </p:txBody>
      </p:sp>
      <p:sp>
        <p:nvSpPr>
          <p:cNvPr id="4" name="Rectangle 3"/>
          <p:cNvSpPr/>
          <p:nvPr userDrawn="1"/>
        </p:nvSpPr>
        <p:spPr bwMode="auto">
          <a:xfrm>
            <a:off x="200472" y="188640"/>
            <a:ext cx="9505056" cy="6480720"/>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pic>
        <p:nvPicPr>
          <p:cNvPr id="33" name="Picture 3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79" y="5939944"/>
            <a:ext cx="2924168" cy="551789"/>
          </a:xfrm>
          <a:prstGeom prst="rect">
            <a:avLst/>
          </a:prstGeom>
        </p:spPr>
      </p:pic>
      <p:sp>
        <p:nvSpPr>
          <p:cNvPr id="35" name="TextBox 34"/>
          <p:cNvSpPr txBox="1"/>
          <p:nvPr userDrawn="1"/>
        </p:nvSpPr>
        <p:spPr bwMode="gray">
          <a:xfrm>
            <a:off x="200472" y="6669360"/>
            <a:ext cx="4896000" cy="180975"/>
          </a:xfrm>
          <a:prstGeom prst="rect">
            <a:avLst/>
          </a:prstGeom>
          <a:noFill/>
        </p:spPr>
        <p:txBody>
          <a:bodyPr wrap="none" lIns="0" tIns="0" rIns="0" bIns="0" rtlCol="0" anchor="ctr">
            <a:noAutofit/>
          </a:bodyPr>
          <a:lstStyle/>
          <a:p>
            <a:pPr algn="l"/>
            <a:r>
              <a:rPr lang="en-GB" sz="700" dirty="0">
                <a:solidFill>
                  <a:schemeClr val="tx1"/>
                </a:solidFill>
                <a:latin typeface="Segoe UI Light" panose="020B0502040204020203" pitchFamily="34" charset="0"/>
              </a:rPr>
              <a:t>CCG</a:t>
            </a:r>
            <a:r>
              <a:rPr lang="en-GB" sz="700" baseline="0" dirty="0">
                <a:solidFill>
                  <a:schemeClr val="tx1"/>
                </a:solidFill>
                <a:latin typeface="Segoe UI Light" panose="020B0502040204020203" pitchFamily="34" charset="0"/>
              </a:rPr>
              <a:t> 360 stakeholder survey 2017</a:t>
            </a:r>
            <a:r>
              <a:rPr lang="en-GB" sz="700" dirty="0">
                <a:solidFill>
                  <a:schemeClr val="tx1"/>
                </a:solidFill>
                <a:latin typeface="Segoe UI Light" panose="020B0502040204020203" pitchFamily="34" charset="0"/>
              </a:rPr>
              <a:t> - Report |  April 2017</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Public</a:t>
            </a:r>
          </a:p>
        </p:txBody>
      </p:sp>
      <p:sp>
        <p:nvSpPr>
          <p:cNvPr id="36" name="Rectangle 35"/>
          <p:cNvSpPr/>
          <p:nvPr userDrawn="1"/>
        </p:nvSpPr>
        <p:spPr>
          <a:xfrm>
            <a:off x="9302853" y="6579060"/>
            <a:ext cx="402674" cy="307777"/>
          </a:xfrm>
          <a:prstGeom prst="rect">
            <a:avLst/>
          </a:prstGeom>
        </p:spPr>
        <p:txBody>
          <a:bodyPr wrap="none">
            <a:spAutoFit/>
          </a:bodyPr>
          <a:lstStyle/>
          <a:p>
            <a:fld id="{2B5C0119-A79E-4519-AC81-846F0D8B06F9}" type="slidenum">
              <a:rPr kumimoji="0" lang="en-GB" sz="1400" b="0" i="0" u="none" strike="noStrike" kern="1200" cap="none" spc="0" normalizeH="0" baseline="0" noProof="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914400" rtl="0" eaLnBrk="0" fontAlgn="base" latinLnBrk="0" hangingPunct="0">
                <a:lnSpc>
                  <a:spcPct val="100000"/>
                </a:lnSpc>
                <a:spcBef>
                  <a:spcPct val="20000"/>
                </a:spcBef>
                <a:spcAft>
                  <a:spcPct val="0"/>
                </a:spcAft>
                <a:buClrTx/>
                <a:buSzTx/>
                <a:buFontTx/>
                <a:buNone/>
                <a:tabLst/>
                <a:defRPr/>
              </a:pPr>
              <a:t>‹#›</a:t>
            </a:fld>
            <a:endParaRPr lang="en-GB"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Question and Full Page Content">
    <p:bg>
      <p:bgPr>
        <a:solidFill>
          <a:srgbClr val="71B2C9"/>
        </a:solid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sp>
        <p:nvSpPr>
          <p:cNvPr id="7" name="Content Placeholder 12"/>
          <p:cNvSpPr>
            <a:spLocks noGrp="1"/>
          </p:cNvSpPr>
          <p:nvPr>
            <p:ph sz="quarter" idx="10" hasCustomPrompt="1"/>
          </p:nvPr>
        </p:nvSpPr>
        <p:spPr>
          <a:xfrm>
            <a:off x="246063" y="1514475"/>
            <a:ext cx="9417050"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Question and Content Full Page with Base/Source">
    <p:bg>
      <p:bgPr>
        <a:solidFill>
          <a:srgbClr val="71B2C9"/>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4" name="Content Placeholder 12"/>
          <p:cNvSpPr>
            <a:spLocks noGrp="1"/>
          </p:cNvSpPr>
          <p:nvPr>
            <p:ph sz="quarter" idx="10" hasCustomPrompt="1"/>
          </p:nvPr>
        </p:nvSpPr>
        <p:spPr>
          <a:xfrm>
            <a:off x="246063" y="1514475"/>
            <a:ext cx="9417050"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9" name="Straight Connector 8"/>
          <p:cNvCxnSpPr/>
          <p:nvPr userDrawn="1"/>
        </p:nvCxnSpPr>
        <p:spPr bwMode="auto">
          <a:xfrm>
            <a:off x="251622"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Half Slide">
    <p:spTree>
      <p:nvGrpSpPr>
        <p:cNvPr id="1" name=""/>
        <p:cNvGrpSpPr/>
        <p:nvPr/>
      </p:nvGrpSpPr>
      <p:grpSpPr>
        <a:xfrm>
          <a:off x="0" y="0"/>
          <a:ext cx="0" cy="0"/>
          <a:chOff x="0" y="0"/>
          <a:chExt cx="0" cy="0"/>
        </a:xfrm>
      </p:grpSpPr>
      <p:sp>
        <p:nvSpPr>
          <p:cNvPr id="14" name="Rectangle 13"/>
          <p:cNvSpPr/>
          <p:nvPr userDrawn="1"/>
        </p:nvSpPr>
        <p:spPr bwMode="auto">
          <a:xfrm>
            <a:off x="0" y="0"/>
            <a:ext cx="4953000"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 name="Rectangle 111"/>
          <p:cNvSpPr>
            <a:spLocks noChangeArrowheads="1"/>
          </p:cNvSpPr>
          <p:nvPr/>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3" name="Title 1"/>
          <p:cNvSpPr>
            <a:spLocks noGrp="1"/>
          </p:cNvSpPr>
          <p:nvPr>
            <p:ph type="title" hasCustomPrompt="1"/>
          </p:nvPr>
        </p:nvSpPr>
        <p:spPr>
          <a:xfrm>
            <a:off x="0" y="811213"/>
            <a:ext cx="4952999" cy="2117721"/>
          </a:xfrm>
          <a:prstGeom prst="rect">
            <a:avLst/>
          </a:prstGeom>
        </p:spPr>
        <p:txBody>
          <a:bodyPr lIns="216000" tIns="216000" rIns="216000" anchor="b" anchorCtr="0"/>
          <a:lstStyle>
            <a:lvl1pPr>
              <a:defRPr sz="2400" i="0"/>
            </a:lvl1pPr>
          </a:lstStyle>
          <a:p>
            <a:r>
              <a:rPr lang="en-US" dirty="0"/>
              <a:t>Click to edit title Arial Bold size 24</a:t>
            </a:r>
            <a:endParaRPr lang="en-GB" dirty="0"/>
          </a:p>
        </p:txBody>
      </p:sp>
      <p:cxnSp>
        <p:nvCxnSpPr>
          <p:cNvPr id="31" name="Straight Connector 30"/>
          <p:cNvCxnSpPr/>
          <p:nvPr userDrawn="1"/>
        </p:nvCxnSpPr>
        <p:spPr bwMode="auto">
          <a:xfrm flipV="1">
            <a:off x="0" y="4857760"/>
            <a:ext cx="4953000" cy="986"/>
          </a:xfrm>
          <a:prstGeom prst="line">
            <a:avLst/>
          </a:prstGeom>
          <a:solidFill>
            <a:schemeClr val="accent2"/>
          </a:solidFill>
          <a:ln w="9525" cap="flat" cmpd="sng" algn="ctr">
            <a:solidFill>
              <a:srgbClr val="60C9CE"/>
            </a:solidFill>
            <a:prstDash val="solid"/>
            <a:round/>
            <a:headEnd type="none" w="med" len="med"/>
            <a:tailEnd type="none" w="med" len="med"/>
          </a:ln>
          <a:effectLst/>
        </p:spPr>
      </p:cxnSp>
      <p:cxnSp>
        <p:nvCxnSpPr>
          <p:cNvPr id="34" name="Straight Connector 33"/>
          <p:cNvCxnSpPr/>
          <p:nvPr/>
        </p:nvCxnSpPr>
        <p:spPr bwMode="auto">
          <a:xfrm flipV="1">
            <a:off x="0" y="810227"/>
            <a:ext cx="4953000" cy="986"/>
          </a:xfrm>
          <a:prstGeom prst="line">
            <a:avLst/>
          </a:prstGeom>
          <a:solidFill>
            <a:schemeClr val="accent2"/>
          </a:solidFill>
          <a:ln w="12700" cap="flat" cmpd="sng" algn="ctr">
            <a:solidFill>
              <a:srgbClr val="60C9CE"/>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3"/>
            <a:ext cx="4953000" cy="1925707"/>
          </a:xfrm>
          <a:prstGeom prst="rect">
            <a:avLst/>
          </a:prstGeo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Subtitle Arial size 20</a:t>
            </a:r>
          </a:p>
        </p:txBody>
      </p:sp>
      <p:sp>
        <p:nvSpPr>
          <p:cNvPr id="9" name="Rectangle 111"/>
          <p:cNvSpPr>
            <a:spLocks noChangeArrowheads="1"/>
          </p:cNvSpPr>
          <p:nvPr userDrawn="1"/>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cxnSp>
        <p:nvCxnSpPr>
          <p:cNvPr id="10" name="Straight Connector 9"/>
          <p:cNvCxnSpPr/>
          <p:nvPr userDrawn="1"/>
        </p:nvCxnSpPr>
        <p:spPr bwMode="ltGray">
          <a:xfrm flipV="1">
            <a:off x="0" y="4857760"/>
            <a:ext cx="4953000" cy="986"/>
          </a:xfrm>
          <a:prstGeom prst="line">
            <a:avLst/>
          </a:prstGeom>
          <a:solidFill>
            <a:schemeClr val="accent2"/>
          </a:solidFill>
          <a:ln w="9525" cap="flat" cmpd="sng" algn="ctr">
            <a:solidFill>
              <a:srgbClr val="60C9CE"/>
            </a:solidFill>
            <a:prstDash val="sysDot"/>
            <a:round/>
            <a:headEnd type="none" w="med" len="med"/>
            <a:tailEnd type="none" w="med" len="med"/>
          </a:ln>
          <a:effectLst/>
        </p:spPr>
      </p:cxnSp>
      <p:grpSp>
        <p:nvGrpSpPr>
          <p:cNvPr id="38" name="Group 37"/>
          <p:cNvGrpSpPr>
            <a:grpSpLocks noChangeAspect="1"/>
          </p:cNvGrpSpPr>
          <p:nvPr userDrawn="1"/>
        </p:nvGrpSpPr>
        <p:grpSpPr bwMode="gray">
          <a:xfrm>
            <a:off x="4448944" y="6381812"/>
            <a:ext cx="341830" cy="313735"/>
            <a:chOff x="1020" y="346"/>
            <a:chExt cx="4114" cy="3756"/>
          </a:xfrm>
        </p:grpSpPr>
        <p:sp>
          <p:nvSpPr>
            <p:cNvPr id="39" name="Freeform 3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0" name="Freeform 3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spTree>
      <p:nvGrpSpPr>
        <p:cNvPr id="1" name=""/>
        <p:cNvGrpSpPr/>
        <p:nvPr/>
      </p:nvGrpSpPr>
      <p:grpSpPr>
        <a:xfrm>
          <a:off x="0" y="0"/>
          <a:ext cx="0" cy="0"/>
          <a:chOff x="0" y="0"/>
          <a:chExt cx="0" cy="0"/>
        </a:xfrm>
      </p:grpSpPr>
      <p:sp>
        <p:nvSpPr>
          <p:cNvPr id="42" name="Rectangle 41"/>
          <p:cNvSpPr/>
          <p:nvPr userDrawn="1"/>
        </p:nvSpPr>
        <p:spPr bwMode="auto">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Text Placeholder 29"/>
          <p:cNvSpPr>
            <a:spLocks noGrp="1"/>
          </p:cNvSpPr>
          <p:nvPr>
            <p:ph type="body" sz="quarter" idx="10" hasCustomPrompt="1"/>
          </p:nvPr>
        </p:nvSpPr>
        <p:spPr bwMode="white">
          <a:xfrm>
            <a:off x="21266" y="902255"/>
            <a:ext cx="9677399" cy="347662"/>
          </a:xfrm>
          <a:prstGeom prst="rect">
            <a:avLst/>
          </a:prstGeo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slide subtitle Arial Bold size 20</a:t>
            </a:r>
          </a:p>
        </p:txBody>
      </p:sp>
      <p:sp>
        <p:nvSpPr>
          <p:cNvPr id="38" name="Content Placeholder 12"/>
          <p:cNvSpPr>
            <a:spLocks noGrp="1"/>
          </p:cNvSpPr>
          <p:nvPr>
            <p:ph sz="quarter" idx="15" hasCustomPrompt="1"/>
          </p:nvPr>
        </p:nvSpPr>
        <p:spPr bwMode="white">
          <a:xfrm>
            <a:off x="246064" y="1514475"/>
            <a:ext cx="3001962" cy="4700588"/>
          </a:xfrm>
          <a:prstGeom prst="rect">
            <a:avLst/>
          </a:prstGeo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39" name="Content Placeholder 14"/>
          <p:cNvSpPr>
            <a:spLocks noGrp="1"/>
          </p:cNvSpPr>
          <p:nvPr>
            <p:ph sz="quarter" idx="12" hasCustomPrompt="1"/>
          </p:nvPr>
        </p:nvSpPr>
        <p:spPr bwMode="white">
          <a:xfrm>
            <a:off x="3487738"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40" name="Content Placeholder 14"/>
          <p:cNvSpPr>
            <a:spLocks noGrp="1"/>
          </p:cNvSpPr>
          <p:nvPr>
            <p:ph sz="quarter" idx="16" hasCustomPrompt="1"/>
          </p:nvPr>
        </p:nvSpPr>
        <p:spPr bwMode="white">
          <a:xfrm>
            <a:off x="6686550"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57" name="Text Placeholder 29"/>
          <p:cNvSpPr>
            <a:spLocks noGrp="1"/>
          </p:cNvSpPr>
          <p:nvPr>
            <p:ph type="body" sz="quarter" idx="17" hasCustomPrompt="1"/>
          </p:nvPr>
        </p:nvSpPr>
        <p:spPr bwMode="white">
          <a:xfrm>
            <a:off x="37272" y="221834"/>
            <a:ext cx="8732152" cy="616226"/>
          </a:xfrm>
          <a:prstGeom prst="rect">
            <a:avLst/>
          </a:prstGeo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24</a:t>
            </a:r>
          </a:p>
        </p:txBody>
      </p:sp>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1" name="Freeform 30"/>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4" name="Freeform 3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5" name="Freeform 3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6" name="Freeform 3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Bullets - Title and Full Page Content">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bwMode="gray">
          <a:xfrm>
            <a:off x="246063" y="1125539"/>
            <a:ext cx="9472612" cy="5086349"/>
          </a:xfrm>
          <a:prstGeom prst="rect">
            <a:avLst/>
          </a:prstGeo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97817327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tatement Divider - Primary Colour">
    <p:bg>
      <p:bgPr>
        <a:solidFill>
          <a:srgbClr val="74AAB4"/>
        </a:solidFill>
        <a:effectLst/>
      </p:bgPr>
    </p:bg>
    <p:spTree>
      <p:nvGrpSpPr>
        <p:cNvPr id="1" name=""/>
        <p:cNvGrpSpPr/>
        <p:nvPr/>
      </p:nvGrpSpPr>
      <p:grpSpPr>
        <a:xfrm>
          <a:off x="0" y="0"/>
          <a:ext cx="0" cy="0"/>
          <a:chOff x="0" y="0"/>
          <a:chExt cx="0" cy="0"/>
        </a:xfrm>
      </p:grpSpPr>
      <p:sp>
        <p:nvSpPr>
          <p:cNvPr id="2" name="Rectangle 1"/>
          <p:cNvSpPr/>
          <p:nvPr userDrawn="1"/>
        </p:nvSpPr>
        <p:spPr bwMode="auto">
          <a:xfrm>
            <a:off x="0" y="0"/>
            <a:ext cx="9906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Rectangle 2"/>
          <p:cNvSpPr/>
          <p:nvPr userDrawn="1"/>
        </p:nvSpPr>
        <p:spPr bwMode="auto">
          <a:xfrm>
            <a:off x="200472" y="188640"/>
            <a:ext cx="9505056" cy="6480720"/>
          </a:xfrm>
          <a:prstGeom prst="rect">
            <a:avLst/>
          </a:prstGeom>
          <a:solidFill>
            <a:srgbClr val="1B365D"/>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4" name="Rectangle 23"/>
          <p:cNvSpPr/>
          <p:nvPr userDrawn="1"/>
        </p:nvSpPr>
        <p:spPr bwMode="auto">
          <a:xfrm>
            <a:off x="200472" y="188640"/>
            <a:ext cx="9505056" cy="6480720"/>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079" y="5939944"/>
            <a:ext cx="2924168" cy="551789"/>
          </a:xfrm>
          <a:prstGeom prst="rect">
            <a:avLst/>
          </a:prstGeom>
        </p:spPr>
      </p:pic>
      <p:sp>
        <p:nvSpPr>
          <p:cNvPr id="27" name="Rectangle 26"/>
          <p:cNvSpPr/>
          <p:nvPr userDrawn="1"/>
        </p:nvSpPr>
        <p:spPr>
          <a:xfrm>
            <a:off x="9302853" y="6579060"/>
            <a:ext cx="402674" cy="307777"/>
          </a:xfrm>
          <a:prstGeom prst="rect">
            <a:avLst/>
          </a:prstGeom>
        </p:spPr>
        <p:txBody>
          <a:bodyPr wrap="none">
            <a:spAutoFit/>
          </a:bodyPr>
          <a:lstStyle/>
          <a:p>
            <a:fld id="{2B5C0119-A79E-4519-AC81-846F0D8B06F9}" type="slidenum">
              <a:rPr kumimoji="0" lang="en-GB" sz="1400" b="0" i="0" u="none" strike="noStrike" kern="1200" cap="none" spc="0" normalizeH="0" baseline="0" noProof="0" smtClean="0">
                <a:ln>
                  <a:noFill/>
                </a:ln>
                <a:solidFill>
                  <a:schemeClr val="tx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914400" rtl="0" eaLnBrk="0" fontAlgn="base" latinLnBrk="0" hangingPunct="0">
                <a:lnSpc>
                  <a:spcPct val="100000"/>
                </a:lnSpc>
                <a:spcBef>
                  <a:spcPct val="20000"/>
                </a:spcBef>
                <a:spcAft>
                  <a:spcPct val="0"/>
                </a:spcAft>
                <a:buClrTx/>
                <a:buSzTx/>
                <a:buFontTx/>
                <a:buNone/>
                <a:tabLst/>
                <a:defRPr/>
              </a:pPr>
              <a:t>‹#›</a:t>
            </a:fld>
            <a:endParaRPr lang="en-GB" dirty="0">
              <a:solidFill>
                <a:schemeClr val="tx1"/>
              </a:solidFill>
            </a:endParaRPr>
          </a:p>
        </p:txBody>
      </p:sp>
      <p:sp>
        <p:nvSpPr>
          <p:cNvPr id="9" name="TextBox 8"/>
          <p:cNvSpPr txBox="1"/>
          <p:nvPr userDrawn="1"/>
        </p:nvSpPr>
        <p:spPr bwMode="gray">
          <a:xfrm>
            <a:off x="200472" y="6669360"/>
            <a:ext cx="4896000" cy="180975"/>
          </a:xfrm>
          <a:prstGeom prst="rect">
            <a:avLst/>
          </a:prstGeom>
          <a:noFill/>
        </p:spPr>
        <p:txBody>
          <a:bodyPr wrap="none" lIns="0" tIns="0" rIns="0" bIns="0" rtlCol="0" anchor="ctr">
            <a:noAutofit/>
          </a:bodyPr>
          <a:lstStyle/>
          <a:p>
            <a:pPr algn="l"/>
            <a:r>
              <a:rPr lang="en-GB" sz="700" dirty="0">
                <a:solidFill>
                  <a:schemeClr val="tx1"/>
                </a:solidFill>
                <a:latin typeface="Segoe UI Light" panose="020B0502040204020203" pitchFamily="34" charset="0"/>
              </a:rPr>
              <a:t>CCG</a:t>
            </a:r>
            <a:r>
              <a:rPr lang="en-GB" sz="700" baseline="0" dirty="0">
                <a:solidFill>
                  <a:schemeClr val="tx1"/>
                </a:solidFill>
                <a:latin typeface="Segoe UI Light" panose="020B0502040204020203" pitchFamily="34" charset="0"/>
              </a:rPr>
              <a:t> 360 stakeholder survey 2017</a:t>
            </a:r>
            <a:r>
              <a:rPr lang="en-GB" sz="700" dirty="0">
                <a:solidFill>
                  <a:schemeClr val="tx1"/>
                </a:solidFill>
                <a:latin typeface="Segoe UI Light" panose="020B0502040204020203" pitchFamily="34" charset="0"/>
              </a:rPr>
              <a:t> - Report |  April 2017</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Public</a:t>
            </a:r>
          </a:p>
        </p:txBody>
      </p:sp>
    </p:spTree>
    <p:extLst>
      <p:ext uri="{BB962C8B-B14F-4D97-AF65-F5344CB8AC3E}">
        <p14:creationId xmlns:p14="http://schemas.microsoft.com/office/powerpoint/2010/main" val="40591595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ullets - Title and Full Page Content (With Question, Base &amp; Source)">
    <p:bg>
      <p:bgPr>
        <a:solidFill>
          <a:srgbClr val="71B2C9"/>
        </a:solidFill>
        <a:effectLst/>
      </p:bgPr>
    </p:bg>
    <p:spTree>
      <p:nvGrpSpPr>
        <p:cNvPr id="1" name=""/>
        <p:cNvGrpSpPr/>
        <p:nvPr/>
      </p:nvGrpSpPr>
      <p:grpSpPr>
        <a:xfrm>
          <a:off x="0" y="0"/>
          <a:ext cx="0" cy="0"/>
          <a:chOff x="0" y="0"/>
          <a:chExt cx="0" cy="0"/>
        </a:xfrm>
      </p:grpSpPr>
      <p:cxnSp>
        <p:nvCxnSpPr>
          <p:cNvPr id="21" name="Straight Connector 20"/>
          <p:cNvCxnSpPr/>
          <p:nvPr userDrawn="1"/>
        </p:nvCxnSpPr>
        <p:spPr bwMode="gray">
          <a:xfrm>
            <a:off x="254000" y="5949280"/>
            <a:ext cx="9464675" cy="0"/>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40177093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bg>
      <p:bgPr>
        <a:solidFill>
          <a:srgbClr val="71B2C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89575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Cover">
    <p:bg>
      <p:bgPr>
        <a:solidFill>
          <a:schemeClr val="bg1"/>
        </a:solidFill>
        <a:effectLst/>
      </p:bgPr>
    </p:bg>
    <p:spTree>
      <p:nvGrpSpPr>
        <p:cNvPr id="1" name=""/>
        <p:cNvGrpSpPr/>
        <p:nvPr/>
      </p:nvGrpSpPr>
      <p:grpSpPr>
        <a:xfrm>
          <a:off x="0" y="0"/>
          <a:ext cx="0" cy="0"/>
          <a:chOff x="0" y="0"/>
          <a:chExt cx="0" cy="0"/>
        </a:xfrm>
      </p:grpSpPr>
      <p:sp>
        <p:nvSpPr>
          <p:cNvPr id="32" name="TextBox 31"/>
          <p:cNvSpPr txBox="1"/>
          <p:nvPr/>
        </p:nvSpPr>
        <p:spPr bwMode="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 Internal Use Only</a:t>
            </a:r>
          </a:p>
        </p:txBody>
      </p:sp>
      <p:pic>
        <p:nvPicPr>
          <p:cNvPr id="44" name="Picture 43"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sp>
        <p:nvSpPr>
          <p:cNvPr id="27" name="Rectangle 26"/>
          <p:cNvSpPr/>
          <p:nvPr userDrawn="1"/>
        </p:nvSpPr>
        <p:spPr bwMode="auto">
          <a:xfrm>
            <a:off x="189244" y="188640"/>
            <a:ext cx="9516284" cy="6408712"/>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pic>
        <p:nvPicPr>
          <p:cNvPr id="33" name="Picture 3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6496" y="5862244"/>
            <a:ext cx="2924168" cy="551789"/>
          </a:xfrm>
          <a:prstGeom prst="rect">
            <a:avLst/>
          </a:prstGeom>
        </p:spPr>
      </p:pic>
      <p:sp>
        <p:nvSpPr>
          <p:cNvPr id="40" name="Freeform 7"/>
          <p:cNvSpPr>
            <a:spLocks noChangeAspect="1" noEditPoints="1"/>
          </p:cNvSpPr>
          <p:nvPr userDrawn="1"/>
        </p:nvSpPr>
        <p:spPr bwMode="auto">
          <a:xfrm>
            <a:off x="625299" y="3621515"/>
            <a:ext cx="18148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57" name="Text Placeholder 2"/>
          <p:cNvSpPr>
            <a:spLocks noGrp="1"/>
          </p:cNvSpPr>
          <p:nvPr>
            <p:ph type="body" sz="quarter" idx="12"/>
          </p:nvPr>
        </p:nvSpPr>
        <p:spPr>
          <a:xfrm>
            <a:off x="4808984" y="3440561"/>
            <a:ext cx="4725987" cy="1572281"/>
          </a:xfrm>
          <a:prstGeom prst="rect">
            <a:avLst/>
          </a:prstGeom>
        </p:spPr>
        <p:txBody>
          <a:bodyPr/>
          <a:lstStyle>
            <a:lvl1pPr marL="0" indent="0">
              <a:buNone/>
              <a:defRPr baseline="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endParaRPr lang="en-GB" dirty="0"/>
          </a:p>
        </p:txBody>
      </p:sp>
      <p:sp>
        <p:nvSpPr>
          <p:cNvPr id="62" name="TextBox 61"/>
          <p:cNvSpPr txBox="1"/>
          <p:nvPr userDrawn="1"/>
        </p:nvSpPr>
        <p:spPr>
          <a:xfrm>
            <a:off x="651191" y="2731458"/>
            <a:ext cx="3274148" cy="478968"/>
          </a:xfrm>
          <a:prstGeom prst="rect">
            <a:avLst/>
          </a:prstGeom>
          <a:solidFill>
            <a:srgbClr val="173861"/>
          </a:solidFill>
        </p:spPr>
        <p:txBody>
          <a:bodyPr wrap="none" lIns="72000" tIns="36000" rIns="72000" bIns="36000" rtlCol="0">
            <a:spAutoFit/>
          </a:bodyPr>
          <a:lstStyle/>
          <a:p>
            <a:pPr>
              <a:lnSpc>
                <a:spcPct val="110000"/>
              </a:lnSpc>
              <a:spcBef>
                <a:spcPts val="2400"/>
              </a:spcBef>
              <a:buClr>
                <a:schemeClr val="bg2"/>
              </a:buClr>
            </a:pPr>
            <a:r>
              <a:rPr lang="en-GB" sz="2400" b="1" dirty="0">
                <a:solidFill>
                  <a:schemeClr val="bg1"/>
                </a:solidFill>
                <a:latin typeface="Segoe UI" panose="020B0502040204020203" pitchFamily="34" charset="0"/>
                <a:ea typeface="Segoe UI" panose="020B0502040204020203" pitchFamily="34" charset="0"/>
                <a:cs typeface="Segoe UI" panose="020B0502040204020203" pitchFamily="34" charset="0"/>
              </a:rPr>
              <a:t>For more information</a:t>
            </a:r>
          </a:p>
        </p:txBody>
      </p:sp>
      <p:sp>
        <p:nvSpPr>
          <p:cNvPr id="2" name="TextBox 1"/>
          <p:cNvSpPr txBox="1"/>
          <p:nvPr userDrawn="1"/>
        </p:nvSpPr>
        <p:spPr>
          <a:xfrm>
            <a:off x="920552" y="3573016"/>
            <a:ext cx="4021220" cy="276999"/>
          </a:xfrm>
          <a:prstGeom prst="rect">
            <a:avLst/>
          </a:prstGeom>
          <a:noFill/>
        </p:spPr>
        <p:txBody>
          <a:bodyPr wrap="square" lIns="0" tIns="0" rIns="0" bIns="0" rtlCol="0">
            <a:spAutoFit/>
          </a:bodyPr>
          <a:lstStyle/>
          <a:p>
            <a:pPr algn="l"/>
            <a:r>
              <a:rPr lang="en-GB" sz="1800" dirty="0">
                <a:solidFill>
                  <a:schemeClr val="bg1"/>
                </a:solidFill>
                <a:latin typeface="Segoe UI" panose="020B0502040204020203" pitchFamily="34" charset="0"/>
                <a:ea typeface="Segoe UI" panose="020B0502040204020203" pitchFamily="34" charset="0"/>
                <a:cs typeface="Segoe UI" panose="020B0502040204020203" pitchFamily="34" charset="0"/>
              </a:rPr>
              <a:t>ccg360stakeholder@ipsos-mori.com</a:t>
            </a:r>
          </a:p>
        </p:txBody>
      </p:sp>
      <p:sp>
        <p:nvSpPr>
          <p:cNvPr id="10" name="TextBox 9"/>
          <p:cNvSpPr txBox="1"/>
          <p:nvPr userDrawn="1"/>
        </p:nvSpPr>
        <p:spPr bwMode="gray">
          <a:xfrm>
            <a:off x="218593" y="6628945"/>
            <a:ext cx="4896000" cy="180975"/>
          </a:xfrm>
          <a:prstGeom prst="rect">
            <a:avLst/>
          </a:prstGeom>
          <a:noFill/>
        </p:spPr>
        <p:txBody>
          <a:bodyPr wrap="none" lIns="0" tIns="0" rIns="0" bIns="0" rtlCol="0" anchor="ctr">
            <a:noAutofit/>
          </a:bodyPr>
          <a:lstStyle/>
          <a:p>
            <a:pPr algn="l"/>
            <a:r>
              <a:rPr lang="en-GB" sz="700" dirty="0">
                <a:solidFill>
                  <a:schemeClr val="tx1"/>
                </a:solidFill>
                <a:latin typeface="Segoe UI Light" panose="020B0502040204020203" pitchFamily="34" charset="0"/>
              </a:rPr>
              <a:t>CCG</a:t>
            </a:r>
            <a:r>
              <a:rPr lang="en-GB" sz="700" baseline="0" dirty="0">
                <a:solidFill>
                  <a:schemeClr val="tx1"/>
                </a:solidFill>
                <a:latin typeface="Segoe UI Light" panose="020B0502040204020203" pitchFamily="34" charset="0"/>
              </a:rPr>
              <a:t> 360 stakeholder survey 2017</a:t>
            </a:r>
            <a:r>
              <a:rPr lang="en-GB" sz="700" dirty="0">
                <a:solidFill>
                  <a:schemeClr val="tx1"/>
                </a:solidFill>
                <a:latin typeface="Segoe UI Light" panose="020B0502040204020203" pitchFamily="34" charset="0"/>
              </a:rPr>
              <a:t> - Report |  April 2017</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Public</a:t>
            </a:r>
          </a:p>
        </p:txBody>
      </p:sp>
    </p:spTree>
    <p:extLst>
      <p:ext uri="{BB962C8B-B14F-4D97-AF65-F5344CB8AC3E}">
        <p14:creationId xmlns:p14="http://schemas.microsoft.com/office/powerpoint/2010/main" val="405454267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Layout with Base/Source">
    <p:bg>
      <p:bgPr>
        <a:solidFill>
          <a:srgbClr val="71B2C9"/>
        </a:solidFill>
        <a:effectLst/>
      </p:bgPr>
    </p:bg>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0" name="Text Placeholder 8"/>
          <p:cNvSpPr>
            <a:spLocks noGrp="1"/>
          </p:cNvSpPr>
          <p:nvPr>
            <p:ph type="body" sz="quarter" idx="13" hasCustomPrompt="1"/>
          </p:nvPr>
        </p:nvSpPr>
        <p:spPr>
          <a:xfrm>
            <a:off x="6686550" y="6039172"/>
            <a:ext cx="2973388" cy="346129"/>
          </a:xfrm>
          <a:prstGeom prst="rect">
            <a:avLst/>
          </a:prstGeom>
        </p:spPr>
        <p:txBody>
          <a:bodyPr anchor="ctr" anchorCtr="0"/>
          <a:lstStyle>
            <a:lvl1pPr marL="0" indent="0" algn="r">
              <a:buNone/>
              <a:defRPr sz="800">
                <a:solidFill>
                  <a:srgbClr val="424242"/>
                </a:solidFill>
              </a:defRPr>
            </a:lvl1pPr>
          </a:lstStyle>
          <a:p>
            <a:pPr lvl="0"/>
            <a:r>
              <a:rPr lang="en-US" dirty="0"/>
              <a:t>Click to edit Source</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620077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31" name="TextBox 30"/>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32" name="TextBox 31"/>
          <p:cNvSpPr txBox="1"/>
          <p:nvPr userDrawn="1"/>
        </p:nvSpPr>
        <p:spPr bwMode="gray">
          <a:xfrm>
            <a:off x="1136576" y="6671346"/>
            <a:ext cx="4896000" cy="180975"/>
          </a:xfrm>
          <a:prstGeom prst="rect">
            <a:avLst/>
          </a:prstGeom>
          <a:noFill/>
        </p:spPr>
        <p:txBody>
          <a:bodyPr wrap="none" lIns="0" tIns="0" rIns="0" bIns="0" rtlCol="0" anchor="ctr">
            <a:noAutofit/>
          </a:bodyPr>
          <a:lstStyle/>
          <a:p>
            <a:pPr algn="l"/>
            <a:endParaRPr lang="en-GB" sz="700" kern="1200" dirty="0">
              <a:solidFill>
                <a:schemeClr val="bg1">
                  <a:lumMod val="75000"/>
                </a:schemeClr>
              </a:solidFill>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Divider ">
    <p:spTree>
      <p:nvGrpSpPr>
        <p:cNvPr id="1" name=""/>
        <p:cNvGrpSpPr/>
        <p:nvPr/>
      </p:nvGrpSpPr>
      <p:grpSpPr>
        <a:xfrm>
          <a:off x="0" y="0"/>
          <a:ext cx="0" cy="0"/>
          <a:chOff x="0" y="0"/>
          <a:chExt cx="0" cy="0"/>
        </a:xfrm>
      </p:grpSpPr>
      <p:sp>
        <p:nvSpPr>
          <p:cNvPr id="3" name="Title 1"/>
          <p:cNvSpPr>
            <a:spLocks noGrp="1"/>
          </p:cNvSpPr>
          <p:nvPr>
            <p:ph type="title" hasCustomPrompt="1"/>
          </p:nvPr>
        </p:nvSpPr>
        <p:spPr bwMode="ltGray">
          <a:xfrm>
            <a:off x="-1" y="1988840"/>
            <a:ext cx="7524769" cy="952283"/>
          </a:xfrm>
          <a:prstGeom prst="rect">
            <a:avLst/>
          </a:prstGeom>
          <a:noFill/>
        </p:spPr>
        <p:txBody>
          <a:bodyPr lIns="216000" rIns="360000" bIns="0" anchor="b" anchorCtr="0"/>
          <a:lstStyle>
            <a:lvl1pPr>
              <a:defRPr sz="2800" i="0" baseline="0">
                <a:solidFill>
                  <a:schemeClr val="bg1"/>
                </a:solidFill>
              </a:defRPr>
            </a:lvl1pPr>
          </a:lstStyle>
          <a:p>
            <a:r>
              <a:rPr lang="en-US" dirty="0"/>
              <a:t>Click to edit main title Arial Bold size 28</a:t>
            </a:r>
            <a:endParaRPr lang="en-GB" dirty="0"/>
          </a:p>
        </p:txBody>
      </p:sp>
      <p:sp>
        <p:nvSpPr>
          <p:cNvPr id="30" name="Text Placeholder 29"/>
          <p:cNvSpPr>
            <a:spLocks noGrp="1"/>
          </p:cNvSpPr>
          <p:nvPr>
            <p:ph type="body" sz="quarter" idx="10" hasCustomPrompt="1"/>
          </p:nvPr>
        </p:nvSpPr>
        <p:spPr bwMode="ltGray">
          <a:xfrm>
            <a:off x="1" y="3172814"/>
            <a:ext cx="6446838" cy="616226"/>
          </a:xfrm>
          <a:prstGeom prst="rect">
            <a:avLst/>
          </a:prstGeom>
        </p:spPr>
        <p:txBody>
          <a:bodyPr lIns="216000" rIns="720000"/>
          <a:lstStyle>
            <a:lvl1pPr>
              <a:buNone/>
              <a:defRPr sz="2000" b="1">
                <a:solidFill>
                  <a:srgbClr val="60C9CE"/>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Subtitle Arial Bold size 20</a:t>
            </a:r>
          </a:p>
        </p:txBody>
      </p:sp>
      <p:sp>
        <p:nvSpPr>
          <p:cNvPr id="32" name="TextBox 31"/>
          <p:cNvSpPr txBox="1"/>
          <p:nvPr userDrawn="1"/>
        </p:nvSpPr>
        <p:spPr bwMode="lt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Internal Use Only</a:t>
            </a:r>
          </a:p>
        </p:txBody>
      </p:sp>
      <p:cxnSp>
        <p:nvCxnSpPr>
          <p:cNvPr id="13" name="Straight Connector 12"/>
          <p:cNvCxnSpPr/>
          <p:nvPr userDrawn="1"/>
        </p:nvCxnSpPr>
        <p:spPr bwMode="ltGray">
          <a:xfrm>
            <a:off x="0" y="4435524"/>
            <a:ext cx="9906000" cy="1588"/>
          </a:xfrm>
          <a:prstGeom prst="line">
            <a:avLst/>
          </a:prstGeom>
          <a:solidFill>
            <a:schemeClr val="accent2"/>
          </a:solidFill>
          <a:ln w="12700" cap="flat" cmpd="sng" algn="ctr">
            <a:solidFill>
              <a:srgbClr val="60C9CE"/>
            </a:solidFill>
            <a:prstDash val="solid"/>
            <a:round/>
            <a:headEnd type="none" w="med" len="med"/>
            <a:tailEnd type="none" w="med" len="med"/>
          </a:ln>
          <a:effectLst/>
        </p:spPr>
      </p:cxnSp>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8" name="Freeform 27"/>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29" name="Freeform 28"/>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1" name="Picture 3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171503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Layout with Base/Source">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0" name="Text Placeholder 8"/>
          <p:cNvSpPr>
            <a:spLocks noGrp="1"/>
          </p:cNvSpPr>
          <p:nvPr>
            <p:ph type="body" sz="quarter" idx="13" hasCustomPrompt="1"/>
          </p:nvPr>
        </p:nvSpPr>
        <p:spPr>
          <a:xfrm>
            <a:off x="6686550" y="6039172"/>
            <a:ext cx="2973388" cy="346129"/>
          </a:xfrm>
          <a:prstGeom prst="rect">
            <a:avLst/>
          </a:prstGeom>
        </p:spPr>
        <p:txBody>
          <a:bodyPr anchor="ctr" anchorCtr="0"/>
          <a:lstStyle>
            <a:lvl1pPr marL="0" indent="0" algn="r">
              <a:buNone/>
              <a:defRPr sz="800">
                <a:solidFill>
                  <a:srgbClr val="424242"/>
                </a:solidFill>
              </a:defRPr>
            </a:lvl1pPr>
          </a:lstStyle>
          <a:p>
            <a:pPr lvl="0"/>
            <a:r>
              <a:rPr lang="en-US" dirty="0"/>
              <a:t>Click to edit Source</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620077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62" name="Picture 6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31" name="TextBox 30"/>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32" name="TextBox 31"/>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652197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and Layout with Base/Source">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945946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27" name="TextBox 26"/>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8" name="TextBox 27"/>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1294108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Layout with Base/Source">
    <p:spTree>
      <p:nvGrpSpPr>
        <p:cNvPr id="1" name=""/>
        <p:cNvGrpSpPr/>
        <p:nvPr/>
      </p:nvGrpSpPr>
      <p:grpSpPr>
        <a:xfrm>
          <a:off x="0" y="0"/>
          <a:ext cx="0" cy="0"/>
          <a:chOff x="0" y="0"/>
          <a:chExt cx="0" cy="0"/>
        </a:xfrm>
      </p:grpSpPr>
      <p:sp>
        <p:nvSpPr>
          <p:cNvPr id="27" name="Rectangle 111"/>
          <p:cNvSpPr>
            <a:spLocks noChangeArrowheads="1"/>
          </p:cNvSpPr>
          <p:nvPr userDrawn="1"/>
        </p:nvSpPr>
        <p:spPr bwMode="auto">
          <a:xfrm flipV="1">
            <a:off x="0" y="6382558"/>
            <a:ext cx="6825208" cy="47544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60" name="Rectangle 111"/>
          <p:cNvSpPr>
            <a:spLocks noChangeArrowheads="1"/>
          </p:cNvSpPr>
          <p:nvPr userDrawn="1"/>
        </p:nvSpPr>
        <p:spPr bwMode="auto">
          <a:xfrm flipV="1">
            <a:off x="3080792" y="0"/>
            <a:ext cx="6825208"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983364"/>
            <a:ext cx="2546697"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2978052" y="0"/>
            <a:ext cx="0" cy="638255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3224809" y="116632"/>
            <a:ext cx="6480720" cy="536186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117" y="233547"/>
            <a:ext cx="846814" cy="342840"/>
          </a:xfrm>
          <a:prstGeom prst="rect">
            <a:avLst/>
          </a:prstGeom>
        </p:spPr>
      </p:pic>
      <p:sp>
        <p:nvSpPr>
          <p:cNvPr id="28" name="TextBox 27"/>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9" name="TextBox 28"/>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865146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2" name="Content Placeholder 12"/>
          <p:cNvSpPr>
            <a:spLocks noGrp="1"/>
          </p:cNvSpPr>
          <p:nvPr>
            <p:ph sz="quarter" idx="10" hasCustomPrompt="1"/>
          </p:nvPr>
        </p:nvSpPr>
        <p:spPr>
          <a:xfrm>
            <a:off x="246063" y="1135063"/>
            <a:ext cx="6200775"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1" hasCustomPrompt="1"/>
          </p:nvPr>
        </p:nvSpPr>
        <p:spPr>
          <a:xfrm>
            <a:off x="6686550" y="1135063"/>
            <a:ext cx="2973388" cy="4741862"/>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6667243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Question and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cxnSp>
        <p:nvCxnSpPr>
          <p:cNvPr id="12" name="Straight Connector 11"/>
          <p:cNvCxnSpPr/>
          <p:nvPr/>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46063" y="1514475"/>
            <a:ext cx="6200775"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8" name="Content Placeholder 14"/>
          <p:cNvSpPr>
            <a:spLocks noGrp="1"/>
          </p:cNvSpPr>
          <p:nvPr>
            <p:ph sz="quarter" idx="12" hasCustomPrompt="1"/>
          </p:nvPr>
        </p:nvSpPr>
        <p:spPr>
          <a:xfrm>
            <a:off x="6686550" y="1514475"/>
            <a:ext cx="2973388" cy="4697413"/>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9" name="Straight Connector 8"/>
          <p:cNvCxnSpPr/>
          <p:nvPr userDrawn="1"/>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extLst>
      <p:ext uri="{BB962C8B-B14F-4D97-AF65-F5344CB8AC3E}">
        <p14:creationId xmlns:p14="http://schemas.microsoft.com/office/powerpoint/2010/main" val="40149650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1" name="Text Placeholder 8"/>
          <p:cNvSpPr>
            <a:spLocks noGrp="1"/>
          </p:cNvSpPr>
          <p:nvPr>
            <p:ph type="body" sz="quarter" idx="13" hasCustomPrompt="1"/>
          </p:nvPr>
        </p:nvSpPr>
        <p:spPr>
          <a:xfrm>
            <a:off x="6689035" y="6039172"/>
            <a:ext cx="2970903"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Source</a:t>
            </a:r>
          </a:p>
        </p:txBody>
      </p:sp>
      <p:cxnSp>
        <p:nvCxnSpPr>
          <p:cNvPr id="8" name="Straight Connector 7"/>
          <p:cNvCxnSpPr/>
          <p:nvPr/>
        </p:nvCxnSpPr>
        <p:spPr bwMode="auto">
          <a:xfrm>
            <a:off x="288105" y="5948417"/>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46063" y="1514475"/>
            <a:ext cx="6200775"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4" hasCustomPrompt="1"/>
          </p:nvPr>
        </p:nvSpPr>
        <p:spPr>
          <a:xfrm>
            <a:off x="6686550" y="1514475"/>
            <a:ext cx="2973388" cy="4362450"/>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Tree>
    <p:extLst>
      <p:ext uri="{BB962C8B-B14F-4D97-AF65-F5344CB8AC3E}">
        <p14:creationId xmlns:p14="http://schemas.microsoft.com/office/powerpoint/2010/main" val="40397852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9417050" cy="5076825"/>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2527112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Full Page Layout with Base/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cxnSp>
        <p:nvCxnSpPr>
          <p:cNvPr id="11" name="Straight Connector 10"/>
          <p:cNvCxnSpPr/>
          <p:nvPr/>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46063" y="1135063"/>
            <a:ext cx="9417050"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8" name="Straight Connector 7"/>
          <p:cNvCxnSpPr/>
          <p:nvPr userDrawn="1"/>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38665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Question and Full Page Content">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sp>
        <p:nvSpPr>
          <p:cNvPr id="7" name="Content Placeholder 12"/>
          <p:cNvSpPr>
            <a:spLocks noGrp="1"/>
          </p:cNvSpPr>
          <p:nvPr>
            <p:ph sz="quarter" idx="10" hasCustomPrompt="1"/>
          </p:nvPr>
        </p:nvSpPr>
        <p:spPr>
          <a:xfrm>
            <a:off x="246063" y="1514475"/>
            <a:ext cx="9417050"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200662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Layout with Base/Source">
    <p:bg>
      <p:bgPr>
        <a:solidFill>
          <a:srgbClr val="71B2C9"/>
        </a:solidFill>
        <a:effectLst/>
      </p:bgPr>
    </p:bg>
    <p:spTree>
      <p:nvGrpSpPr>
        <p:cNvPr id="1" name=""/>
        <p:cNvGrpSpPr/>
        <p:nvPr/>
      </p:nvGrpSpPr>
      <p:grpSpPr>
        <a:xfrm>
          <a:off x="0" y="0"/>
          <a:ext cx="0" cy="0"/>
          <a:chOff x="0" y="0"/>
          <a:chExt cx="0" cy="0"/>
        </a:xfrm>
      </p:grpSpPr>
      <p:sp>
        <p:nvSpPr>
          <p:cNvPr id="60" name="Rectangle 111"/>
          <p:cNvSpPr>
            <a:spLocks noChangeArrowheads="1"/>
          </p:cNvSpPr>
          <p:nvPr userDrawn="1"/>
        </p:nvSpPr>
        <p:spPr bwMode="auto">
          <a:xfrm flipV="1">
            <a:off x="-1" y="1700808"/>
            <a:ext cx="9906001" cy="515719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864096"/>
            <a:ext cx="8064523"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0" y="1627212"/>
            <a:ext cx="9906000" cy="158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246063" y="1844825"/>
            <a:ext cx="9459465" cy="403210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pic>
        <p:nvPicPr>
          <p:cNvPr id="31" name="Picture 3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sp>
        <p:nvSpPr>
          <p:cNvPr id="27" name="TextBox 26"/>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8" name="TextBox 27"/>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2967978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Question and Content Full Page with Base/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4" name="Content Placeholder 12"/>
          <p:cNvSpPr>
            <a:spLocks noGrp="1"/>
          </p:cNvSpPr>
          <p:nvPr>
            <p:ph sz="quarter" idx="10" hasCustomPrompt="1"/>
          </p:nvPr>
        </p:nvSpPr>
        <p:spPr>
          <a:xfrm>
            <a:off x="246063" y="1514475"/>
            <a:ext cx="9417050"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9" name="Straight Connector 8"/>
          <p:cNvCxnSpPr/>
          <p:nvPr userDrawn="1"/>
        </p:nvCxnSpPr>
        <p:spPr bwMode="auto">
          <a:xfrm>
            <a:off x="251622"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628972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Tree>
    <p:extLst>
      <p:ext uri="{BB962C8B-B14F-4D97-AF65-F5344CB8AC3E}">
        <p14:creationId xmlns:p14="http://schemas.microsoft.com/office/powerpoint/2010/main" val="28161961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ontent Half Slide">
    <p:spTree>
      <p:nvGrpSpPr>
        <p:cNvPr id="1" name=""/>
        <p:cNvGrpSpPr/>
        <p:nvPr/>
      </p:nvGrpSpPr>
      <p:grpSpPr>
        <a:xfrm>
          <a:off x="0" y="0"/>
          <a:ext cx="0" cy="0"/>
          <a:chOff x="0" y="0"/>
          <a:chExt cx="0" cy="0"/>
        </a:xfrm>
      </p:grpSpPr>
      <p:sp>
        <p:nvSpPr>
          <p:cNvPr id="14" name="Rectangle 13"/>
          <p:cNvSpPr/>
          <p:nvPr userDrawn="1"/>
        </p:nvSpPr>
        <p:spPr bwMode="auto">
          <a:xfrm>
            <a:off x="0" y="0"/>
            <a:ext cx="4953000"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 name="Rectangle 111"/>
          <p:cNvSpPr>
            <a:spLocks noChangeArrowheads="1"/>
          </p:cNvSpPr>
          <p:nvPr/>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3" name="Title 1"/>
          <p:cNvSpPr>
            <a:spLocks noGrp="1"/>
          </p:cNvSpPr>
          <p:nvPr>
            <p:ph type="title" hasCustomPrompt="1"/>
          </p:nvPr>
        </p:nvSpPr>
        <p:spPr>
          <a:xfrm>
            <a:off x="0" y="811213"/>
            <a:ext cx="4952999" cy="2117721"/>
          </a:xfrm>
          <a:prstGeom prst="rect">
            <a:avLst/>
          </a:prstGeom>
        </p:spPr>
        <p:txBody>
          <a:bodyPr lIns="216000" tIns="216000" rIns="216000" anchor="b" anchorCtr="0"/>
          <a:lstStyle>
            <a:lvl1pPr>
              <a:defRPr sz="2400" i="0"/>
            </a:lvl1pPr>
          </a:lstStyle>
          <a:p>
            <a:r>
              <a:rPr lang="en-US" dirty="0"/>
              <a:t>Click to edit title Arial Bold size 24</a:t>
            </a:r>
            <a:endParaRPr lang="en-GB" dirty="0"/>
          </a:p>
        </p:txBody>
      </p:sp>
      <p:cxnSp>
        <p:nvCxnSpPr>
          <p:cNvPr id="31" name="Straight Connector 30"/>
          <p:cNvCxnSpPr/>
          <p:nvPr userDrawn="1"/>
        </p:nvCxnSpPr>
        <p:spPr bwMode="auto">
          <a:xfrm flipV="1">
            <a:off x="0" y="4857760"/>
            <a:ext cx="4953000" cy="986"/>
          </a:xfrm>
          <a:prstGeom prst="line">
            <a:avLst/>
          </a:prstGeom>
          <a:solidFill>
            <a:schemeClr val="accent2"/>
          </a:solidFill>
          <a:ln w="9525" cap="flat" cmpd="sng" algn="ctr">
            <a:solidFill>
              <a:srgbClr val="60C9CE"/>
            </a:solidFill>
            <a:prstDash val="solid"/>
            <a:round/>
            <a:headEnd type="none" w="med" len="med"/>
            <a:tailEnd type="none" w="med" len="med"/>
          </a:ln>
          <a:effectLst/>
        </p:spPr>
      </p:cxnSp>
      <p:cxnSp>
        <p:nvCxnSpPr>
          <p:cNvPr id="34" name="Straight Connector 33"/>
          <p:cNvCxnSpPr/>
          <p:nvPr/>
        </p:nvCxnSpPr>
        <p:spPr bwMode="auto">
          <a:xfrm flipV="1">
            <a:off x="0" y="810227"/>
            <a:ext cx="4953000" cy="986"/>
          </a:xfrm>
          <a:prstGeom prst="line">
            <a:avLst/>
          </a:prstGeom>
          <a:solidFill>
            <a:schemeClr val="accent2"/>
          </a:solidFill>
          <a:ln w="12700" cap="flat" cmpd="sng" algn="ctr">
            <a:solidFill>
              <a:srgbClr val="60C9CE"/>
            </a:solidFill>
            <a:prstDash val="solid"/>
            <a:round/>
            <a:headEnd type="none" w="med" len="med"/>
            <a:tailEnd type="none" w="med" len="med"/>
          </a:ln>
          <a:effectLst/>
        </p:spPr>
      </p:cxnSp>
      <p:sp>
        <p:nvSpPr>
          <p:cNvPr id="22" name="Text Placeholder 21"/>
          <p:cNvSpPr>
            <a:spLocks noGrp="1"/>
          </p:cNvSpPr>
          <p:nvPr>
            <p:ph type="body" sz="quarter" idx="10" hasCustomPrompt="1"/>
          </p:nvPr>
        </p:nvSpPr>
        <p:spPr bwMode="white">
          <a:xfrm>
            <a:off x="1" y="2932043"/>
            <a:ext cx="4953000" cy="1925707"/>
          </a:xfrm>
          <a:prstGeom prst="rect">
            <a:avLst/>
          </a:prstGeom>
        </p:spPr>
        <p:txBody>
          <a:bodyPr lIns="216000" tIns="72000" rIns="216000" bIns="216000"/>
          <a:lstStyle>
            <a:lvl1pPr>
              <a:buNone/>
              <a:defRPr sz="20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Subtitle Arial size 20</a:t>
            </a:r>
          </a:p>
        </p:txBody>
      </p:sp>
      <p:sp>
        <p:nvSpPr>
          <p:cNvPr id="9" name="Rectangle 111"/>
          <p:cNvSpPr>
            <a:spLocks noChangeArrowheads="1"/>
          </p:cNvSpPr>
          <p:nvPr userDrawn="1"/>
        </p:nvSpPr>
        <p:spPr bwMode="auto">
          <a:xfrm flipH="1">
            <a:off x="4952999" y="0"/>
            <a:ext cx="4951413"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cxnSp>
        <p:nvCxnSpPr>
          <p:cNvPr id="10" name="Straight Connector 9"/>
          <p:cNvCxnSpPr/>
          <p:nvPr userDrawn="1"/>
        </p:nvCxnSpPr>
        <p:spPr bwMode="ltGray">
          <a:xfrm flipV="1">
            <a:off x="0" y="4857760"/>
            <a:ext cx="4953000" cy="986"/>
          </a:xfrm>
          <a:prstGeom prst="line">
            <a:avLst/>
          </a:prstGeom>
          <a:solidFill>
            <a:schemeClr val="accent2"/>
          </a:solidFill>
          <a:ln w="9525" cap="flat" cmpd="sng" algn="ctr">
            <a:solidFill>
              <a:srgbClr val="60C9CE"/>
            </a:solidFill>
            <a:prstDash val="sysDot"/>
            <a:round/>
            <a:headEnd type="none" w="med" len="med"/>
            <a:tailEnd type="none" w="med" len="med"/>
          </a:ln>
          <a:effectLst/>
        </p:spPr>
      </p:cxnSp>
      <p:grpSp>
        <p:nvGrpSpPr>
          <p:cNvPr id="38" name="Group 37"/>
          <p:cNvGrpSpPr>
            <a:grpSpLocks noChangeAspect="1"/>
          </p:cNvGrpSpPr>
          <p:nvPr userDrawn="1"/>
        </p:nvGrpSpPr>
        <p:grpSpPr bwMode="gray">
          <a:xfrm>
            <a:off x="4448944" y="6381812"/>
            <a:ext cx="341830" cy="313735"/>
            <a:chOff x="1020" y="346"/>
            <a:chExt cx="4114" cy="3756"/>
          </a:xfrm>
        </p:grpSpPr>
        <p:sp>
          <p:nvSpPr>
            <p:cNvPr id="39" name="Freeform 3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0" name="Freeform 39"/>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64" name="Picture 6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extLst>
      <p:ext uri="{BB962C8B-B14F-4D97-AF65-F5344CB8AC3E}">
        <p14:creationId xmlns:p14="http://schemas.microsoft.com/office/powerpoint/2010/main" val="15761690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with BG Colour">
    <p:spTree>
      <p:nvGrpSpPr>
        <p:cNvPr id="1" name=""/>
        <p:cNvGrpSpPr/>
        <p:nvPr/>
      </p:nvGrpSpPr>
      <p:grpSpPr>
        <a:xfrm>
          <a:off x="0" y="0"/>
          <a:ext cx="0" cy="0"/>
          <a:chOff x="0" y="0"/>
          <a:chExt cx="0" cy="0"/>
        </a:xfrm>
      </p:grpSpPr>
      <p:sp>
        <p:nvSpPr>
          <p:cNvPr id="42" name="Rectangle 41"/>
          <p:cNvSpPr/>
          <p:nvPr userDrawn="1"/>
        </p:nvSpPr>
        <p:spPr bwMode="auto">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0" name="Text Placeholder 29"/>
          <p:cNvSpPr>
            <a:spLocks noGrp="1"/>
          </p:cNvSpPr>
          <p:nvPr>
            <p:ph type="body" sz="quarter" idx="10" hasCustomPrompt="1"/>
          </p:nvPr>
        </p:nvSpPr>
        <p:spPr bwMode="white">
          <a:xfrm>
            <a:off x="21266" y="902255"/>
            <a:ext cx="9677399" cy="347662"/>
          </a:xfrm>
          <a:prstGeom prst="rect">
            <a:avLst/>
          </a:prstGeom>
        </p:spPr>
        <p:txBody>
          <a:bodyPr lIns="216000" rIns="720000"/>
          <a:lstStyle>
            <a:lvl1pPr>
              <a:buNone/>
              <a:defRPr sz="2000" b="1">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slide subtitle Arial Bold size 20</a:t>
            </a:r>
          </a:p>
        </p:txBody>
      </p:sp>
      <p:sp>
        <p:nvSpPr>
          <p:cNvPr id="38" name="Content Placeholder 12"/>
          <p:cNvSpPr>
            <a:spLocks noGrp="1"/>
          </p:cNvSpPr>
          <p:nvPr>
            <p:ph sz="quarter" idx="15" hasCustomPrompt="1"/>
          </p:nvPr>
        </p:nvSpPr>
        <p:spPr bwMode="white">
          <a:xfrm>
            <a:off x="246064" y="1514475"/>
            <a:ext cx="3001962" cy="4700588"/>
          </a:xfrm>
          <a:prstGeom prst="rect">
            <a:avLst/>
          </a:prstGeom>
        </p:spPr>
        <p:txBody>
          <a:bodyPr/>
          <a:lstStyle>
            <a:lvl1pPr>
              <a:defRPr>
                <a:solidFill>
                  <a:schemeClr val="bg1"/>
                </a:solidFill>
              </a:defRPr>
            </a:lvl1pPr>
            <a:lvl2pPr>
              <a:defRPr baseline="0">
                <a:solidFill>
                  <a:schemeClr val="bg1"/>
                </a:solidFill>
              </a:defRPr>
            </a:lvl2pPr>
            <a:lvl3pPr>
              <a:defRPr baseline="0">
                <a:solidFill>
                  <a:schemeClr val="bg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39" name="Content Placeholder 14"/>
          <p:cNvSpPr>
            <a:spLocks noGrp="1"/>
          </p:cNvSpPr>
          <p:nvPr>
            <p:ph sz="quarter" idx="12" hasCustomPrompt="1"/>
          </p:nvPr>
        </p:nvSpPr>
        <p:spPr bwMode="white">
          <a:xfrm>
            <a:off x="3487738"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40" name="Content Placeholder 14"/>
          <p:cNvSpPr>
            <a:spLocks noGrp="1"/>
          </p:cNvSpPr>
          <p:nvPr>
            <p:ph sz="quarter" idx="16" hasCustomPrompt="1"/>
          </p:nvPr>
        </p:nvSpPr>
        <p:spPr bwMode="white">
          <a:xfrm>
            <a:off x="6686550" y="1514475"/>
            <a:ext cx="2973388" cy="4700588"/>
          </a:xfrm>
          <a:prstGeom prst="rect">
            <a:avLst/>
          </a:prstGeom>
        </p:spPr>
        <p:txBody>
          <a:bodyPr/>
          <a:lstStyle>
            <a:lvl1pPr>
              <a:defRPr baseline="0">
                <a:solidFill>
                  <a:schemeClr val="bg1"/>
                </a:solidFill>
              </a:defRPr>
            </a:lvl1pPr>
            <a:lvl2pPr>
              <a:defRPr>
                <a:solidFill>
                  <a:schemeClr val="bg1"/>
                </a:solidFill>
              </a:defRPr>
            </a:lvl2pPr>
            <a:lvl3pPr>
              <a:defRPr>
                <a:solidFill>
                  <a:schemeClr val="bg1"/>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57" name="Text Placeholder 29"/>
          <p:cNvSpPr>
            <a:spLocks noGrp="1"/>
          </p:cNvSpPr>
          <p:nvPr>
            <p:ph type="body" sz="quarter" idx="17" hasCustomPrompt="1"/>
          </p:nvPr>
        </p:nvSpPr>
        <p:spPr bwMode="white">
          <a:xfrm>
            <a:off x="37272" y="221834"/>
            <a:ext cx="8732152" cy="616226"/>
          </a:xfrm>
          <a:prstGeom prst="rect">
            <a:avLst/>
          </a:prstGeom>
        </p:spPr>
        <p:txBody>
          <a:bodyPr lIns="216000" rIns="720000"/>
          <a:lstStyle>
            <a:lvl1pPr marL="0" indent="0">
              <a:buNone/>
              <a:defRPr sz="2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24</a:t>
            </a:r>
          </a:p>
        </p:txBody>
      </p:sp>
      <p:grpSp>
        <p:nvGrpSpPr>
          <p:cNvPr id="26" name="Group 25"/>
          <p:cNvGrpSpPr>
            <a:grpSpLocks noChangeAspect="1"/>
          </p:cNvGrpSpPr>
          <p:nvPr userDrawn="1"/>
        </p:nvGrpSpPr>
        <p:grpSpPr bwMode="gray">
          <a:xfrm>
            <a:off x="9320170" y="6454998"/>
            <a:ext cx="341830" cy="313735"/>
            <a:chOff x="1020" y="346"/>
            <a:chExt cx="4114" cy="3756"/>
          </a:xfrm>
        </p:grpSpPr>
        <p:sp>
          <p:nvSpPr>
            <p:cNvPr id="27" name="Freeform 26"/>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1" name="Freeform 30"/>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4" name="Freeform 3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5" name="Freeform 3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6" name="Freeform 3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6" name="Picture 5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22608" y="233547"/>
            <a:ext cx="846814" cy="342840"/>
          </a:xfrm>
          <a:prstGeom prst="rect">
            <a:avLst/>
          </a:prstGeom>
        </p:spPr>
      </p:pic>
      <p:pic>
        <p:nvPicPr>
          <p:cNvPr id="28" name="Picture 27" descr="Ipsos SRI Logo - WHITE.png"/>
          <p:cNvPicPr>
            <a:picLocks noChangeAspect="1"/>
          </p:cNvPicPr>
          <p:nvPr userDrawn="1"/>
        </p:nvPicPr>
        <p:blipFill>
          <a:blip r:embed="rId3" cstate="print">
            <a:clrChange>
              <a:clrFrom>
                <a:srgbClr val="000000">
                  <a:alpha val="0"/>
                </a:srgbClr>
              </a:clrFrom>
              <a:clrTo>
                <a:srgbClr val="000000">
                  <a:alpha val="0"/>
                </a:srgbClr>
              </a:clrTo>
            </a:clrChange>
          </a:blip>
          <a:stretch>
            <a:fillRect/>
          </a:stretch>
        </p:blipFill>
        <p:spPr bwMode="white">
          <a:xfrm>
            <a:off x="272480" y="6450646"/>
            <a:ext cx="1352043" cy="264635"/>
          </a:xfrm>
          <a:prstGeom prst="rect">
            <a:avLst/>
          </a:prstGeom>
          <a:noFill/>
          <a:ln>
            <a:noFill/>
          </a:ln>
        </p:spPr>
      </p:pic>
    </p:spTree>
    <p:extLst>
      <p:ext uri="{BB962C8B-B14F-4D97-AF65-F5344CB8AC3E}">
        <p14:creationId xmlns:p14="http://schemas.microsoft.com/office/powerpoint/2010/main" val="37422270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Cover">
    <p:spTree>
      <p:nvGrpSpPr>
        <p:cNvPr id="1" name=""/>
        <p:cNvGrpSpPr/>
        <p:nvPr/>
      </p:nvGrpSpPr>
      <p:grpSpPr>
        <a:xfrm>
          <a:off x="0" y="0"/>
          <a:ext cx="0" cy="0"/>
          <a:chOff x="0" y="0"/>
          <a:chExt cx="0" cy="0"/>
        </a:xfrm>
      </p:grpSpPr>
      <p:sp>
        <p:nvSpPr>
          <p:cNvPr id="41" name="Rectangle 40"/>
          <p:cNvSpPr/>
          <p:nvPr userDrawn="1"/>
        </p:nvSpPr>
        <p:spPr bwMode="gray">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Title 1"/>
          <p:cNvSpPr>
            <a:spLocks noGrp="1"/>
          </p:cNvSpPr>
          <p:nvPr>
            <p:ph type="title" hasCustomPrompt="1"/>
          </p:nvPr>
        </p:nvSpPr>
        <p:spPr bwMode="gray">
          <a:xfrm>
            <a:off x="-1" y="4643446"/>
            <a:ext cx="7524769" cy="952283"/>
          </a:xfrm>
          <a:prstGeom prst="rect">
            <a:avLst/>
          </a:prstGeom>
          <a:noFill/>
        </p:spPr>
        <p:txBody>
          <a:bodyPr lIns="216000" rIns="360000" bIns="0" anchor="b" anchorCtr="0"/>
          <a:lstStyle>
            <a:lvl1pPr>
              <a:defRPr sz="2800" i="0" baseline="0">
                <a:solidFill>
                  <a:schemeClr val="bg1"/>
                </a:solidFill>
              </a:defRPr>
            </a:lvl1pPr>
          </a:lstStyle>
          <a:p>
            <a:r>
              <a:rPr lang="en-US" dirty="0"/>
              <a:t>Click to edit main title Arial Bold size 28</a:t>
            </a:r>
            <a:endParaRPr lang="en-GB" dirty="0"/>
          </a:p>
        </p:txBody>
      </p:sp>
      <p:cxnSp>
        <p:nvCxnSpPr>
          <p:cNvPr id="26" name="Straight Connector 25"/>
          <p:cNvCxnSpPr/>
          <p:nvPr/>
        </p:nvCxnSpPr>
        <p:spPr bwMode="gray">
          <a:xfrm>
            <a:off x="0" y="4637321"/>
            <a:ext cx="9906000" cy="1588"/>
          </a:xfrm>
          <a:prstGeom prst="line">
            <a:avLst/>
          </a:prstGeom>
          <a:solidFill>
            <a:schemeClr val="accent2"/>
          </a:solidFill>
          <a:ln w="9525" cap="flat" cmpd="sng" algn="ctr">
            <a:solidFill>
              <a:srgbClr val="60C9CE"/>
            </a:solidFill>
            <a:prstDash val="solid"/>
            <a:round/>
            <a:headEnd type="none" w="med" len="med"/>
            <a:tailEnd type="none" w="med" len="med"/>
          </a:ln>
          <a:effectLst/>
        </p:spPr>
      </p:cxnSp>
      <p:sp>
        <p:nvSpPr>
          <p:cNvPr id="30" name="Text Placeholder 29"/>
          <p:cNvSpPr>
            <a:spLocks noGrp="1"/>
          </p:cNvSpPr>
          <p:nvPr>
            <p:ph type="body" sz="quarter" idx="10" hasCustomPrompt="1"/>
          </p:nvPr>
        </p:nvSpPr>
        <p:spPr bwMode="gray">
          <a:xfrm>
            <a:off x="1" y="5765102"/>
            <a:ext cx="6446838" cy="616226"/>
          </a:xfrm>
          <a:prstGeom prst="rect">
            <a:avLst/>
          </a:prstGeom>
        </p:spPr>
        <p:txBody>
          <a:bodyPr lIns="216000" rIns="720000"/>
          <a:lstStyle>
            <a:lvl1pPr>
              <a:buNone/>
              <a:defRPr sz="2000" b="1">
                <a:solidFill>
                  <a:srgbClr val="60C9CE"/>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Subtitle Arial Bold size 20</a:t>
            </a:r>
          </a:p>
        </p:txBody>
      </p:sp>
      <p:sp>
        <p:nvSpPr>
          <p:cNvPr id="32" name="TextBox 31"/>
          <p:cNvSpPr txBox="1"/>
          <p:nvPr/>
        </p:nvSpPr>
        <p:spPr bwMode="gray">
          <a:xfrm>
            <a:off x="7239016" y="4691383"/>
            <a:ext cx="2666984" cy="642918"/>
          </a:xfrm>
          <a:prstGeom prst="rect">
            <a:avLst/>
          </a:prstGeom>
          <a:noFill/>
        </p:spPr>
        <p:txBody>
          <a:bodyPr wrap="square" lIns="0" tIns="36000" rIns="252000" bIns="0" rtlCol="0" anchor="t" anchorCtr="0">
            <a:noAutofit/>
          </a:bodyPr>
          <a:lstStyle/>
          <a:p>
            <a:pPr algn="r">
              <a:spcBef>
                <a:spcPct val="20000"/>
              </a:spcBef>
            </a:pPr>
            <a:r>
              <a:rPr lang="en-US" sz="700" dirty="0">
                <a:solidFill>
                  <a:schemeClr val="bg1"/>
                </a:solidFill>
              </a:rPr>
              <a:t>Version 1 | Internal Use Only</a:t>
            </a:r>
          </a:p>
        </p:txBody>
      </p:sp>
      <p:sp>
        <p:nvSpPr>
          <p:cNvPr id="10" name="Picture Placeholder 9"/>
          <p:cNvSpPr>
            <a:spLocks noGrp="1"/>
          </p:cNvSpPr>
          <p:nvPr>
            <p:ph type="pic" sz="quarter" idx="12" hasCustomPrompt="1"/>
          </p:nvPr>
        </p:nvSpPr>
        <p:spPr bwMode="gray">
          <a:xfrm>
            <a:off x="7937" y="0"/>
            <a:ext cx="9898063" cy="4622800"/>
          </a:xfrm>
          <a:prstGeom prst="rect">
            <a:avLst/>
          </a:prstGeom>
          <a:solidFill>
            <a:srgbClr val="0087E2"/>
          </a:solidFill>
        </p:spPr>
        <p:txBody>
          <a:bodyPr lIns="1224000" tIns="0" anchor="ctr" anchorCtr="0"/>
          <a:lstStyle>
            <a:lvl1pPr>
              <a:buNone/>
              <a:defRPr>
                <a:sym typeface="Wingdings" pitchFamily="2" charset="2"/>
              </a:defRPr>
            </a:lvl1pPr>
          </a:lstStyle>
          <a:p>
            <a:r>
              <a:rPr lang="en-GB" dirty="0"/>
              <a:t>Click here to insert cover image </a:t>
            </a:r>
            <a:endParaRPr lang="en-US" dirty="0"/>
          </a:p>
        </p:txBody>
      </p:sp>
      <p:pic>
        <p:nvPicPr>
          <p:cNvPr id="44" name="Picture 43"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grpSp>
        <p:nvGrpSpPr>
          <p:cNvPr id="28" name="Group 27"/>
          <p:cNvGrpSpPr>
            <a:grpSpLocks noChangeAspect="1"/>
          </p:cNvGrpSpPr>
          <p:nvPr userDrawn="1"/>
        </p:nvGrpSpPr>
        <p:grpSpPr bwMode="gray">
          <a:xfrm>
            <a:off x="9320170" y="6454998"/>
            <a:ext cx="341830" cy="313735"/>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2" name="Freeform 4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3" name="Freeform 4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1" name="Picture 3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119939518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ullets - Title and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bwMode="gray">
          <a:xfrm>
            <a:off x="246063" y="1125539"/>
            <a:ext cx="9472612" cy="5086349"/>
          </a:xfrm>
          <a:prstGeom prst="rect">
            <a:avLst/>
          </a:prstGeo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extLst>
      <p:ext uri="{BB962C8B-B14F-4D97-AF65-F5344CB8AC3E}">
        <p14:creationId xmlns:p14="http://schemas.microsoft.com/office/powerpoint/2010/main" val="112731030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Divider - Primary Colour">
    <p:spTree>
      <p:nvGrpSpPr>
        <p:cNvPr id="1" name=""/>
        <p:cNvGrpSpPr/>
        <p:nvPr/>
      </p:nvGrpSpPr>
      <p:grpSpPr>
        <a:xfrm>
          <a:off x="0" y="0"/>
          <a:ext cx="0" cy="0"/>
          <a:chOff x="0" y="0"/>
          <a:chExt cx="0" cy="0"/>
        </a:xfrm>
      </p:grpSpPr>
      <p:sp>
        <p:nvSpPr>
          <p:cNvPr id="42" name="Rectangle 41"/>
          <p:cNvSpPr/>
          <p:nvPr userDrawn="1"/>
        </p:nvSpPr>
        <p:spPr bwMode="gray">
          <a:xfrm>
            <a:off x="0" y="0"/>
            <a:ext cx="9904413" cy="6858000"/>
          </a:xfrm>
          <a:prstGeom prst="rect">
            <a:avLst/>
          </a:prstGeom>
          <a:solidFill>
            <a:srgbClr val="0087E2"/>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7" name="Text Placeholder 29"/>
          <p:cNvSpPr>
            <a:spLocks noGrp="1"/>
          </p:cNvSpPr>
          <p:nvPr>
            <p:ph type="body" sz="quarter" idx="17" hasCustomPrompt="1"/>
          </p:nvPr>
        </p:nvSpPr>
        <p:spPr bwMode="gray">
          <a:xfrm>
            <a:off x="247650" y="2527580"/>
            <a:ext cx="9429750" cy="1354217"/>
          </a:xfrm>
          <a:prstGeom prst="rect">
            <a:avLst/>
          </a:prstGeom>
        </p:spPr>
        <p:txBody>
          <a:bodyPr wrap="square" lIns="216000" rIns="216000" anchor="ctr">
            <a:spAutoFit/>
          </a:bodyPr>
          <a:lstStyle>
            <a:lvl1pPr marL="0" indent="0">
              <a:buNone/>
              <a:defRPr sz="4400" b="1" baseline="0">
                <a:solidFill>
                  <a:schemeClr val="bg1"/>
                </a:solidFill>
              </a:defRPr>
            </a:lvl1pPr>
            <a:lvl2pPr>
              <a:buNone/>
              <a:defRPr b="1">
                <a:solidFill>
                  <a:schemeClr val="bg1"/>
                </a:solidFill>
              </a:defRPr>
            </a:lvl2pPr>
            <a:lvl3pPr>
              <a:defRPr b="1">
                <a:solidFill>
                  <a:schemeClr val="bg1"/>
                </a:solidFill>
              </a:defRPr>
            </a:lvl3pPr>
            <a:lvl4pPr>
              <a:defRPr b="1">
                <a:solidFill>
                  <a:schemeClr val="bg1"/>
                </a:solidFill>
              </a:defRPr>
            </a:lvl4pPr>
            <a:lvl5pPr>
              <a:defRPr b="1">
                <a:solidFill>
                  <a:schemeClr val="bg1"/>
                </a:solidFill>
              </a:defRPr>
            </a:lvl5pPr>
          </a:lstStyle>
          <a:p>
            <a:pPr lvl="0"/>
            <a:r>
              <a:rPr lang="en-US" dirty="0"/>
              <a:t>Click to edit slice title Arial Bold size 44</a:t>
            </a:r>
          </a:p>
        </p:txBody>
      </p:sp>
      <p:grpSp>
        <p:nvGrpSpPr>
          <p:cNvPr id="28" name="Group 27"/>
          <p:cNvGrpSpPr>
            <a:grpSpLocks noChangeAspect="1"/>
          </p:cNvGrpSpPr>
          <p:nvPr userDrawn="1"/>
        </p:nvGrpSpPr>
        <p:grpSpPr bwMode="gray">
          <a:xfrm>
            <a:off x="9417496" y="6454998"/>
            <a:ext cx="244503" cy="224407"/>
            <a:chOff x="1020" y="346"/>
            <a:chExt cx="4114" cy="3756"/>
          </a:xfrm>
        </p:grpSpPr>
        <p:sp>
          <p:nvSpPr>
            <p:cNvPr id="29" name="Freeform 28"/>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2" name="Freeform 31"/>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3" name="Freeform 32"/>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37" name="Freeform 36"/>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1" name="Freeform 40"/>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8" name="Freeform 5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9" name="Freeform 5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0" name="Freeform 5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1" name="Freeform 6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2" name="Freeform 6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39" name="Picture 38" descr="Ipsos SRI Logo - WHITE.png"/>
          <p:cNvPicPr>
            <a:picLocks noChangeAspect="1"/>
          </p:cNvPicPr>
          <p:nvPr userDrawn="1"/>
        </p:nvPicPr>
        <p:blipFill>
          <a:blip r:embed="rId2" cstate="print"/>
          <a:stretch>
            <a:fillRect/>
          </a:stretch>
        </p:blipFill>
        <p:spPr bwMode="gray">
          <a:xfrm>
            <a:off x="247797" y="6453333"/>
            <a:ext cx="1166788" cy="2268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68941" y="188640"/>
            <a:ext cx="1193058" cy="871247"/>
          </a:xfrm>
          <a:prstGeom prst="rect">
            <a:avLst/>
          </a:prstGeom>
        </p:spPr>
      </p:pic>
    </p:spTree>
    <p:extLst>
      <p:ext uri="{BB962C8B-B14F-4D97-AF65-F5344CB8AC3E}">
        <p14:creationId xmlns:p14="http://schemas.microsoft.com/office/powerpoint/2010/main" val="161312211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ullets - Title and Full Page Content (With Question, Base &amp; Source)">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bwMode="gray">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1" i="1"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bwMode="gray">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8" name="Content Placeholder 12"/>
          <p:cNvSpPr>
            <a:spLocks noGrp="1"/>
          </p:cNvSpPr>
          <p:nvPr>
            <p:ph sz="quarter" idx="10" hasCustomPrompt="1"/>
          </p:nvPr>
        </p:nvSpPr>
        <p:spPr bwMode="gray">
          <a:xfrm>
            <a:off x="246063" y="1484313"/>
            <a:ext cx="9472612" cy="4537075"/>
          </a:xfrm>
          <a:prstGeom prst="rect">
            <a:avLst/>
          </a:prstGeom>
        </p:spPr>
        <p:txBody>
          <a:bodyPr/>
          <a:lstStyle>
            <a:lvl1pPr>
              <a:buClr>
                <a:schemeClr val="tx1"/>
              </a:buClr>
              <a:defRPr>
                <a:solidFill>
                  <a:schemeClr val="tx1"/>
                </a:solidFill>
              </a:defRPr>
            </a:lvl1pPr>
            <a:lvl2pPr>
              <a:buClr>
                <a:schemeClr val="tx1"/>
              </a:buClr>
              <a:defRPr baseline="0">
                <a:solidFill>
                  <a:schemeClr val="tx1"/>
                </a:solidFill>
              </a:defRPr>
            </a:lvl2pPr>
            <a:lvl3pPr>
              <a:buClr>
                <a:schemeClr val="tx1"/>
              </a:buClr>
              <a:defRPr baseline="0">
                <a:solidFill>
                  <a:schemeClr val="tx1"/>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9" name="Text Placeholder 8"/>
          <p:cNvSpPr>
            <a:spLocks noGrp="1"/>
          </p:cNvSpPr>
          <p:nvPr>
            <p:ph type="body" sz="quarter" idx="12" hasCustomPrompt="1"/>
          </p:nvPr>
        </p:nvSpPr>
        <p:spPr bwMode="gray">
          <a:xfrm>
            <a:off x="246063" y="6032499"/>
            <a:ext cx="6238875" cy="349251"/>
          </a:xfrm>
          <a:prstGeom prst="rect">
            <a:avLst/>
          </a:prstGeom>
        </p:spPr>
        <p:txBody>
          <a:bodyPr anchor="ctr" anchorCtr="0"/>
          <a:lstStyle>
            <a:lvl1pPr marL="0" indent="0" algn="l">
              <a:buNone/>
              <a:defRPr sz="800">
                <a:solidFill>
                  <a:schemeClr val="tx1"/>
                </a:solidFill>
              </a:defRPr>
            </a:lvl1pPr>
          </a:lstStyle>
          <a:p>
            <a:pPr lvl="0"/>
            <a:r>
              <a:rPr lang="en-US" dirty="0"/>
              <a:t>Click to edit Base</a:t>
            </a:r>
          </a:p>
        </p:txBody>
      </p:sp>
      <p:cxnSp>
        <p:nvCxnSpPr>
          <p:cNvPr id="21" name="Straight Connector 20"/>
          <p:cNvCxnSpPr/>
          <p:nvPr userDrawn="1"/>
        </p:nvCxnSpPr>
        <p:spPr bwMode="gray">
          <a:xfrm>
            <a:off x="254000" y="5949280"/>
            <a:ext cx="9464675" cy="0"/>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04062919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6200775" cy="5076825"/>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1" hasCustomPrompt="1"/>
          </p:nvPr>
        </p:nvSpPr>
        <p:spPr>
          <a:xfrm>
            <a:off x="6686550" y="1135063"/>
            <a:ext cx="2973388" cy="5076825"/>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
        <p:nvSpPr>
          <p:cNvPr id="7" name="Slide Number Placeholder 6"/>
          <p:cNvSpPr>
            <a:spLocks noGrp="1"/>
          </p:cNvSpPr>
          <p:nvPr>
            <p:ph type="sldNum" sz="quarter" idx="12"/>
          </p:nvPr>
        </p:nvSpPr>
        <p:spPr>
          <a:xfrm>
            <a:off x="7099300" y="6356350"/>
            <a:ext cx="2311400" cy="365125"/>
          </a:xfrm>
          <a:prstGeom prst="rect">
            <a:avLst/>
          </a:prstGeom>
        </p:spPr>
        <p:txBody>
          <a:bodyPr/>
          <a:lstStyle/>
          <a:p>
            <a:fld id="{91F21EDF-D682-4FEC-AEE1-9EFE9D241947}" type="slidenum">
              <a:rPr lang="en-GB" smtClean="0"/>
              <a:pPr/>
              <a:t>‹#›</a:t>
            </a:fld>
            <a:endParaRPr lang="en-GB"/>
          </a:p>
        </p:txBody>
      </p:sp>
    </p:spTree>
    <p:extLst>
      <p:ext uri="{BB962C8B-B14F-4D97-AF65-F5344CB8AC3E}">
        <p14:creationId xmlns:p14="http://schemas.microsoft.com/office/powerpoint/2010/main" val="79056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Layout with Base/Source">
    <p:bg>
      <p:bgPr>
        <a:solidFill>
          <a:srgbClr val="71B2C9"/>
        </a:solidFill>
        <a:effectLst/>
      </p:bgPr>
    </p:bg>
    <p:spTree>
      <p:nvGrpSpPr>
        <p:cNvPr id="1" name=""/>
        <p:cNvGrpSpPr/>
        <p:nvPr/>
      </p:nvGrpSpPr>
      <p:grpSpPr>
        <a:xfrm>
          <a:off x="0" y="0"/>
          <a:ext cx="0" cy="0"/>
          <a:chOff x="0" y="0"/>
          <a:chExt cx="0" cy="0"/>
        </a:xfrm>
      </p:grpSpPr>
      <p:sp>
        <p:nvSpPr>
          <p:cNvPr id="27" name="Rectangle 111"/>
          <p:cNvSpPr>
            <a:spLocks noChangeArrowheads="1"/>
          </p:cNvSpPr>
          <p:nvPr userDrawn="1"/>
        </p:nvSpPr>
        <p:spPr bwMode="auto">
          <a:xfrm flipV="1">
            <a:off x="0" y="6382558"/>
            <a:ext cx="6825208" cy="475442"/>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60" name="Rectangle 111"/>
          <p:cNvSpPr>
            <a:spLocks noChangeArrowheads="1"/>
          </p:cNvSpPr>
          <p:nvPr userDrawn="1"/>
        </p:nvSpPr>
        <p:spPr bwMode="auto">
          <a:xfrm flipV="1">
            <a:off x="3080792" y="0"/>
            <a:ext cx="6825208" cy="6858000"/>
          </a:xfrm>
          <a:prstGeom prst="rect">
            <a:avLst/>
          </a:prstGeom>
          <a:solidFill>
            <a:schemeClr val="bg1"/>
          </a:solidFill>
          <a:ln w="9525">
            <a:noFill/>
            <a:miter lim="800000"/>
            <a:headEnd/>
            <a:tailEnd/>
          </a:ln>
          <a:effectLst/>
        </p:spPr>
        <p:txBody>
          <a:bodyPr wrap="none" lIns="90000" tIns="46800" rIns="90000" bIns="46800" anchor="ctr"/>
          <a:lstStyle/>
          <a:p>
            <a:pPr algn="l" eaLnBrk="1" hangingPunct="1">
              <a:spcBef>
                <a:spcPct val="0"/>
              </a:spcBef>
              <a:defRPr/>
            </a:pPr>
            <a:endParaRPr lang="en-GB" sz="2400"/>
          </a:p>
        </p:txBody>
      </p:sp>
      <p:sp>
        <p:nvSpPr>
          <p:cNvPr id="2" name="Title 1"/>
          <p:cNvSpPr>
            <a:spLocks noGrp="1"/>
          </p:cNvSpPr>
          <p:nvPr>
            <p:ph type="title" hasCustomPrompt="1"/>
          </p:nvPr>
        </p:nvSpPr>
        <p:spPr>
          <a:xfrm>
            <a:off x="246063" y="983364"/>
            <a:ext cx="2546697" cy="764704"/>
          </a:xfrm>
          <a:prstGeom prst="rect">
            <a:avLst/>
          </a:prstGeom>
        </p:spPr>
        <p:txBody>
          <a:bodyPr anchor="b"/>
          <a:lstStyle>
            <a:lvl1pPr>
              <a:defRPr/>
            </a:lvl1pPr>
          </a:lstStyle>
          <a:p>
            <a:r>
              <a:rPr lang="en-US" dirty="0"/>
              <a:t>Click to edit slide title Arial Bold size 24</a:t>
            </a:r>
          </a:p>
        </p:txBody>
      </p:sp>
      <p:cxnSp>
        <p:nvCxnSpPr>
          <p:cNvPr id="14" name="Straight Connector 13"/>
          <p:cNvCxnSpPr/>
          <p:nvPr userDrawn="1"/>
        </p:nvCxnSpPr>
        <p:spPr bwMode="auto">
          <a:xfrm>
            <a:off x="2978052" y="0"/>
            <a:ext cx="0" cy="6382558"/>
          </a:xfrm>
          <a:prstGeom prst="line">
            <a:avLst/>
          </a:prstGeom>
          <a:solidFill>
            <a:schemeClr val="accent2"/>
          </a:solidFill>
          <a:ln w="6350" cap="flat" cmpd="sng" algn="ctr">
            <a:solidFill>
              <a:schemeClr val="accent2">
                <a:lumMod val="60000"/>
                <a:lumOff val="40000"/>
              </a:schemeClr>
            </a:solidFill>
            <a:prstDash val="sysDot"/>
            <a:round/>
            <a:headEnd type="none" w="med" len="med"/>
            <a:tailEnd type="none" w="med" len="med"/>
          </a:ln>
          <a:effectLst/>
        </p:spPr>
      </p:cxnSp>
      <p:sp>
        <p:nvSpPr>
          <p:cNvPr id="12" name="Content Placeholder 12"/>
          <p:cNvSpPr>
            <a:spLocks noGrp="1"/>
          </p:cNvSpPr>
          <p:nvPr>
            <p:ph sz="quarter" idx="10" hasCustomPrompt="1"/>
          </p:nvPr>
        </p:nvSpPr>
        <p:spPr>
          <a:xfrm>
            <a:off x="3224809" y="116632"/>
            <a:ext cx="6480720" cy="5361860"/>
          </a:xfrm>
          <a:prstGeom prst="rect">
            <a:avLst/>
          </a:prstGeom>
        </p:spPr>
        <p:txBody>
          <a:bodyPr/>
          <a:lstStyle>
            <a:lvl1pPr>
              <a:buClr>
                <a:schemeClr val="tx1"/>
              </a:buClr>
              <a:defRPr>
                <a:solidFill>
                  <a:srgbClr val="424242"/>
                </a:solidFill>
              </a:defRPr>
            </a:lvl1pPr>
            <a:lvl2pPr marL="450850" indent="-184150">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41" name="TextBox 40"/>
          <p:cNvSpPr txBox="1"/>
          <p:nvPr userDrawn="1"/>
        </p:nvSpPr>
        <p:spPr>
          <a:xfrm>
            <a:off x="230064" y="6696947"/>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grpSp>
        <p:nvGrpSpPr>
          <p:cNvPr id="42" name="Group 41"/>
          <p:cNvGrpSpPr>
            <a:grpSpLocks noChangeAspect="1"/>
          </p:cNvGrpSpPr>
          <p:nvPr userDrawn="1"/>
        </p:nvGrpSpPr>
        <p:grpSpPr bwMode="gray">
          <a:xfrm>
            <a:off x="9316050" y="6436797"/>
            <a:ext cx="341830" cy="313735"/>
            <a:chOff x="1020" y="346"/>
            <a:chExt cx="4114" cy="3756"/>
          </a:xfrm>
        </p:grpSpPr>
        <p:sp>
          <p:nvSpPr>
            <p:cNvPr id="43" name="Freeform 42"/>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4" name="Freeform 43"/>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5" name="Freeform 44"/>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6" name="Freeform 45"/>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7" name="Freeform 46"/>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8" name="Freeform 47"/>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49" name="Freeform 48"/>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0" name="Freeform 49"/>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1" name="Freeform 50"/>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2" name="Freeform 51"/>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3" name="Freeform 52"/>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4" name="Freeform 53"/>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5" name="Freeform 54"/>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6" name="Freeform 55"/>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57" name="Freeform 56"/>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58" name="Picture 57" descr="Ipsos SRI Logo - BLACK.png"/>
          <p:cNvPicPr>
            <a:picLocks noChangeAspect="1"/>
          </p:cNvPicPr>
          <p:nvPr userDrawn="1"/>
        </p:nvPicPr>
        <p:blipFill>
          <a:blip r:embed="rId2" cstate="print"/>
          <a:stretch>
            <a:fillRect/>
          </a:stretch>
        </p:blipFill>
        <p:spPr>
          <a:xfrm>
            <a:off x="243677" y="6435132"/>
            <a:ext cx="1166788" cy="226800"/>
          </a:xfrm>
          <a:prstGeom prst="rect">
            <a:avLst/>
          </a:prstGeom>
        </p:spPr>
      </p:pic>
      <p:cxnSp>
        <p:nvCxnSpPr>
          <p:cNvPr id="39" name="Straight Connector 38"/>
          <p:cNvCxnSpPr/>
          <p:nvPr userDrawn="1"/>
        </p:nvCxnSpPr>
        <p:spPr bwMode="auto">
          <a:xfrm>
            <a:off x="241943" y="6382558"/>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pic>
        <p:nvPicPr>
          <p:cNvPr id="34" name="Picture 3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117" y="233547"/>
            <a:ext cx="846814" cy="342840"/>
          </a:xfrm>
          <a:prstGeom prst="rect">
            <a:avLst/>
          </a:prstGeom>
        </p:spPr>
      </p:pic>
      <p:sp>
        <p:nvSpPr>
          <p:cNvPr id="28" name="TextBox 27"/>
          <p:cNvSpPr txBox="1"/>
          <p:nvPr userDrawn="1"/>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9" name="TextBox 28"/>
          <p:cNvSpPr txBox="1"/>
          <p:nvPr userDrawn="1"/>
        </p:nvSpPr>
        <p:spPr bwMode="gray">
          <a:xfrm>
            <a:off x="1136576" y="6671346"/>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1435439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Layout with Base/Source">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sp>
        <p:nvSpPr>
          <p:cNvPr id="12" name="Content Placeholder 12"/>
          <p:cNvSpPr>
            <a:spLocks noGrp="1"/>
          </p:cNvSpPr>
          <p:nvPr>
            <p:ph sz="quarter" idx="10" hasCustomPrompt="1"/>
          </p:nvPr>
        </p:nvSpPr>
        <p:spPr>
          <a:xfrm>
            <a:off x="246063" y="1135063"/>
            <a:ext cx="6200775"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1" hasCustomPrompt="1"/>
          </p:nvPr>
        </p:nvSpPr>
        <p:spPr>
          <a:xfrm>
            <a:off x="6686550" y="1135063"/>
            <a:ext cx="2973388" cy="4741862"/>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13" name="Straight Connector 12"/>
          <p:cNvCxnSpPr/>
          <p:nvPr userDrawn="1"/>
        </p:nvCxnSpPr>
        <p:spPr bwMode="auto">
          <a:xfrm>
            <a:off x="246063" y="594928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extLst>
      <p:ext uri="{BB962C8B-B14F-4D97-AF65-F5344CB8AC3E}">
        <p14:creationId xmlns:p14="http://schemas.microsoft.com/office/powerpoint/2010/main" val="230374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Question and Content">
    <p:bg>
      <p:bgPr>
        <a:solidFill>
          <a:srgbClr val="71B2C9"/>
        </a:solidFill>
        <a:effectLst/>
      </p:bgPr>
    </p:bg>
    <p:spTree>
      <p:nvGrpSpPr>
        <p:cNvPr id="1" name=""/>
        <p:cNvGrpSpPr/>
        <p:nvPr/>
      </p:nvGrpSpPr>
      <p:grpSpPr>
        <a:xfrm>
          <a:off x="0" y="0"/>
          <a:ext cx="0" cy="0"/>
          <a:chOff x="0" y="0"/>
          <a:chExt cx="0" cy="0"/>
        </a:xfrm>
      </p:grpSpPr>
      <p:sp>
        <p:nvSpPr>
          <p:cNvPr id="5" name="Text Placeholder 6"/>
          <p:cNvSpPr>
            <a:spLocks noGrp="1"/>
          </p:cNvSpPr>
          <p:nvPr>
            <p:ph type="body" sz="quarter" idx="11" hasCustomPrompt="1"/>
          </p:nvPr>
        </p:nvSpPr>
        <p:spPr>
          <a:xfrm>
            <a:off x="0" y="829957"/>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endParaRPr lang="en-GB" dirty="0"/>
          </a:p>
        </p:txBody>
      </p:sp>
      <p:cxnSp>
        <p:nvCxnSpPr>
          <p:cNvPr id="12" name="Straight Connector 11"/>
          <p:cNvCxnSpPr/>
          <p:nvPr/>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
        <p:nvSpPr>
          <p:cNvPr id="7" name="Content Placeholder 12"/>
          <p:cNvSpPr>
            <a:spLocks noGrp="1"/>
          </p:cNvSpPr>
          <p:nvPr>
            <p:ph sz="quarter" idx="10" hasCustomPrompt="1"/>
          </p:nvPr>
        </p:nvSpPr>
        <p:spPr>
          <a:xfrm>
            <a:off x="246063" y="1514475"/>
            <a:ext cx="6200775" cy="4697413"/>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8" name="Content Placeholder 14"/>
          <p:cNvSpPr>
            <a:spLocks noGrp="1"/>
          </p:cNvSpPr>
          <p:nvPr>
            <p:ph sz="quarter" idx="12" hasCustomPrompt="1"/>
          </p:nvPr>
        </p:nvSpPr>
        <p:spPr>
          <a:xfrm>
            <a:off x="6686550" y="1514475"/>
            <a:ext cx="2973388" cy="4697413"/>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cxnSp>
        <p:nvCxnSpPr>
          <p:cNvPr id="9" name="Straight Connector 8"/>
          <p:cNvCxnSpPr/>
          <p:nvPr userDrawn="1"/>
        </p:nvCxnSpPr>
        <p:spPr bwMode="auto">
          <a:xfrm>
            <a:off x="0" y="815281"/>
            <a:ext cx="9906000" cy="1588"/>
          </a:xfrm>
          <a:prstGeom prst="line">
            <a:avLst/>
          </a:prstGeom>
          <a:solidFill>
            <a:schemeClr val="accent2"/>
          </a:solidFill>
          <a:ln w="28575" cap="flat" cmpd="sng" algn="ctr">
            <a:solidFill>
              <a:schemeClr val="tx2"/>
            </a:solidFill>
            <a:prstDash val="solid"/>
            <a:round/>
            <a:headEnd type="none" w="med" len="med"/>
            <a:tailEnd type="none" w="med" len="med"/>
          </a:ln>
          <a:effectLst/>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Question and Content with Base/Source">
    <p:bg>
      <p:bgPr>
        <a:solidFill>
          <a:srgbClr val="71B2C9"/>
        </a:solidFill>
        <a:effectLst/>
      </p:bgPr>
    </p:bg>
    <p:spTree>
      <p:nvGrpSpPr>
        <p:cNvPr id="1" name=""/>
        <p:cNvGrpSpPr/>
        <p:nvPr/>
      </p:nvGrpSpPr>
      <p:grpSpPr>
        <a:xfrm>
          <a:off x="0" y="0"/>
          <a:ext cx="0" cy="0"/>
          <a:chOff x="0" y="0"/>
          <a:chExt cx="0" cy="0"/>
        </a:xfrm>
      </p:grpSpPr>
      <p:sp>
        <p:nvSpPr>
          <p:cNvPr id="13" name="Text Placeholder 6"/>
          <p:cNvSpPr>
            <a:spLocks noGrp="1"/>
          </p:cNvSpPr>
          <p:nvPr>
            <p:ph type="body" sz="quarter" idx="11" hasCustomPrompt="1"/>
          </p:nvPr>
        </p:nvSpPr>
        <p:spPr>
          <a:xfrm>
            <a:off x="0" y="829813"/>
            <a:ext cx="9906000" cy="453183"/>
          </a:xfrm>
          <a:prstGeom prst="rect">
            <a:avLst/>
          </a:prstGeom>
          <a:solidFill>
            <a:schemeClr val="accent2">
              <a:lumMod val="60000"/>
              <a:lumOff val="40000"/>
            </a:schemeClr>
          </a:solidFill>
        </p:spPr>
        <p:txBody>
          <a:bodyPr lIns="216000" tIns="72000" rIns="216000" bIns="72000" anchor="t" anchorCtr="0">
            <a:spAutoFit/>
          </a:bodyPr>
          <a:lstStyle>
            <a:lvl1pPr marL="0" indent="0">
              <a:buNone/>
              <a:defRPr sz="2000" b="0" i="0" baseline="0">
                <a:solidFill>
                  <a:schemeClr val="bg1"/>
                </a:solidFill>
              </a:defRPr>
            </a:lvl1pPr>
            <a:lvl2pPr>
              <a:buNone/>
              <a:defRPr/>
            </a:lvl2pPr>
            <a:lvl3pPr>
              <a:buNone/>
              <a:defRPr/>
            </a:lvl3pPr>
            <a:lvl4pPr>
              <a:buNone/>
              <a:defRPr/>
            </a:lvl4pPr>
            <a:lvl5pPr>
              <a:buNone/>
              <a:defRPr/>
            </a:lvl5pPr>
          </a:lstStyle>
          <a:p>
            <a:pPr lvl="0"/>
            <a:r>
              <a:rPr lang="en-US" dirty="0"/>
              <a:t>Click to edit slide question Arial Bold Italic size 20</a:t>
            </a:r>
          </a:p>
        </p:txBody>
      </p:sp>
      <p:sp>
        <p:nvSpPr>
          <p:cNvPr id="2" name="Title 1"/>
          <p:cNvSpPr>
            <a:spLocks noGrp="1"/>
          </p:cNvSpPr>
          <p:nvPr>
            <p:ph type="title" hasCustomPrompt="1"/>
          </p:nvPr>
        </p:nvSpPr>
        <p:spPr>
          <a:xfrm>
            <a:off x="247797" y="0"/>
            <a:ext cx="8064523" cy="764704"/>
          </a:xfrm>
          <a:prstGeom prst="rect">
            <a:avLst/>
          </a:prstGeom>
        </p:spPr>
        <p:txBody>
          <a:bodyPr/>
          <a:lstStyle>
            <a:lvl1pPr>
              <a:defRPr baseline="0"/>
            </a:lvl1pPr>
          </a:lstStyle>
          <a:p>
            <a:r>
              <a:rPr lang="en-US" dirty="0"/>
              <a:t>Click to edit slide title Arial Bold size 24</a:t>
            </a:r>
            <a:endParaRPr lang="en-GB" dirty="0"/>
          </a:p>
        </p:txBody>
      </p:sp>
      <p:sp>
        <p:nvSpPr>
          <p:cNvPr id="10"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marR="0" indent="0" algn="l"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l"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Base</a:t>
            </a:r>
          </a:p>
        </p:txBody>
      </p:sp>
      <p:sp>
        <p:nvSpPr>
          <p:cNvPr id="11" name="Text Placeholder 8"/>
          <p:cNvSpPr>
            <a:spLocks noGrp="1"/>
          </p:cNvSpPr>
          <p:nvPr>
            <p:ph type="body" sz="quarter" idx="13" hasCustomPrompt="1"/>
          </p:nvPr>
        </p:nvSpPr>
        <p:spPr>
          <a:xfrm>
            <a:off x="6689035" y="6039172"/>
            <a:ext cx="2970903" cy="346129"/>
          </a:xfrm>
          <a:prstGeom prst="rect">
            <a:avLst/>
          </a:prstGeom>
        </p:spPr>
        <p:txBody>
          <a:bodyPr anchor="ctr" anchorCtr="0"/>
          <a:lstStyle>
            <a:lvl1pPr marL="0" marR="0" indent="0" algn="r" defTabSz="914400" rtl="0" eaLnBrk="0" fontAlgn="base" latinLnBrk="0" hangingPunct="0">
              <a:lnSpc>
                <a:spcPct val="100000"/>
              </a:lnSpc>
              <a:spcBef>
                <a:spcPts val="600"/>
              </a:spcBef>
              <a:spcAft>
                <a:spcPct val="0"/>
              </a:spcAft>
              <a:buClrTx/>
              <a:buSzTx/>
              <a:buFont typeface="Wingdings" pitchFamily="2" charset="2"/>
              <a:buNone/>
              <a:tabLst/>
              <a:defRPr sz="800">
                <a:solidFill>
                  <a:srgbClr val="424242"/>
                </a:solidFill>
              </a:defRPr>
            </a:lvl1pPr>
          </a:lstStyle>
          <a:p>
            <a:pPr marL="0" marR="0" lvl="0" indent="0" algn="r" defTabSz="914400" rtl="0" eaLnBrk="0" fontAlgn="base" latinLnBrk="0" hangingPunct="0">
              <a:lnSpc>
                <a:spcPct val="100000"/>
              </a:lnSpc>
              <a:spcBef>
                <a:spcPts val="600"/>
              </a:spcBef>
              <a:spcAft>
                <a:spcPct val="0"/>
              </a:spcAft>
              <a:buClrTx/>
              <a:buSzTx/>
              <a:buFont typeface="Wingdings" pitchFamily="2" charset="2"/>
              <a:buNone/>
              <a:tabLst/>
              <a:defRPr/>
            </a:pPr>
            <a:r>
              <a:rPr lang="en-US" dirty="0"/>
              <a:t>Click to edit Source</a:t>
            </a:r>
          </a:p>
        </p:txBody>
      </p:sp>
      <p:cxnSp>
        <p:nvCxnSpPr>
          <p:cNvPr id="8" name="Straight Connector 7"/>
          <p:cNvCxnSpPr/>
          <p:nvPr/>
        </p:nvCxnSpPr>
        <p:spPr bwMode="auto">
          <a:xfrm>
            <a:off x="288105" y="5948417"/>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4" name="Content Placeholder 12"/>
          <p:cNvSpPr>
            <a:spLocks noGrp="1"/>
          </p:cNvSpPr>
          <p:nvPr>
            <p:ph sz="quarter" idx="10" hasCustomPrompt="1"/>
          </p:nvPr>
        </p:nvSpPr>
        <p:spPr>
          <a:xfrm>
            <a:off x="246063" y="1514475"/>
            <a:ext cx="6200775" cy="4362450"/>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
        <p:nvSpPr>
          <p:cNvPr id="15" name="Content Placeholder 14"/>
          <p:cNvSpPr>
            <a:spLocks noGrp="1"/>
          </p:cNvSpPr>
          <p:nvPr>
            <p:ph sz="quarter" idx="14" hasCustomPrompt="1"/>
          </p:nvPr>
        </p:nvSpPr>
        <p:spPr>
          <a:xfrm>
            <a:off x="6686550" y="1514475"/>
            <a:ext cx="2973388" cy="4362450"/>
          </a:xfrm>
          <a:prstGeom prst="rect">
            <a:avLst/>
          </a:prstGeom>
        </p:spPr>
        <p:txBody>
          <a:bodyPr/>
          <a:lstStyle>
            <a:lvl1pPr>
              <a:buClr>
                <a:schemeClr val="tx1"/>
              </a:buClr>
              <a:defRPr baseline="0">
                <a:solidFill>
                  <a:srgbClr val="424242"/>
                </a:solidFill>
              </a:defRPr>
            </a:lvl1pPr>
            <a:lvl2pPr>
              <a:buClr>
                <a:schemeClr val="tx1"/>
              </a:buClr>
              <a:defRPr>
                <a:solidFill>
                  <a:srgbClr val="424242"/>
                </a:solidFill>
              </a:defRPr>
            </a:lvl2pPr>
            <a:lvl3pPr>
              <a:buClr>
                <a:schemeClr val="tx1"/>
              </a:buClr>
              <a:defRPr>
                <a:solidFill>
                  <a:srgbClr val="424242"/>
                </a:solidFill>
              </a:defRPr>
            </a:lvl3pPr>
          </a:lstStyle>
          <a:p>
            <a:pPr lvl="0"/>
            <a:r>
              <a:rPr lang="en-US" dirty="0"/>
              <a:t>Click to edit text Arial size 18</a:t>
            </a:r>
          </a:p>
          <a:p>
            <a:pPr lvl="1"/>
            <a:r>
              <a:rPr lang="en-US" dirty="0"/>
              <a:t>First level bullet Arial </a:t>
            </a:r>
            <a:br>
              <a:rPr lang="en-US" dirty="0"/>
            </a:br>
            <a:r>
              <a:rPr lang="en-US" dirty="0"/>
              <a:t>size 18</a:t>
            </a:r>
          </a:p>
          <a:p>
            <a:pPr lvl="2"/>
            <a:r>
              <a:rPr lang="en-GB" dirty="0"/>
              <a:t>Second level bullet </a:t>
            </a:r>
            <a:br>
              <a:rPr lang="en-GB" dirty="0"/>
            </a:br>
            <a:r>
              <a:rPr lang="en-GB" dirty="0"/>
              <a:t>Arial size 16</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Full Page Content">
    <p:bg bwMode="auto">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lIns="0" tIns="0" rIns="0" bIns="0"/>
          <a:lstStyle>
            <a:lvl1pPr>
              <a:defRPr baseline="0"/>
            </a:lvl1pPr>
          </a:lstStyle>
          <a:p>
            <a:r>
              <a:rPr lang="en-US" dirty="0"/>
              <a:t>Click to edit slide title Arial Bold size 24</a:t>
            </a:r>
            <a:endParaRPr lang="en-GB" dirty="0"/>
          </a:p>
        </p:txBody>
      </p:sp>
      <p:sp>
        <p:nvSpPr>
          <p:cNvPr id="13" name="Content Placeholder 12"/>
          <p:cNvSpPr>
            <a:spLocks noGrp="1"/>
          </p:cNvSpPr>
          <p:nvPr>
            <p:ph sz="quarter" idx="10" hasCustomPrompt="1"/>
          </p:nvPr>
        </p:nvSpPr>
        <p:spPr>
          <a:xfrm>
            <a:off x="246063" y="1135063"/>
            <a:ext cx="9417050" cy="5076825"/>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ull Page Layout with Base/Source">
    <p:bg>
      <p:bgPr>
        <a:solidFill>
          <a:srgbClr val="71B2C9"/>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7797" y="0"/>
            <a:ext cx="8064523" cy="764704"/>
          </a:xfrm>
          <a:prstGeom prst="rect">
            <a:avLst/>
          </a:prstGeom>
        </p:spPr>
        <p:txBody>
          <a:bodyPr/>
          <a:lstStyle>
            <a:lvl1pPr>
              <a:defRPr/>
            </a:lvl1pPr>
          </a:lstStyle>
          <a:p>
            <a:r>
              <a:rPr lang="en-US" dirty="0"/>
              <a:t>Click to edit slide title Arial Bold size 24</a:t>
            </a:r>
          </a:p>
        </p:txBody>
      </p:sp>
      <p:sp>
        <p:nvSpPr>
          <p:cNvPr id="9" name="Text Placeholder 8"/>
          <p:cNvSpPr>
            <a:spLocks noGrp="1"/>
          </p:cNvSpPr>
          <p:nvPr>
            <p:ph type="body" sz="quarter" idx="12" hasCustomPrompt="1"/>
          </p:nvPr>
        </p:nvSpPr>
        <p:spPr>
          <a:xfrm>
            <a:off x="246063" y="6032499"/>
            <a:ext cx="6200775" cy="349251"/>
          </a:xfrm>
          <a:prstGeom prst="rect">
            <a:avLst/>
          </a:prstGeom>
        </p:spPr>
        <p:txBody>
          <a:bodyPr anchor="ctr" anchorCtr="0"/>
          <a:lstStyle>
            <a:lvl1pPr marL="0" indent="0" algn="l">
              <a:buNone/>
              <a:defRPr sz="800">
                <a:solidFill>
                  <a:srgbClr val="424242"/>
                </a:solidFill>
              </a:defRPr>
            </a:lvl1pPr>
          </a:lstStyle>
          <a:p>
            <a:pPr lvl="0"/>
            <a:r>
              <a:rPr lang="en-US" dirty="0"/>
              <a:t>Click to edit Base</a:t>
            </a:r>
          </a:p>
        </p:txBody>
      </p:sp>
      <p:cxnSp>
        <p:nvCxnSpPr>
          <p:cNvPr id="11" name="Straight Connector 10"/>
          <p:cNvCxnSpPr/>
          <p:nvPr/>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
        <p:nvSpPr>
          <p:cNvPr id="12" name="Content Placeholder 12"/>
          <p:cNvSpPr>
            <a:spLocks noGrp="1"/>
          </p:cNvSpPr>
          <p:nvPr>
            <p:ph sz="quarter" idx="10" hasCustomPrompt="1"/>
          </p:nvPr>
        </p:nvSpPr>
        <p:spPr>
          <a:xfrm>
            <a:off x="246063" y="1135063"/>
            <a:ext cx="9417050" cy="4741862"/>
          </a:xfrm>
          <a:prstGeom prst="rect">
            <a:avLst/>
          </a:prstGeom>
        </p:spPr>
        <p:txBody>
          <a:bodyPr/>
          <a:lstStyle>
            <a:lvl1pPr>
              <a:buClr>
                <a:schemeClr val="tx1"/>
              </a:buClr>
              <a:defRPr>
                <a:solidFill>
                  <a:srgbClr val="424242"/>
                </a:solidFill>
              </a:defRPr>
            </a:lvl1pPr>
            <a:lvl2pPr>
              <a:buClr>
                <a:schemeClr val="tx1"/>
              </a:buClr>
              <a:defRPr baseline="0">
                <a:solidFill>
                  <a:srgbClr val="424242"/>
                </a:solidFill>
              </a:defRPr>
            </a:lvl2pPr>
            <a:lvl3pPr>
              <a:buClr>
                <a:schemeClr val="tx1"/>
              </a:buClr>
              <a:defRPr baseline="0">
                <a:solidFill>
                  <a:srgbClr val="424242"/>
                </a:solidFill>
              </a:defRPr>
            </a:lvl3pPr>
          </a:lstStyle>
          <a:p>
            <a:pPr lvl="0"/>
            <a:r>
              <a:rPr lang="en-US" dirty="0"/>
              <a:t>Click to edit text Arial size 18</a:t>
            </a:r>
          </a:p>
          <a:p>
            <a:pPr lvl="1"/>
            <a:r>
              <a:rPr lang="en-US" dirty="0"/>
              <a:t>First level bullet Arial size 18</a:t>
            </a:r>
          </a:p>
          <a:p>
            <a:pPr lvl="2"/>
            <a:r>
              <a:rPr lang="en-GB" dirty="0"/>
              <a:t>Second level bullet Arial size 16</a:t>
            </a:r>
            <a:endParaRPr lang="en-US" dirty="0"/>
          </a:p>
        </p:txBody>
      </p:sp>
      <p:cxnSp>
        <p:nvCxnSpPr>
          <p:cNvPr id="8" name="Straight Connector 7"/>
          <p:cNvCxnSpPr/>
          <p:nvPr userDrawn="1"/>
        </p:nvCxnSpPr>
        <p:spPr bwMode="auto">
          <a:xfrm>
            <a:off x="246063" y="6032500"/>
            <a:ext cx="9413875" cy="1588"/>
          </a:xfrm>
          <a:prstGeom prst="line">
            <a:avLst/>
          </a:prstGeom>
          <a:solidFill>
            <a:schemeClr val="accent2"/>
          </a:solidFill>
          <a:ln w="3175" cap="flat" cmpd="sng" algn="ctr">
            <a:solidFill>
              <a:schemeClr val="bg1">
                <a:lumMod val="75000"/>
              </a:schemeClr>
            </a:solidFill>
            <a:prstDash val="solid"/>
            <a:round/>
            <a:headEnd type="none" w="med" len="med"/>
            <a:tailEnd type="none" w="med" len="med"/>
          </a:ln>
          <a:effectLst/>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3.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rgbClr val="71B2C9"/>
        </a:solidFill>
        <a:effectLst/>
      </p:bgPr>
    </p:bg>
    <p:spTree>
      <p:nvGrpSpPr>
        <p:cNvPr id="1" name=""/>
        <p:cNvGrpSpPr/>
        <p:nvPr/>
      </p:nvGrpSpPr>
      <p:grpSpPr>
        <a:xfrm>
          <a:off x="0" y="0"/>
          <a:ext cx="0" cy="0"/>
          <a:chOff x="0" y="0"/>
          <a:chExt cx="0" cy="0"/>
        </a:xfrm>
      </p:grpSpPr>
      <p:sp>
        <p:nvSpPr>
          <p:cNvPr id="41" name="Rectangle 40"/>
          <p:cNvSpPr/>
          <p:nvPr userDrawn="1"/>
        </p:nvSpPr>
        <p:spPr bwMode="auto">
          <a:xfrm>
            <a:off x="200472" y="188640"/>
            <a:ext cx="9505056" cy="6390420"/>
          </a:xfrm>
          <a:prstGeom prst="rect">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3" name="Rectangle 2"/>
          <p:cNvSpPr/>
          <p:nvPr userDrawn="1"/>
        </p:nvSpPr>
        <p:spPr>
          <a:xfrm>
            <a:off x="9302853" y="6579060"/>
            <a:ext cx="402674" cy="307777"/>
          </a:xfrm>
          <a:prstGeom prst="rect">
            <a:avLst/>
          </a:prstGeom>
        </p:spPr>
        <p:txBody>
          <a:bodyPr wrap="none">
            <a:spAutoFit/>
          </a:bodyPr>
          <a:lstStyle/>
          <a:p>
            <a:fld id="{2B5C0119-A79E-4519-AC81-846F0D8B06F9}" type="slidenum">
              <a:rPr kumimoji="0" lang="en-GB" sz="1400" b="0" i="0" u="none" strike="noStrike" kern="1200" cap="none" spc="0" normalizeH="0" baseline="0" noProof="0" smtClean="0">
                <a:ln>
                  <a:noFill/>
                </a:ln>
                <a:solidFill>
                  <a:schemeClr val="bg1"/>
                </a:solidFill>
                <a:effectLst/>
                <a:uLnTx/>
                <a:uFillTx/>
                <a:latin typeface="Segoe UI" panose="020B0502040204020203" pitchFamily="34" charset="0"/>
                <a:ea typeface="Segoe UI" panose="020B0502040204020203" pitchFamily="34" charset="0"/>
                <a:cs typeface="Segoe UI" panose="020B0502040204020203" pitchFamily="34" charset="0"/>
              </a:rPr>
              <a:pPr marL="0" marR="0" lvl="0" indent="0" algn="r" defTabSz="914400" rtl="0" eaLnBrk="0" fontAlgn="base" latinLnBrk="0" hangingPunct="0">
                <a:lnSpc>
                  <a:spcPct val="100000"/>
                </a:lnSpc>
                <a:spcBef>
                  <a:spcPct val="20000"/>
                </a:spcBef>
                <a:spcAft>
                  <a:spcPct val="0"/>
                </a:spcAft>
                <a:buClrTx/>
                <a:buSzTx/>
                <a:buFontTx/>
                <a:buNone/>
                <a:tabLst/>
                <a:defRPr/>
              </a:pPr>
              <a:t>‹#›</a:t>
            </a:fld>
            <a:endParaRPr lang="en-GB" dirty="0">
              <a:solidFill>
                <a:schemeClr val="bg1"/>
              </a:solidFill>
            </a:endParaRPr>
          </a:p>
        </p:txBody>
      </p:sp>
      <p:pic>
        <p:nvPicPr>
          <p:cNvPr id="40" name="Picture 39"/>
          <p:cNvPicPr>
            <a:picLocks noChangeAspect="1"/>
          </p:cNvPicPr>
          <p:nvPr userDrawn="1"/>
        </p:nvPicPr>
        <p:blipFill rotWithShape="1">
          <a:blip r:embed="rId21" cstate="print">
            <a:extLst>
              <a:ext uri="{28A0092B-C50C-407E-A947-70E740481C1C}">
                <a14:useLocalDpi xmlns:a14="http://schemas.microsoft.com/office/drawing/2010/main" val="0"/>
              </a:ext>
            </a:extLst>
          </a:blip>
          <a:srcRect b="3566"/>
          <a:stretch/>
        </p:blipFill>
        <p:spPr>
          <a:xfrm>
            <a:off x="488504" y="6253316"/>
            <a:ext cx="1780510" cy="324000"/>
          </a:xfrm>
          <a:prstGeom prst="rect">
            <a:avLst/>
          </a:prstGeom>
        </p:spPr>
      </p:pic>
      <p:sp>
        <p:nvSpPr>
          <p:cNvPr id="6" name="TextBox 5"/>
          <p:cNvSpPr txBox="1"/>
          <p:nvPr userDrawn="1"/>
        </p:nvSpPr>
        <p:spPr bwMode="gray">
          <a:xfrm>
            <a:off x="200472" y="6641514"/>
            <a:ext cx="4896000" cy="180975"/>
          </a:xfrm>
          <a:prstGeom prst="rect">
            <a:avLst/>
          </a:prstGeom>
          <a:noFill/>
        </p:spPr>
        <p:txBody>
          <a:bodyPr wrap="none" lIns="0" tIns="0" rIns="0" bIns="0" rtlCol="0" anchor="ctr">
            <a:noAutofit/>
          </a:bodyPr>
          <a:lstStyle/>
          <a:p>
            <a:pPr algn="l"/>
            <a:r>
              <a:rPr lang="en-GB" sz="700" dirty="0">
                <a:solidFill>
                  <a:schemeClr val="bg1"/>
                </a:solidFill>
                <a:latin typeface="Segoe UI Light" panose="020B0502040204020203" pitchFamily="34" charset="0"/>
              </a:rPr>
              <a:t>CCG</a:t>
            </a:r>
            <a:r>
              <a:rPr lang="en-GB" sz="700" baseline="0" dirty="0">
                <a:solidFill>
                  <a:schemeClr val="bg1"/>
                </a:solidFill>
                <a:latin typeface="Segoe UI Light" panose="020B0502040204020203" pitchFamily="34" charset="0"/>
              </a:rPr>
              <a:t> 360 stakeholder survey 2017</a:t>
            </a:r>
            <a:r>
              <a:rPr lang="en-GB" sz="700" dirty="0">
                <a:solidFill>
                  <a:schemeClr val="bg1"/>
                </a:solidFill>
                <a:latin typeface="Segoe UI Light" panose="020B0502040204020203" pitchFamily="34" charset="0"/>
              </a:rPr>
              <a:t> - Report |  April 2017</a:t>
            </a:r>
            <a:r>
              <a:rPr lang="en-GB" sz="700" baseline="0" dirty="0">
                <a:solidFill>
                  <a:schemeClr val="bg1"/>
                </a:solidFill>
                <a:latin typeface="Segoe UI Light" panose="020B0502040204020203" pitchFamily="34" charset="0"/>
              </a:rPr>
              <a:t> </a:t>
            </a:r>
            <a:r>
              <a:rPr lang="en-GB" sz="700" dirty="0">
                <a:solidFill>
                  <a:schemeClr val="bg1"/>
                </a:solidFill>
                <a:latin typeface="Segoe UI Light" panose="020B0502040204020203" pitchFamily="34" charset="0"/>
              </a:rPr>
              <a:t>| Public</a:t>
            </a:r>
          </a:p>
        </p:txBody>
      </p:sp>
    </p:spTree>
  </p:cSld>
  <p:clrMap bg1="lt1" tx1="dk1" bg2="lt2" tx2="dk2" accent1="accent1" accent2="accent2" accent3="accent3" accent4="accent4" accent5="accent5" accent6="accent6" hlink="hlink" folHlink="folHlink"/>
  <p:sldLayoutIdLst>
    <p:sldLayoutId id="2147484138" r:id="rId1"/>
    <p:sldLayoutId id="2147484140" r:id="rId2"/>
    <p:sldLayoutId id="2147484153" r:id="rId3"/>
    <p:sldLayoutId id="2147484154" r:id="rId4"/>
    <p:sldLayoutId id="2147484152"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50" r:id="rId14"/>
    <p:sldLayoutId id="2147484155" r:id="rId15"/>
    <p:sldLayoutId id="2147484156" r:id="rId16"/>
    <p:sldLayoutId id="2147484157" r:id="rId17"/>
    <p:sldLayoutId id="2147484158" r:id="rId18"/>
    <p:sldLayoutId id="2147484179" r:id="rId19"/>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rgbClr val="74AAB4"/>
        </a:solidFill>
        <a:effectLst/>
      </p:bgPr>
    </p:bg>
    <p:spTree>
      <p:nvGrpSpPr>
        <p:cNvPr id="1" name=""/>
        <p:cNvGrpSpPr/>
        <p:nvPr/>
      </p:nvGrpSpPr>
      <p:grpSpPr>
        <a:xfrm>
          <a:off x="0" y="0"/>
          <a:ext cx="0" cy="0"/>
          <a:chOff x="0" y="0"/>
          <a:chExt cx="0" cy="0"/>
        </a:xfrm>
      </p:grpSpPr>
      <p:grpSp>
        <p:nvGrpSpPr>
          <p:cNvPr id="61" name="Group 60"/>
          <p:cNvGrpSpPr>
            <a:grpSpLocks noChangeAspect="1"/>
          </p:cNvGrpSpPr>
          <p:nvPr/>
        </p:nvGrpSpPr>
        <p:grpSpPr bwMode="gray">
          <a:xfrm>
            <a:off x="378546" y="6251039"/>
            <a:ext cx="341830" cy="313735"/>
            <a:chOff x="1020" y="346"/>
            <a:chExt cx="4114" cy="3756"/>
          </a:xfrm>
        </p:grpSpPr>
        <p:sp>
          <p:nvSpPr>
            <p:cNvPr id="62" name="Freeform 61"/>
            <p:cNvSpPr>
              <a:spLocks/>
            </p:cNvSpPr>
            <p:nvPr userDrawn="1"/>
          </p:nvSpPr>
          <p:spPr bwMode="gray">
            <a:xfrm>
              <a:off x="1020" y="346"/>
              <a:ext cx="4114" cy="3756"/>
            </a:xfrm>
            <a:custGeom>
              <a:avLst/>
              <a:gdLst/>
              <a:ahLst/>
              <a:cxnLst>
                <a:cxn ang="0">
                  <a:pos x="0" y="3756"/>
                </a:cxn>
                <a:cxn ang="0">
                  <a:pos x="0" y="0"/>
                </a:cxn>
                <a:cxn ang="0">
                  <a:pos x="4022" y="0"/>
                </a:cxn>
                <a:cxn ang="0">
                  <a:pos x="4022" y="0"/>
                </a:cxn>
                <a:cxn ang="0">
                  <a:pos x="4040" y="118"/>
                </a:cxn>
                <a:cxn ang="0">
                  <a:pos x="4054" y="234"/>
                </a:cxn>
                <a:cxn ang="0">
                  <a:pos x="4068" y="350"/>
                </a:cxn>
                <a:cxn ang="0">
                  <a:pos x="4078" y="468"/>
                </a:cxn>
                <a:cxn ang="0">
                  <a:pos x="4088" y="584"/>
                </a:cxn>
                <a:cxn ang="0">
                  <a:pos x="4096" y="700"/>
                </a:cxn>
                <a:cxn ang="0">
                  <a:pos x="4104" y="814"/>
                </a:cxn>
                <a:cxn ang="0">
                  <a:pos x="4108" y="930"/>
                </a:cxn>
                <a:cxn ang="0">
                  <a:pos x="4112" y="1046"/>
                </a:cxn>
                <a:cxn ang="0">
                  <a:pos x="4114" y="1162"/>
                </a:cxn>
                <a:cxn ang="0">
                  <a:pos x="4112" y="1276"/>
                </a:cxn>
                <a:cxn ang="0">
                  <a:pos x="4110" y="1392"/>
                </a:cxn>
                <a:cxn ang="0">
                  <a:pos x="4106" y="1508"/>
                </a:cxn>
                <a:cxn ang="0">
                  <a:pos x="4100" y="1622"/>
                </a:cxn>
                <a:cxn ang="0">
                  <a:pos x="4092" y="1738"/>
                </a:cxn>
                <a:cxn ang="0">
                  <a:pos x="4082" y="1854"/>
                </a:cxn>
                <a:cxn ang="0">
                  <a:pos x="4070" y="1970"/>
                </a:cxn>
                <a:cxn ang="0">
                  <a:pos x="4056" y="2086"/>
                </a:cxn>
                <a:cxn ang="0">
                  <a:pos x="4040" y="2202"/>
                </a:cxn>
                <a:cxn ang="0">
                  <a:pos x="4020" y="2320"/>
                </a:cxn>
                <a:cxn ang="0">
                  <a:pos x="4000" y="2436"/>
                </a:cxn>
                <a:cxn ang="0">
                  <a:pos x="3978" y="2554"/>
                </a:cxn>
                <a:cxn ang="0">
                  <a:pos x="3952" y="2672"/>
                </a:cxn>
                <a:cxn ang="0">
                  <a:pos x="3926" y="2790"/>
                </a:cxn>
                <a:cxn ang="0">
                  <a:pos x="3896" y="2908"/>
                </a:cxn>
                <a:cxn ang="0">
                  <a:pos x="3864" y="3028"/>
                </a:cxn>
                <a:cxn ang="0">
                  <a:pos x="3830" y="3148"/>
                </a:cxn>
                <a:cxn ang="0">
                  <a:pos x="3792" y="3268"/>
                </a:cxn>
                <a:cxn ang="0">
                  <a:pos x="3754" y="3388"/>
                </a:cxn>
                <a:cxn ang="0">
                  <a:pos x="3712" y="3510"/>
                </a:cxn>
                <a:cxn ang="0">
                  <a:pos x="3668" y="3632"/>
                </a:cxn>
                <a:cxn ang="0">
                  <a:pos x="3620" y="3756"/>
                </a:cxn>
                <a:cxn ang="0">
                  <a:pos x="0" y="3756"/>
                </a:cxn>
              </a:cxnLst>
              <a:rect l="0" t="0" r="r" b="b"/>
              <a:pathLst>
                <a:path w="4114" h="3756">
                  <a:moveTo>
                    <a:pt x="0" y="3756"/>
                  </a:moveTo>
                  <a:lnTo>
                    <a:pt x="0" y="0"/>
                  </a:lnTo>
                  <a:lnTo>
                    <a:pt x="4022" y="0"/>
                  </a:lnTo>
                  <a:lnTo>
                    <a:pt x="4022" y="0"/>
                  </a:lnTo>
                  <a:lnTo>
                    <a:pt x="4040" y="118"/>
                  </a:lnTo>
                  <a:lnTo>
                    <a:pt x="4054" y="234"/>
                  </a:lnTo>
                  <a:lnTo>
                    <a:pt x="4068" y="350"/>
                  </a:lnTo>
                  <a:lnTo>
                    <a:pt x="4078" y="468"/>
                  </a:lnTo>
                  <a:lnTo>
                    <a:pt x="4088" y="584"/>
                  </a:lnTo>
                  <a:lnTo>
                    <a:pt x="4096" y="700"/>
                  </a:lnTo>
                  <a:lnTo>
                    <a:pt x="4104" y="814"/>
                  </a:lnTo>
                  <a:lnTo>
                    <a:pt x="4108" y="930"/>
                  </a:lnTo>
                  <a:lnTo>
                    <a:pt x="4112" y="1046"/>
                  </a:lnTo>
                  <a:lnTo>
                    <a:pt x="4114" y="1162"/>
                  </a:lnTo>
                  <a:lnTo>
                    <a:pt x="4112" y="1276"/>
                  </a:lnTo>
                  <a:lnTo>
                    <a:pt x="4110" y="1392"/>
                  </a:lnTo>
                  <a:lnTo>
                    <a:pt x="4106" y="1508"/>
                  </a:lnTo>
                  <a:lnTo>
                    <a:pt x="4100" y="1622"/>
                  </a:lnTo>
                  <a:lnTo>
                    <a:pt x="4092" y="1738"/>
                  </a:lnTo>
                  <a:lnTo>
                    <a:pt x="4082" y="1854"/>
                  </a:lnTo>
                  <a:lnTo>
                    <a:pt x="4070" y="1970"/>
                  </a:lnTo>
                  <a:lnTo>
                    <a:pt x="4056" y="2086"/>
                  </a:lnTo>
                  <a:lnTo>
                    <a:pt x="4040" y="2202"/>
                  </a:lnTo>
                  <a:lnTo>
                    <a:pt x="4020" y="2320"/>
                  </a:lnTo>
                  <a:lnTo>
                    <a:pt x="4000" y="2436"/>
                  </a:lnTo>
                  <a:lnTo>
                    <a:pt x="3978" y="2554"/>
                  </a:lnTo>
                  <a:lnTo>
                    <a:pt x="3952" y="2672"/>
                  </a:lnTo>
                  <a:lnTo>
                    <a:pt x="3926" y="2790"/>
                  </a:lnTo>
                  <a:lnTo>
                    <a:pt x="3896" y="2908"/>
                  </a:lnTo>
                  <a:lnTo>
                    <a:pt x="3864" y="3028"/>
                  </a:lnTo>
                  <a:lnTo>
                    <a:pt x="3830" y="3148"/>
                  </a:lnTo>
                  <a:lnTo>
                    <a:pt x="3792" y="3268"/>
                  </a:lnTo>
                  <a:lnTo>
                    <a:pt x="3754" y="3388"/>
                  </a:lnTo>
                  <a:lnTo>
                    <a:pt x="3712" y="3510"/>
                  </a:lnTo>
                  <a:lnTo>
                    <a:pt x="3668" y="3632"/>
                  </a:lnTo>
                  <a:lnTo>
                    <a:pt x="3620" y="3756"/>
                  </a:lnTo>
                  <a:lnTo>
                    <a:pt x="0" y="3756"/>
                  </a:lnTo>
                  <a:close/>
                </a:path>
              </a:pathLst>
            </a:custGeom>
            <a:solidFill>
              <a:srgbClr val="009D9C"/>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3" name="Freeform 62"/>
            <p:cNvSpPr>
              <a:spLocks/>
            </p:cNvSpPr>
            <p:nvPr userDrawn="1"/>
          </p:nvSpPr>
          <p:spPr bwMode="gray">
            <a:xfrm>
              <a:off x="2636" y="1719"/>
              <a:ext cx="85" cy="65"/>
            </a:xfrm>
            <a:custGeom>
              <a:avLst/>
              <a:gdLst/>
              <a:ahLst/>
              <a:cxnLst>
                <a:cxn ang="0">
                  <a:pos x="18" y="44"/>
                </a:cxn>
                <a:cxn ang="0">
                  <a:pos x="0" y="58"/>
                </a:cxn>
                <a:cxn ang="0">
                  <a:pos x="0" y="58"/>
                </a:cxn>
                <a:cxn ang="0">
                  <a:pos x="14" y="60"/>
                </a:cxn>
                <a:cxn ang="0">
                  <a:pos x="28" y="62"/>
                </a:cxn>
                <a:cxn ang="0">
                  <a:pos x="42" y="58"/>
                </a:cxn>
                <a:cxn ang="0">
                  <a:pos x="54" y="54"/>
                </a:cxn>
                <a:cxn ang="0">
                  <a:pos x="66" y="48"/>
                </a:cxn>
                <a:cxn ang="0">
                  <a:pos x="76" y="40"/>
                </a:cxn>
                <a:cxn ang="0">
                  <a:pos x="82" y="32"/>
                </a:cxn>
                <a:cxn ang="0">
                  <a:pos x="88" y="24"/>
                </a:cxn>
                <a:cxn ang="0">
                  <a:pos x="88" y="0"/>
                </a:cxn>
                <a:cxn ang="0">
                  <a:pos x="88" y="0"/>
                </a:cxn>
                <a:cxn ang="0">
                  <a:pos x="66" y="6"/>
                </a:cxn>
                <a:cxn ang="0">
                  <a:pos x="46" y="16"/>
                </a:cxn>
                <a:cxn ang="0">
                  <a:pos x="38" y="22"/>
                </a:cxn>
                <a:cxn ang="0">
                  <a:pos x="30" y="28"/>
                </a:cxn>
                <a:cxn ang="0">
                  <a:pos x="24" y="36"/>
                </a:cxn>
                <a:cxn ang="0">
                  <a:pos x="18" y="44"/>
                </a:cxn>
                <a:cxn ang="0">
                  <a:pos x="18" y="44"/>
                </a:cxn>
              </a:cxnLst>
              <a:rect l="0" t="0" r="r" b="b"/>
              <a:pathLst>
                <a:path w="88" h="62">
                  <a:moveTo>
                    <a:pt x="18" y="44"/>
                  </a:moveTo>
                  <a:lnTo>
                    <a:pt x="0" y="58"/>
                  </a:lnTo>
                  <a:lnTo>
                    <a:pt x="0" y="58"/>
                  </a:lnTo>
                  <a:lnTo>
                    <a:pt x="14" y="60"/>
                  </a:lnTo>
                  <a:lnTo>
                    <a:pt x="28" y="62"/>
                  </a:lnTo>
                  <a:lnTo>
                    <a:pt x="42" y="58"/>
                  </a:lnTo>
                  <a:lnTo>
                    <a:pt x="54" y="54"/>
                  </a:lnTo>
                  <a:lnTo>
                    <a:pt x="66" y="48"/>
                  </a:lnTo>
                  <a:lnTo>
                    <a:pt x="76" y="40"/>
                  </a:lnTo>
                  <a:lnTo>
                    <a:pt x="82" y="32"/>
                  </a:lnTo>
                  <a:lnTo>
                    <a:pt x="88" y="24"/>
                  </a:lnTo>
                  <a:lnTo>
                    <a:pt x="88" y="0"/>
                  </a:lnTo>
                  <a:lnTo>
                    <a:pt x="88" y="0"/>
                  </a:lnTo>
                  <a:lnTo>
                    <a:pt x="66" y="6"/>
                  </a:lnTo>
                  <a:lnTo>
                    <a:pt x="46" y="16"/>
                  </a:lnTo>
                  <a:lnTo>
                    <a:pt x="38" y="22"/>
                  </a:lnTo>
                  <a:lnTo>
                    <a:pt x="30" y="28"/>
                  </a:lnTo>
                  <a:lnTo>
                    <a:pt x="24" y="36"/>
                  </a:lnTo>
                  <a:lnTo>
                    <a:pt x="18" y="44"/>
                  </a:lnTo>
                  <a:lnTo>
                    <a:pt x="18" y="4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4" name="Freeform 63"/>
            <p:cNvSpPr>
              <a:spLocks/>
            </p:cNvSpPr>
            <p:nvPr userDrawn="1"/>
          </p:nvSpPr>
          <p:spPr bwMode="gray">
            <a:xfrm>
              <a:off x="2823" y="1878"/>
              <a:ext cx="66" cy="75"/>
            </a:xfrm>
            <a:custGeom>
              <a:avLst/>
              <a:gdLst/>
              <a:ahLst/>
              <a:cxnLst>
                <a:cxn ang="0">
                  <a:pos x="28" y="2"/>
                </a:cxn>
                <a:cxn ang="0">
                  <a:pos x="0" y="0"/>
                </a:cxn>
                <a:cxn ang="0">
                  <a:pos x="0" y="0"/>
                </a:cxn>
                <a:cxn ang="0">
                  <a:pos x="2" y="18"/>
                </a:cxn>
                <a:cxn ang="0">
                  <a:pos x="4" y="28"/>
                </a:cxn>
                <a:cxn ang="0">
                  <a:pos x="6" y="36"/>
                </a:cxn>
                <a:cxn ang="0">
                  <a:pos x="12" y="44"/>
                </a:cxn>
                <a:cxn ang="0">
                  <a:pos x="18" y="50"/>
                </a:cxn>
                <a:cxn ang="0">
                  <a:pos x="26" y="58"/>
                </a:cxn>
                <a:cxn ang="0">
                  <a:pos x="36" y="64"/>
                </a:cxn>
                <a:cxn ang="0">
                  <a:pos x="58" y="68"/>
                </a:cxn>
                <a:cxn ang="0">
                  <a:pos x="58" y="68"/>
                </a:cxn>
                <a:cxn ang="0">
                  <a:pos x="66" y="60"/>
                </a:cxn>
                <a:cxn ang="0">
                  <a:pos x="68" y="54"/>
                </a:cxn>
                <a:cxn ang="0">
                  <a:pos x="68" y="50"/>
                </a:cxn>
                <a:cxn ang="0">
                  <a:pos x="66" y="40"/>
                </a:cxn>
                <a:cxn ang="0">
                  <a:pos x="62" y="32"/>
                </a:cxn>
                <a:cxn ang="0">
                  <a:pos x="54" y="22"/>
                </a:cxn>
                <a:cxn ang="0">
                  <a:pos x="46" y="14"/>
                </a:cxn>
                <a:cxn ang="0">
                  <a:pos x="28" y="2"/>
                </a:cxn>
                <a:cxn ang="0">
                  <a:pos x="28" y="2"/>
                </a:cxn>
              </a:cxnLst>
              <a:rect l="0" t="0" r="r" b="b"/>
              <a:pathLst>
                <a:path w="68" h="68">
                  <a:moveTo>
                    <a:pt x="28" y="2"/>
                  </a:moveTo>
                  <a:lnTo>
                    <a:pt x="0" y="0"/>
                  </a:lnTo>
                  <a:lnTo>
                    <a:pt x="0" y="0"/>
                  </a:lnTo>
                  <a:lnTo>
                    <a:pt x="2" y="18"/>
                  </a:lnTo>
                  <a:lnTo>
                    <a:pt x="4" y="28"/>
                  </a:lnTo>
                  <a:lnTo>
                    <a:pt x="6" y="36"/>
                  </a:lnTo>
                  <a:lnTo>
                    <a:pt x="12" y="44"/>
                  </a:lnTo>
                  <a:lnTo>
                    <a:pt x="18" y="50"/>
                  </a:lnTo>
                  <a:lnTo>
                    <a:pt x="26" y="58"/>
                  </a:lnTo>
                  <a:lnTo>
                    <a:pt x="36" y="64"/>
                  </a:lnTo>
                  <a:lnTo>
                    <a:pt x="58" y="68"/>
                  </a:lnTo>
                  <a:lnTo>
                    <a:pt x="58" y="68"/>
                  </a:lnTo>
                  <a:lnTo>
                    <a:pt x="66" y="60"/>
                  </a:lnTo>
                  <a:lnTo>
                    <a:pt x="68" y="54"/>
                  </a:lnTo>
                  <a:lnTo>
                    <a:pt x="68" y="50"/>
                  </a:lnTo>
                  <a:lnTo>
                    <a:pt x="66" y="40"/>
                  </a:lnTo>
                  <a:lnTo>
                    <a:pt x="62" y="32"/>
                  </a:lnTo>
                  <a:lnTo>
                    <a:pt x="54" y="22"/>
                  </a:lnTo>
                  <a:lnTo>
                    <a:pt x="46" y="14"/>
                  </a:lnTo>
                  <a:lnTo>
                    <a:pt x="28" y="2"/>
                  </a:lnTo>
                  <a:lnTo>
                    <a:pt x="28" y="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5" name="Freeform 64"/>
            <p:cNvSpPr>
              <a:spLocks/>
            </p:cNvSpPr>
            <p:nvPr userDrawn="1"/>
          </p:nvSpPr>
          <p:spPr bwMode="gray">
            <a:xfrm>
              <a:off x="2532" y="1215"/>
              <a:ext cx="103" cy="75"/>
            </a:xfrm>
            <a:custGeom>
              <a:avLst/>
              <a:gdLst/>
              <a:ahLst/>
              <a:cxnLst>
                <a:cxn ang="0">
                  <a:pos x="22" y="54"/>
                </a:cxn>
                <a:cxn ang="0">
                  <a:pos x="0" y="70"/>
                </a:cxn>
                <a:cxn ang="0">
                  <a:pos x="0" y="70"/>
                </a:cxn>
                <a:cxn ang="0">
                  <a:pos x="16" y="74"/>
                </a:cxn>
                <a:cxn ang="0">
                  <a:pos x="32" y="76"/>
                </a:cxn>
                <a:cxn ang="0">
                  <a:pos x="46" y="74"/>
                </a:cxn>
                <a:cxn ang="0">
                  <a:pos x="60" y="68"/>
                </a:cxn>
                <a:cxn ang="0">
                  <a:pos x="72" y="62"/>
                </a:cxn>
                <a:cxn ang="0">
                  <a:pos x="82" y="52"/>
                </a:cxn>
                <a:cxn ang="0">
                  <a:pos x="90" y="42"/>
                </a:cxn>
                <a:cxn ang="0">
                  <a:pos x="98" y="30"/>
                </a:cxn>
                <a:cxn ang="0">
                  <a:pos x="106" y="0"/>
                </a:cxn>
                <a:cxn ang="0">
                  <a:pos x="106" y="0"/>
                </a:cxn>
                <a:cxn ang="0">
                  <a:pos x="80" y="6"/>
                </a:cxn>
                <a:cxn ang="0">
                  <a:pos x="68" y="10"/>
                </a:cxn>
                <a:cxn ang="0">
                  <a:pos x="58" y="14"/>
                </a:cxn>
                <a:cxn ang="0">
                  <a:pos x="48" y="20"/>
                </a:cxn>
                <a:cxn ang="0">
                  <a:pos x="38" y="28"/>
                </a:cxn>
                <a:cxn ang="0">
                  <a:pos x="30" y="40"/>
                </a:cxn>
                <a:cxn ang="0">
                  <a:pos x="22" y="54"/>
                </a:cxn>
                <a:cxn ang="0">
                  <a:pos x="22" y="54"/>
                </a:cxn>
              </a:cxnLst>
              <a:rect l="0" t="0" r="r" b="b"/>
              <a:pathLst>
                <a:path w="106" h="76">
                  <a:moveTo>
                    <a:pt x="22" y="54"/>
                  </a:moveTo>
                  <a:lnTo>
                    <a:pt x="0" y="70"/>
                  </a:lnTo>
                  <a:lnTo>
                    <a:pt x="0" y="70"/>
                  </a:lnTo>
                  <a:lnTo>
                    <a:pt x="16" y="74"/>
                  </a:lnTo>
                  <a:lnTo>
                    <a:pt x="32" y="76"/>
                  </a:lnTo>
                  <a:lnTo>
                    <a:pt x="46" y="74"/>
                  </a:lnTo>
                  <a:lnTo>
                    <a:pt x="60" y="68"/>
                  </a:lnTo>
                  <a:lnTo>
                    <a:pt x="72" y="62"/>
                  </a:lnTo>
                  <a:lnTo>
                    <a:pt x="82" y="52"/>
                  </a:lnTo>
                  <a:lnTo>
                    <a:pt x="90" y="42"/>
                  </a:lnTo>
                  <a:lnTo>
                    <a:pt x="98" y="30"/>
                  </a:lnTo>
                  <a:lnTo>
                    <a:pt x="106" y="0"/>
                  </a:lnTo>
                  <a:lnTo>
                    <a:pt x="106" y="0"/>
                  </a:lnTo>
                  <a:lnTo>
                    <a:pt x="80" y="6"/>
                  </a:lnTo>
                  <a:lnTo>
                    <a:pt x="68" y="10"/>
                  </a:lnTo>
                  <a:lnTo>
                    <a:pt x="58" y="14"/>
                  </a:lnTo>
                  <a:lnTo>
                    <a:pt x="48" y="20"/>
                  </a:lnTo>
                  <a:lnTo>
                    <a:pt x="38" y="28"/>
                  </a:lnTo>
                  <a:lnTo>
                    <a:pt x="30" y="40"/>
                  </a:lnTo>
                  <a:lnTo>
                    <a:pt x="22" y="54"/>
                  </a:lnTo>
                  <a:lnTo>
                    <a:pt x="22" y="5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6" name="Freeform 65"/>
            <p:cNvSpPr>
              <a:spLocks/>
            </p:cNvSpPr>
            <p:nvPr userDrawn="1"/>
          </p:nvSpPr>
          <p:spPr bwMode="gray">
            <a:xfrm>
              <a:off x="2476" y="1392"/>
              <a:ext cx="85" cy="75"/>
            </a:xfrm>
            <a:custGeom>
              <a:avLst/>
              <a:gdLst/>
              <a:ahLst/>
              <a:cxnLst>
                <a:cxn ang="0">
                  <a:pos x="82" y="24"/>
                </a:cxn>
                <a:cxn ang="0">
                  <a:pos x="76" y="0"/>
                </a:cxn>
                <a:cxn ang="0">
                  <a:pos x="76" y="0"/>
                </a:cxn>
                <a:cxn ang="0">
                  <a:pos x="50" y="8"/>
                </a:cxn>
                <a:cxn ang="0">
                  <a:pos x="30" y="18"/>
                </a:cxn>
                <a:cxn ang="0">
                  <a:pos x="20" y="24"/>
                </a:cxn>
                <a:cxn ang="0">
                  <a:pos x="12" y="30"/>
                </a:cxn>
                <a:cxn ang="0">
                  <a:pos x="6" y="40"/>
                </a:cxn>
                <a:cxn ang="0">
                  <a:pos x="0" y="48"/>
                </a:cxn>
                <a:cxn ang="0">
                  <a:pos x="0" y="68"/>
                </a:cxn>
                <a:cxn ang="0">
                  <a:pos x="0" y="68"/>
                </a:cxn>
                <a:cxn ang="0">
                  <a:pos x="16" y="72"/>
                </a:cxn>
                <a:cxn ang="0">
                  <a:pos x="30" y="70"/>
                </a:cxn>
                <a:cxn ang="0">
                  <a:pos x="42" y="66"/>
                </a:cxn>
                <a:cxn ang="0">
                  <a:pos x="52" y="60"/>
                </a:cxn>
                <a:cxn ang="0">
                  <a:pos x="62" y="52"/>
                </a:cxn>
                <a:cxn ang="0">
                  <a:pos x="70" y="42"/>
                </a:cxn>
                <a:cxn ang="0">
                  <a:pos x="82" y="24"/>
                </a:cxn>
                <a:cxn ang="0">
                  <a:pos x="82" y="24"/>
                </a:cxn>
              </a:cxnLst>
              <a:rect l="0" t="0" r="r" b="b"/>
              <a:pathLst>
                <a:path w="82" h="72">
                  <a:moveTo>
                    <a:pt x="82" y="24"/>
                  </a:moveTo>
                  <a:lnTo>
                    <a:pt x="76" y="0"/>
                  </a:lnTo>
                  <a:lnTo>
                    <a:pt x="76" y="0"/>
                  </a:lnTo>
                  <a:lnTo>
                    <a:pt x="50" y="8"/>
                  </a:lnTo>
                  <a:lnTo>
                    <a:pt x="30" y="18"/>
                  </a:lnTo>
                  <a:lnTo>
                    <a:pt x="20" y="24"/>
                  </a:lnTo>
                  <a:lnTo>
                    <a:pt x="12" y="30"/>
                  </a:lnTo>
                  <a:lnTo>
                    <a:pt x="6" y="40"/>
                  </a:lnTo>
                  <a:lnTo>
                    <a:pt x="0" y="48"/>
                  </a:lnTo>
                  <a:lnTo>
                    <a:pt x="0" y="68"/>
                  </a:lnTo>
                  <a:lnTo>
                    <a:pt x="0" y="68"/>
                  </a:lnTo>
                  <a:lnTo>
                    <a:pt x="16" y="72"/>
                  </a:lnTo>
                  <a:lnTo>
                    <a:pt x="30" y="70"/>
                  </a:lnTo>
                  <a:lnTo>
                    <a:pt x="42" y="66"/>
                  </a:lnTo>
                  <a:lnTo>
                    <a:pt x="52" y="60"/>
                  </a:lnTo>
                  <a:lnTo>
                    <a:pt x="62" y="52"/>
                  </a:lnTo>
                  <a:lnTo>
                    <a:pt x="70" y="42"/>
                  </a:lnTo>
                  <a:lnTo>
                    <a:pt x="82" y="24"/>
                  </a:lnTo>
                  <a:lnTo>
                    <a:pt x="82" y="24"/>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7" name="Freeform 66"/>
            <p:cNvSpPr>
              <a:spLocks/>
            </p:cNvSpPr>
            <p:nvPr userDrawn="1"/>
          </p:nvSpPr>
          <p:spPr bwMode="gray">
            <a:xfrm>
              <a:off x="2448" y="1589"/>
              <a:ext cx="103" cy="65"/>
            </a:xfrm>
            <a:custGeom>
              <a:avLst/>
              <a:gdLst/>
              <a:ahLst/>
              <a:cxnLst>
                <a:cxn ang="0">
                  <a:pos x="0" y="50"/>
                </a:cxn>
                <a:cxn ang="0">
                  <a:pos x="14" y="58"/>
                </a:cxn>
                <a:cxn ang="0">
                  <a:pos x="14" y="58"/>
                </a:cxn>
                <a:cxn ang="0">
                  <a:pos x="30" y="62"/>
                </a:cxn>
                <a:cxn ang="0">
                  <a:pos x="44" y="60"/>
                </a:cxn>
                <a:cxn ang="0">
                  <a:pos x="54" y="56"/>
                </a:cxn>
                <a:cxn ang="0">
                  <a:pos x="60" y="50"/>
                </a:cxn>
                <a:cxn ang="0">
                  <a:pos x="66" y="42"/>
                </a:cxn>
                <a:cxn ang="0">
                  <a:pos x="70" y="34"/>
                </a:cxn>
                <a:cxn ang="0">
                  <a:pos x="78" y="18"/>
                </a:cxn>
                <a:cxn ang="0">
                  <a:pos x="98" y="2"/>
                </a:cxn>
                <a:cxn ang="0">
                  <a:pos x="98" y="2"/>
                </a:cxn>
                <a:cxn ang="0">
                  <a:pos x="80" y="0"/>
                </a:cxn>
                <a:cxn ang="0">
                  <a:pos x="64" y="2"/>
                </a:cxn>
                <a:cxn ang="0">
                  <a:pos x="50" y="6"/>
                </a:cxn>
                <a:cxn ang="0">
                  <a:pos x="36" y="14"/>
                </a:cxn>
                <a:cxn ang="0">
                  <a:pos x="24" y="22"/>
                </a:cxn>
                <a:cxn ang="0">
                  <a:pos x="14" y="30"/>
                </a:cxn>
                <a:cxn ang="0">
                  <a:pos x="6" y="40"/>
                </a:cxn>
                <a:cxn ang="0">
                  <a:pos x="0" y="50"/>
                </a:cxn>
                <a:cxn ang="0">
                  <a:pos x="0" y="50"/>
                </a:cxn>
              </a:cxnLst>
              <a:rect l="0" t="0" r="r" b="b"/>
              <a:pathLst>
                <a:path w="98" h="62">
                  <a:moveTo>
                    <a:pt x="0" y="50"/>
                  </a:moveTo>
                  <a:lnTo>
                    <a:pt x="14" y="58"/>
                  </a:lnTo>
                  <a:lnTo>
                    <a:pt x="14" y="58"/>
                  </a:lnTo>
                  <a:lnTo>
                    <a:pt x="30" y="62"/>
                  </a:lnTo>
                  <a:lnTo>
                    <a:pt x="44" y="60"/>
                  </a:lnTo>
                  <a:lnTo>
                    <a:pt x="54" y="56"/>
                  </a:lnTo>
                  <a:lnTo>
                    <a:pt x="60" y="50"/>
                  </a:lnTo>
                  <a:lnTo>
                    <a:pt x="66" y="42"/>
                  </a:lnTo>
                  <a:lnTo>
                    <a:pt x="70" y="34"/>
                  </a:lnTo>
                  <a:lnTo>
                    <a:pt x="78" y="18"/>
                  </a:lnTo>
                  <a:lnTo>
                    <a:pt x="98" y="2"/>
                  </a:lnTo>
                  <a:lnTo>
                    <a:pt x="98" y="2"/>
                  </a:lnTo>
                  <a:lnTo>
                    <a:pt x="80" y="0"/>
                  </a:lnTo>
                  <a:lnTo>
                    <a:pt x="64" y="2"/>
                  </a:lnTo>
                  <a:lnTo>
                    <a:pt x="50" y="6"/>
                  </a:lnTo>
                  <a:lnTo>
                    <a:pt x="36" y="14"/>
                  </a:lnTo>
                  <a:lnTo>
                    <a:pt x="24" y="22"/>
                  </a:lnTo>
                  <a:lnTo>
                    <a:pt x="14" y="30"/>
                  </a:lnTo>
                  <a:lnTo>
                    <a:pt x="6" y="40"/>
                  </a:lnTo>
                  <a:lnTo>
                    <a:pt x="0" y="50"/>
                  </a:lnTo>
                  <a:lnTo>
                    <a:pt x="0" y="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8" name="Freeform 67"/>
            <p:cNvSpPr>
              <a:spLocks/>
            </p:cNvSpPr>
            <p:nvPr userDrawn="1"/>
          </p:nvSpPr>
          <p:spPr bwMode="gray">
            <a:xfrm>
              <a:off x="2720" y="944"/>
              <a:ext cx="103" cy="47"/>
            </a:xfrm>
            <a:custGeom>
              <a:avLst/>
              <a:gdLst/>
              <a:ahLst/>
              <a:cxnLst>
                <a:cxn ang="0">
                  <a:pos x="18" y="0"/>
                </a:cxn>
                <a:cxn ang="0">
                  <a:pos x="0" y="8"/>
                </a:cxn>
                <a:cxn ang="0">
                  <a:pos x="0" y="8"/>
                </a:cxn>
                <a:cxn ang="0">
                  <a:pos x="2" y="14"/>
                </a:cxn>
                <a:cxn ang="0">
                  <a:pos x="4" y="20"/>
                </a:cxn>
                <a:cxn ang="0">
                  <a:pos x="14" y="32"/>
                </a:cxn>
                <a:cxn ang="0">
                  <a:pos x="26" y="42"/>
                </a:cxn>
                <a:cxn ang="0">
                  <a:pos x="42" y="50"/>
                </a:cxn>
                <a:cxn ang="0">
                  <a:pos x="58" y="56"/>
                </a:cxn>
                <a:cxn ang="0">
                  <a:pos x="72" y="58"/>
                </a:cxn>
                <a:cxn ang="0">
                  <a:pos x="78" y="58"/>
                </a:cxn>
                <a:cxn ang="0">
                  <a:pos x="84" y="56"/>
                </a:cxn>
                <a:cxn ang="0">
                  <a:pos x="90" y="54"/>
                </a:cxn>
                <a:cxn ang="0">
                  <a:pos x="94" y="50"/>
                </a:cxn>
                <a:cxn ang="0">
                  <a:pos x="96" y="20"/>
                </a:cxn>
                <a:cxn ang="0">
                  <a:pos x="96" y="20"/>
                </a:cxn>
                <a:cxn ang="0">
                  <a:pos x="78" y="10"/>
                </a:cxn>
                <a:cxn ang="0">
                  <a:pos x="60" y="4"/>
                </a:cxn>
                <a:cxn ang="0">
                  <a:pos x="40" y="0"/>
                </a:cxn>
                <a:cxn ang="0">
                  <a:pos x="18" y="0"/>
                </a:cxn>
                <a:cxn ang="0">
                  <a:pos x="18" y="0"/>
                </a:cxn>
              </a:cxnLst>
              <a:rect l="0" t="0" r="r" b="b"/>
              <a:pathLst>
                <a:path w="96" h="58">
                  <a:moveTo>
                    <a:pt x="18" y="0"/>
                  </a:moveTo>
                  <a:lnTo>
                    <a:pt x="0" y="8"/>
                  </a:lnTo>
                  <a:lnTo>
                    <a:pt x="0" y="8"/>
                  </a:lnTo>
                  <a:lnTo>
                    <a:pt x="2" y="14"/>
                  </a:lnTo>
                  <a:lnTo>
                    <a:pt x="4" y="20"/>
                  </a:lnTo>
                  <a:lnTo>
                    <a:pt x="14" y="32"/>
                  </a:lnTo>
                  <a:lnTo>
                    <a:pt x="26" y="42"/>
                  </a:lnTo>
                  <a:lnTo>
                    <a:pt x="42" y="50"/>
                  </a:lnTo>
                  <a:lnTo>
                    <a:pt x="58" y="56"/>
                  </a:lnTo>
                  <a:lnTo>
                    <a:pt x="72" y="58"/>
                  </a:lnTo>
                  <a:lnTo>
                    <a:pt x="78" y="58"/>
                  </a:lnTo>
                  <a:lnTo>
                    <a:pt x="84" y="56"/>
                  </a:lnTo>
                  <a:lnTo>
                    <a:pt x="90" y="54"/>
                  </a:lnTo>
                  <a:lnTo>
                    <a:pt x="94" y="50"/>
                  </a:lnTo>
                  <a:lnTo>
                    <a:pt x="96" y="20"/>
                  </a:lnTo>
                  <a:lnTo>
                    <a:pt x="96" y="20"/>
                  </a:lnTo>
                  <a:lnTo>
                    <a:pt x="78" y="10"/>
                  </a:lnTo>
                  <a:lnTo>
                    <a:pt x="60" y="4"/>
                  </a:lnTo>
                  <a:lnTo>
                    <a:pt x="40" y="0"/>
                  </a:lnTo>
                  <a:lnTo>
                    <a:pt x="18" y="0"/>
                  </a:lnTo>
                  <a:lnTo>
                    <a:pt x="18" y="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69" name="Freeform 68"/>
            <p:cNvSpPr>
              <a:spLocks/>
            </p:cNvSpPr>
            <p:nvPr userDrawn="1"/>
          </p:nvSpPr>
          <p:spPr bwMode="gray">
            <a:xfrm>
              <a:off x="2946" y="851"/>
              <a:ext cx="66" cy="103"/>
            </a:xfrm>
            <a:custGeom>
              <a:avLst/>
              <a:gdLst/>
              <a:ahLst/>
              <a:cxnLst>
                <a:cxn ang="0">
                  <a:pos x="42" y="8"/>
                </a:cxn>
                <a:cxn ang="0">
                  <a:pos x="14" y="0"/>
                </a:cxn>
                <a:cxn ang="0">
                  <a:pos x="14" y="0"/>
                </a:cxn>
                <a:cxn ang="0">
                  <a:pos x="6" y="16"/>
                </a:cxn>
                <a:cxn ang="0">
                  <a:pos x="2" y="22"/>
                </a:cxn>
                <a:cxn ang="0">
                  <a:pos x="0" y="30"/>
                </a:cxn>
                <a:cxn ang="0">
                  <a:pos x="0" y="40"/>
                </a:cxn>
                <a:cxn ang="0">
                  <a:pos x="0" y="50"/>
                </a:cxn>
                <a:cxn ang="0">
                  <a:pos x="4" y="60"/>
                </a:cxn>
                <a:cxn ang="0">
                  <a:pos x="8" y="72"/>
                </a:cxn>
                <a:cxn ang="0">
                  <a:pos x="22" y="102"/>
                </a:cxn>
                <a:cxn ang="0">
                  <a:pos x="22" y="102"/>
                </a:cxn>
                <a:cxn ang="0">
                  <a:pos x="44" y="78"/>
                </a:cxn>
                <a:cxn ang="0">
                  <a:pos x="54" y="66"/>
                </a:cxn>
                <a:cxn ang="0">
                  <a:pos x="60" y="54"/>
                </a:cxn>
                <a:cxn ang="0">
                  <a:pos x="64" y="44"/>
                </a:cxn>
                <a:cxn ang="0">
                  <a:pos x="64" y="38"/>
                </a:cxn>
                <a:cxn ang="0">
                  <a:pos x="62" y="32"/>
                </a:cxn>
                <a:cxn ang="0">
                  <a:pos x="60" y="26"/>
                </a:cxn>
                <a:cxn ang="0">
                  <a:pos x="56" y="20"/>
                </a:cxn>
                <a:cxn ang="0">
                  <a:pos x="42" y="8"/>
                </a:cxn>
                <a:cxn ang="0">
                  <a:pos x="42" y="8"/>
                </a:cxn>
              </a:cxnLst>
              <a:rect l="0" t="0" r="r" b="b"/>
              <a:pathLst>
                <a:path w="64" h="102">
                  <a:moveTo>
                    <a:pt x="42" y="8"/>
                  </a:moveTo>
                  <a:lnTo>
                    <a:pt x="14" y="0"/>
                  </a:lnTo>
                  <a:lnTo>
                    <a:pt x="14" y="0"/>
                  </a:lnTo>
                  <a:lnTo>
                    <a:pt x="6" y="16"/>
                  </a:lnTo>
                  <a:lnTo>
                    <a:pt x="2" y="22"/>
                  </a:lnTo>
                  <a:lnTo>
                    <a:pt x="0" y="30"/>
                  </a:lnTo>
                  <a:lnTo>
                    <a:pt x="0" y="40"/>
                  </a:lnTo>
                  <a:lnTo>
                    <a:pt x="0" y="50"/>
                  </a:lnTo>
                  <a:lnTo>
                    <a:pt x="4" y="60"/>
                  </a:lnTo>
                  <a:lnTo>
                    <a:pt x="8" y="72"/>
                  </a:lnTo>
                  <a:lnTo>
                    <a:pt x="22" y="102"/>
                  </a:lnTo>
                  <a:lnTo>
                    <a:pt x="22" y="102"/>
                  </a:lnTo>
                  <a:lnTo>
                    <a:pt x="44" y="78"/>
                  </a:lnTo>
                  <a:lnTo>
                    <a:pt x="54" y="66"/>
                  </a:lnTo>
                  <a:lnTo>
                    <a:pt x="60" y="54"/>
                  </a:lnTo>
                  <a:lnTo>
                    <a:pt x="64" y="44"/>
                  </a:lnTo>
                  <a:lnTo>
                    <a:pt x="64" y="38"/>
                  </a:lnTo>
                  <a:lnTo>
                    <a:pt x="62" y="32"/>
                  </a:lnTo>
                  <a:lnTo>
                    <a:pt x="60" y="26"/>
                  </a:lnTo>
                  <a:lnTo>
                    <a:pt x="56" y="20"/>
                  </a:lnTo>
                  <a:lnTo>
                    <a:pt x="42" y="8"/>
                  </a:lnTo>
                  <a:lnTo>
                    <a:pt x="42" y="8"/>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0" name="Freeform 69"/>
            <p:cNvSpPr>
              <a:spLocks noEditPoints="1"/>
            </p:cNvSpPr>
            <p:nvPr userDrawn="1"/>
          </p:nvSpPr>
          <p:spPr bwMode="gray">
            <a:xfrm>
              <a:off x="3171" y="664"/>
              <a:ext cx="770" cy="1981"/>
            </a:xfrm>
            <a:custGeom>
              <a:avLst/>
              <a:gdLst/>
              <a:ahLst/>
              <a:cxnLst>
                <a:cxn ang="0">
                  <a:pos x="636" y="774"/>
                </a:cxn>
                <a:cxn ang="0">
                  <a:pos x="688" y="690"/>
                </a:cxn>
                <a:cxn ang="0">
                  <a:pos x="686" y="488"/>
                </a:cxn>
                <a:cxn ang="0">
                  <a:pos x="694" y="430"/>
                </a:cxn>
                <a:cxn ang="0">
                  <a:pos x="694" y="376"/>
                </a:cxn>
                <a:cxn ang="0">
                  <a:pos x="676" y="320"/>
                </a:cxn>
                <a:cxn ang="0">
                  <a:pos x="646" y="280"/>
                </a:cxn>
                <a:cxn ang="0">
                  <a:pos x="648" y="238"/>
                </a:cxn>
                <a:cxn ang="0">
                  <a:pos x="610" y="226"/>
                </a:cxn>
                <a:cxn ang="0">
                  <a:pos x="580" y="190"/>
                </a:cxn>
                <a:cxn ang="0">
                  <a:pos x="568" y="180"/>
                </a:cxn>
                <a:cxn ang="0">
                  <a:pos x="526" y="182"/>
                </a:cxn>
                <a:cxn ang="0">
                  <a:pos x="518" y="138"/>
                </a:cxn>
                <a:cxn ang="0">
                  <a:pos x="472" y="156"/>
                </a:cxn>
                <a:cxn ang="0">
                  <a:pos x="474" y="116"/>
                </a:cxn>
                <a:cxn ang="0">
                  <a:pos x="432" y="120"/>
                </a:cxn>
                <a:cxn ang="0">
                  <a:pos x="388" y="132"/>
                </a:cxn>
                <a:cxn ang="0">
                  <a:pos x="388" y="80"/>
                </a:cxn>
                <a:cxn ang="0">
                  <a:pos x="376" y="68"/>
                </a:cxn>
                <a:cxn ang="0">
                  <a:pos x="346" y="44"/>
                </a:cxn>
                <a:cxn ang="0">
                  <a:pos x="314" y="88"/>
                </a:cxn>
                <a:cxn ang="0">
                  <a:pos x="306" y="64"/>
                </a:cxn>
                <a:cxn ang="0">
                  <a:pos x="330" y="46"/>
                </a:cxn>
                <a:cxn ang="0">
                  <a:pos x="256" y="122"/>
                </a:cxn>
                <a:cxn ang="0">
                  <a:pos x="236" y="92"/>
                </a:cxn>
                <a:cxn ang="0">
                  <a:pos x="290" y="18"/>
                </a:cxn>
                <a:cxn ang="0">
                  <a:pos x="218" y="62"/>
                </a:cxn>
                <a:cxn ang="0">
                  <a:pos x="214" y="90"/>
                </a:cxn>
                <a:cxn ang="0">
                  <a:pos x="208" y="60"/>
                </a:cxn>
                <a:cxn ang="0">
                  <a:pos x="212" y="8"/>
                </a:cxn>
                <a:cxn ang="0">
                  <a:pos x="184" y="40"/>
                </a:cxn>
                <a:cxn ang="0">
                  <a:pos x="162" y="0"/>
                </a:cxn>
                <a:cxn ang="0">
                  <a:pos x="156" y="94"/>
                </a:cxn>
                <a:cxn ang="0">
                  <a:pos x="138" y="12"/>
                </a:cxn>
                <a:cxn ang="0">
                  <a:pos x="84" y="74"/>
                </a:cxn>
                <a:cxn ang="0">
                  <a:pos x="62" y="98"/>
                </a:cxn>
                <a:cxn ang="0">
                  <a:pos x="54" y="20"/>
                </a:cxn>
                <a:cxn ang="0">
                  <a:pos x="86" y="738"/>
                </a:cxn>
                <a:cxn ang="0">
                  <a:pos x="38" y="1700"/>
                </a:cxn>
                <a:cxn ang="0">
                  <a:pos x="176" y="1954"/>
                </a:cxn>
                <a:cxn ang="0">
                  <a:pos x="576" y="1976"/>
                </a:cxn>
                <a:cxn ang="0">
                  <a:pos x="656" y="1938"/>
                </a:cxn>
                <a:cxn ang="0">
                  <a:pos x="472" y="1910"/>
                </a:cxn>
                <a:cxn ang="0">
                  <a:pos x="368" y="1874"/>
                </a:cxn>
                <a:cxn ang="0">
                  <a:pos x="266" y="1722"/>
                </a:cxn>
                <a:cxn ang="0">
                  <a:pos x="260" y="1568"/>
                </a:cxn>
                <a:cxn ang="0">
                  <a:pos x="304" y="1496"/>
                </a:cxn>
                <a:cxn ang="0">
                  <a:pos x="552" y="1494"/>
                </a:cxn>
                <a:cxn ang="0">
                  <a:pos x="682" y="1452"/>
                </a:cxn>
                <a:cxn ang="0">
                  <a:pos x="654" y="1352"/>
                </a:cxn>
                <a:cxn ang="0">
                  <a:pos x="692" y="1264"/>
                </a:cxn>
                <a:cxn ang="0">
                  <a:pos x="610" y="1220"/>
                </a:cxn>
                <a:cxn ang="0">
                  <a:pos x="694" y="1188"/>
                </a:cxn>
                <a:cxn ang="0">
                  <a:pos x="698" y="1124"/>
                </a:cxn>
                <a:cxn ang="0">
                  <a:pos x="714" y="1052"/>
                </a:cxn>
                <a:cxn ang="0">
                  <a:pos x="772" y="1002"/>
                </a:cxn>
                <a:cxn ang="0">
                  <a:pos x="492" y="850"/>
                </a:cxn>
                <a:cxn ang="0">
                  <a:pos x="362" y="826"/>
                </a:cxn>
                <a:cxn ang="0">
                  <a:pos x="424" y="782"/>
                </a:cxn>
                <a:cxn ang="0">
                  <a:pos x="532" y="794"/>
                </a:cxn>
                <a:cxn ang="0">
                  <a:pos x="516" y="846"/>
                </a:cxn>
              </a:cxnLst>
              <a:rect l="0" t="0" r="r" b="b"/>
              <a:pathLst>
                <a:path w="772" h="1976">
                  <a:moveTo>
                    <a:pt x="696" y="886"/>
                  </a:moveTo>
                  <a:lnTo>
                    <a:pt x="696" y="886"/>
                  </a:lnTo>
                  <a:lnTo>
                    <a:pt x="670" y="852"/>
                  </a:lnTo>
                  <a:lnTo>
                    <a:pt x="656" y="834"/>
                  </a:lnTo>
                  <a:lnTo>
                    <a:pt x="646" y="814"/>
                  </a:lnTo>
                  <a:lnTo>
                    <a:pt x="638" y="794"/>
                  </a:lnTo>
                  <a:lnTo>
                    <a:pt x="636" y="784"/>
                  </a:lnTo>
                  <a:lnTo>
                    <a:pt x="636" y="774"/>
                  </a:lnTo>
                  <a:lnTo>
                    <a:pt x="638" y="764"/>
                  </a:lnTo>
                  <a:lnTo>
                    <a:pt x="642" y="754"/>
                  </a:lnTo>
                  <a:lnTo>
                    <a:pt x="646" y="744"/>
                  </a:lnTo>
                  <a:lnTo>
                    <a:pt x="654" y="734"/>
                  </a:lnTo>
                  <a:lnTo>
                    <a:pt x="654" y="734"/>
                  </a:lnTo>
                  <a:lnTo>
                    <a:pt x="670" y="720"/>
                  </a:lnTo>
                  <a:lnTo>
                    <a:pt x="680" y="706"/>
                  </a:lnTo>
                  <a:lnTo>
                    <a:pt x="688" y="690"/>
                  </a:lnTo>
                  <a:lnTo>
                    <a:pt x="690" y="672"/>
                  </a:lnTo>
                  <a:lnTo>
                    <a:pt x="690" y="672"/>
                  </a:lnTo>
                  <a:lnTo>
                    <a:pt x="696" y="612"/>
                  </a:lnTo>
                  <a:lnTo>
                    <a:pt x="696" y="566"/>
                  </a:lnTo>
                  <a:lnTo>
                    <a:pt x="692" y="526"/>
                  </a:lnTo>
                  <a:lnTo>
                    <a:pt x="684" y="490"/>
                  </a:lnTo>
                  <a:lnTo>
                    <a:pt x="684" y="490"/>
                  </a:lnTo>
                  <a:lnTo>
                    <a:pt x="686" y="488"/>
                  </a:lnTo>
                  <a:lnTo>
                    <a:pt x="690" y="486"/>
                  </a:lnTo>
                  <a:lnTo>
                    <a:pt x="694" y="482"/>
                  </a:lnTo>
                  <a:lnTo>
                    <a:pt x="698" y="474"/>
                  </a:lnTo>
                  <a:lnTo>
                    <a:pt x="698" y="474"/>
                  </a:lnTo>
                  <a:lnTo>
                    <a:pt x="700" y="458"/>
                  </a:lnTo>
                  <a:lnTo>
                    <a:pt x="700" y="446"/>
                  </a:lnTo>
                  <a:lnTo>
                    <a:pt x="698" y="438"/>
                  </a:lnTo>
                  <a:lnTo>
                    <a:pt x="694" y="430"/>
                  </a:lnTo>
                  <a:lnTo>
                    <a:pt x="690" y="426"/>
                  </a:lnTo>
                  <a:lnTo>
                    <a:pt x="686" y="422"/>
                  </a:lnTo>
                  <a:lnTo>
                    <a:pt x="684" y="420"/>
                  </a:lnTo>
                  <a:lnTo>
                    <a:pt x="684" y="420"/>
                  </a:lnTo>
                  <a:lnTo>
                    <a:pt x="690" y="412"/>
                  </a:lnTo>
                  <a:lnTo>
                    <a:pt x="694" y="402"/>
                  </a:lnTo>
                  <a:lnTo>
                    <a:pt x="696" y="388"/>
                  </a:lnTo>
                  <a:lnTo>
                    <a:pt x="694" y="376"/>
                  </a:lnTo>
                  <a:lnTo>
                    <a:pt x="692" y="362"/>
                  </a:lnTo>
                  <a:lnTo>
                    <a:pt x="688" y="352"/>
                  </a:lnTo>
                  <a:lnTo>
                    <a:pt x="680" y="344"/>
                  </a:lnTo>
                  <a:lnTo>
                    <a:pt x="676" y="342"/>
                  </a:lnTo>
                  <a:lnTo>
                    <a:pt x="670" y="342"/>
                  </a:lnTo>
                  <a:lnTo>
                    <a:pt x="670" y="342"/>
                  </a:lnTo>
                  <a:lnTo>
                    <a:pt x="674" y="332"/>
                  </a:lnTo>
                  <a:lnTo>
                    <a:pt x="676" y="320"/>
                  </a:lnTo>
                  <a:lnTo>
                    <a:pt x="676" y="308"/>
                  </a:lnTo>
                  <a:lnTo>
                    <a:pt x="674" y="298"/>
                  </a:lnTo>
                  <a:lnTo>
                    <a:pt x="668" y="290"/>
                  </a:lnTo>
                  <a:lnTo>
                    <a:pt x="662" y="282"/>
                  </a:lnTo>
                  <a:lnTo>
                    <a:pt x="654" y="280"/>
                  </a:lnTo>
                  <a:lnTo>
                    <a:pt x="642" y="280"/>
                  </a:lnTo>
                  <a:lnTo>
                    <a:pt x="642" y="280"/>
                  </a:lnTo>
                  <a:lnTo>
                    <a:pt x="646" y="280"/>
                  </a:lnTo>
                  <a:lnTo>
                    <a:pt x="650" y="274"/>
                  </a:lnTo>
                  <a:lnTo>
                    <a:pt x="654" y="266"/>
                  </a:lnTo>
                  <a:lnTo>
                    <a:pt x="656" y="260"/>
                  </a:lnTo>
                  <a:lnTo>
                    <a:pt x="656" y="254"/>
                  </a:lnTo>
                  <a:lnTo>
                    <a:pt x="656" y="254"/>
                  </a:lnTo>
                  <a:lnTo>
                    <a:pt x="654" y="246"/>
                  </a:lnTo>
                  <a:lnTo>
                    <a:pt x="652" y="242"/>
                  </a:lnTo>
                  <a:lnTo>
                    <a:pt x="648" y="238"/>
                  </a:lnTo>
                  <a:lnTo>
                    <a:pt x="644" y="236"/>
                  </a:lnTo>
                  <a:lnTo>
                    <a:pt x="636" y="234"/>
                  </a:lnTo>
                  <a:lnTo>
                    <a:pt x="626" y="234"/>
                  </a:lnTo>
                  <a:lnTo>
                    <a:pt x="618" y="236"/>
                  </a:lnTo>
                  <a:lnTo>
                    <a:pt x="610" y="236"/>
                  </a:lnTo>
                  <a:lnTo>
                    <a:pt x="608" y="236"/>
                  </a:lnTo>
                  <a:lnTo>
                    <a:pt x="608" y="234"/>
                  </a:lnTo>
                  <a:lnTo>
                    <a:pt x="610" y="226"/>
                  </a:lnTo>
                  <a:lnTo>
                    <a:pt x="610" y="226"/>
                  </a:lnTo>
                  <a:lnTo>
                    <a:pt x="612" y="220"/>
                  </a:lnTo>
                  <a:lnTo>
                    <a:pt x="610" y="212"/>
                  </a:lnTo>
                  <a:lnTo>
                    <a:pt x="604" y="204"/>
                  </a:lnTo>
                  <a:lnTo>
                    <a:pt x="598" y="196"/>
                  </a:lnTo>
                  <a:lnTo>
                    <a:pt x="592" y="190"/>
                  </a:lnTo>
                  <a:lnTo>
                    <a:pt x="584" y="188"/>
                  </a:lnTo>
                  <a:lnTo>
                    <a:pt x="580" y="190"/>
                  </a:lnTo>
                  <a:lnTo>
                    <a:pt x="576" y="192"/>
                  </a:lnTo>
                  <a:lnTo>
                    <a:pt x="574" y="196"/>
                  </a:lnTo>
                  <a:lnTo>
                    <a:pt x="570" y="202"/>
                  </a:lnTo>
                  <a:lnTo>
                    <a:pt x="570" y="202"/>
                  </a:lnTo>
                  <a:lnTo>
                    <a:pt x="568" y="200"/>
                  </a:lnTo>
                  <a:lnTo>
                    <a:pt x="566" y="194"/>
                  </a:lnTo>
                  <a:lnTo>
                    <a:pt x="568" y="184"/>
                  </a:lnTo>
                  <a:lnTo>
                    <a:pt x="568" y="180"/>
                  </a:lnTo>
                  <a:lnTo>
                    <a:pt x="566" y="174"/>
                  </a:lnTo>
                  <a:lnTo>
                    <a:pt x="564" y="170"/>
                  </a:lnTo>
                  <a:lnTo>
                    <a:pt x="560" y="166"/>
                  </a:lnTo>
                  <a:lnTo>
                    <a:pt x="560" y="166"/>
                  </a:lnTo>
                  <a:lnTo>
                    <a:pt x="552" y="168"/>
                  </a:lnTo>
                  <a:lnTo>
                    <a:pt x="544" y="172"/>
                  </a:lnTo>
                  <a:lnTo>
                    <a:pt x="526" y="182"/>
                  </a:lnTo>
                  <a:lnTo>
                    <a:pt x="526" y="182"/>
                  </a:lnTo>
                  <a:lnTo>
                    <a:pt x="526" y="176"/>
                  </a:lnTo>
                  <a:lnTo>
                    <a:pt x="526" y="172"/>
                  </a:lnTo>
                  <a:lnTo>
                    <a:pt x="528" y="162"/>
                  </a:lnTo>
                  <a:lnTo>
                    <a:pt x="528" y="158"/>
                  </a:lnTo>
                  <a:lnTo>
                    <a:pt x="528" y="152"/>
                  </a:lnTo>
                  <a:lnTo>
                    <a:pt x="524" y="146"/>
                  </a:lnTo>
                  <a:lnTo>
                    <a:pt x="518" y="138"/>
                  </a:lnTo>
                  <a:lnTo>
                    <a:pt x="518" y="138"/>
                  </a:lnTo>
                  <a:lnTo>
                    <a:pt x="510" y="134"/>
                  </a:lnTo>
                  <a:lnTo>
                    <a:pt x="502" y="132"/>
                  </a:lnTo>
                  <a:lnTo>
                    <a:pt x="498" y="134"/>
                  </a:lnTo>
                  <a:lnTo>
                    <a:pt x="492" y="136"/>
                  </a:lnTo>
                  <a:lnTo>
                    <a:pt x="484" y="146"/>
                  </a:lnTo>
                  <a:lnTo>
                    <a:pt x="478" y="152"/>
                  </a:lnTo>
                  <a:lnTo>
                    <a:pt x="472" y="156"/>
                  </a:lnTo>
                  <a:lnTo>
                    <a:pt x="472" y="156"/>
                  </a:lnTo>
                  <a:lnTo>
                    <a:pt x="466" y="154"/>
                  </a:lnTo>
                  <a:lnTo>
                    <a:pt x="464" y="150"/>
                  </a:lnTo>
                  <a:lnTo>
                    <a:pt x="464" y="148"/>
                  </a:lnTo>
                  <a:lnTo>
                    <a:pt x="474" y="136"/>
                  </a:lnTo>
                  <a:lnTo>
                    <a:pt x="478" y="128"/>
                  </a:lnTo>
                  <a:lnTo>
                    <a:pt x="478" y="124"/>
                  </a:lnTo>
                  <a:lnTo>
                    <a:pt x="476" y="120"/>
                  </a:lnTo>
                  <a:lnTo>
                    <a:pt x="474" y="116"/>
                  </a:lnTo>
                  <a:lnTo>
                    <a:pt x="468" y="110"/>
                  </a:lnTo>
                  <a:lnTo>
                    <a:pt x="460" y="106"/>
                  </a:lnTo>
                  <a:lnTo>
                    <a:pt x="448" y="100"/>
                  </a:lnTo>
                  <a:lnTo>
                    <a:pt x="448" y="100"/>
                  </a:lnTo>
                  <a:lnTo>
                    <a:pt x="442" y="112"/>
                  </a:lnTo>
                  <a:lnTo>
                    <a:pt x="438" y="120"/>
                  </a:lnTo>
                  <a:lnTo>
                    <a:pt x="434" y="122"/>
                  </a:lnTo>
                  <a:lnTo>
                    <a:pt x="432" y="120"/>
                  </a:lnTo>
                  <a:lnTo>
                    <a:pt x="428" y="112"/>
                  </a:lnTo>
                  <a:lnTo>
                    <a:pt x="426" y="108"/>
                  </a:lnTo>
                  <a:lnTo>
                    <a:pt x="424" y="106"/>
                  </a:lnTo>
                  <a:lnTo>
                    <a:pt x="424" y="106"/>
                  </a:lnTo>
                  <a:lnTo>
                    <a:pt x="422" y="104"/>
                  </a:lnTo>
                  <a:lnTo>
                    <a:pt x="418" y="106"/>
                  </a:lnTo>
                  <a:lnTo>
                    <a:pt x="412" y="110"/>
                  </a:lnTo>
                  <a:lnTo>
                    <a:pt x="388" y="132"/>
                  </a:lnTo>
                  <a:lnTo>
                    <a:pt x="388" y="132"/>
                  </a:lnTo>
                  <a:lnTo>
                    <a:pt x="398" y="112"/>
                  </a:lnTo>
                  <a:lnTo>
                    <a:pt x="404" y="92"/>
                  </a:lnTo>
                  <a:lnTo>
                    <a:pt x="406" y="84"/>
                  </a:lnTo>
                  <a:lnTo>
                    <a:pt x="404" y="80"/>
                  </a:lnTo>
                  <a:lnTo>
                    <a:pt x="398" y="78"/>
                  </a:lnTo>
                  <a:lnTo>
                    <a:pt x="388" y="80"/>
                  </a:lnTo>
                  <a:lnTo>
                    <a:pt x="388" y="80"/>
                  </a:lnTo>
                  <a:lnTo>
                    <a:pt x="376" y="84"/>
                  </a:lnTo>
                  <a:lnTo>
                    <a:pt x="368" y="86"/>
                  </a:lnTo>
                  <a:lnTo>
                    <a:pt x="366" y="86"/>
                  </a:lnTo>
                  <a:lnTo>
                    <a:pt x="364" y="84"/>
                  </a:lnTo>
                  <a:lnTo>
                    <a:pt x="368" y="76"/>
                  </a:lnTo>
                  <a:lnTo>
                    <a:pt x="370" y="72"/>
                  </a:lnTo>
                  <a:lnTo>
                    <a:pt x="370" y="72"/>
                  </a:lnTo>
                  <a:lnTo>
                    <a:pt x="376" y="68"/>
                  </a:lnTo>
                  <a:lnTo>
                    <a:pt x="380" y="64"/>
                  </a:lnTo>
                  <a:lnTo>
                    <a:pt x="380" y="62"/>
                  </a:lnTo>
                  <a:lnTo>
                    <a:pt x="380" y="58"/>
                  </a:lnTo>
                  <a:lnTo>
                    <a:pt x="376" y="50"/>
                  </a:lnTo>
                  <a:lnTo>
                    <a:pt x="368" y="44"/>
                  </a:lnTo>
                  <a:lnTo>
                    <a:pt x="358" y="42"/>
                  </a:lnTo>
                  <a:lnTo>
                    <a:pt x="350" y="42"/>
                  </a:lnTo>
                  <a:lnTo>
                    <a:pt x="346" y="44"/>
                  </a:lnTo>
                  <a:lnTo>
                    <a:pt x="344" y="46"/>
                  </a:lnTo>
                  <a:lnTo>
                    <a:pt x="342" y="52"/>
                  </a:lnTo>
                  <a:lnTo>
                    <a:pt x="342" y="58"/>
                  </a:lnTo>
                  <a:lnTo>
                    <a:pt x="342" y="58"/>
                  </a:lnTo>
                  <a:lnTo>
                    <a:pt x="340" y="68"/>
                  </a:lnTo>
                  <a:lnTo>
                    <a:pt x="332" y="76"/>
                  </a:lnTo>
                  <a:lnTo>
                    <a:pt x="324" y="84"/>
                  </a:lnTo>
                  <a:lnTo>
                    <a:pt x="314" y="88"/>
                  </a:lnTo>
                  <a:lnTo>
                    <a:pt x="306" y="90"/>
                  </a:lnTo>
                  <a:lnTo>
                    <a:pt x="300" y="90"/>
                  </a:lnTo>
                  <a:lnTo>
                    <a:pt x="298" y="88"/>
                  </a:lnTo>
                  <a:lnTo>
                    <a:pt x="298" y="84"/>
                  </a:lnTo>
                  <a:lnTo>
                    <a:pt x="300" y="76"/>
                  </a:lnTo>
                  <a:lnTo>
                    <a:pt x="300" y="76"/>
                  </a:lnTo>
                  <a:lnTo>
                    <a:pt x="302" y="68"/>
                  </a:lnTo>
                  <a:lnTo>
                    <a:pt x="306" y="64"/>
                  </a:lnTo>
                  <a:lnTo>
                    <a:pt x="310" y="62"/>
                  </a:lnTo>
                  <a:lnTo>
                    <a:pt x="314" y="60"/>
                  </a:lnTo>
                  <a:lnTo>
                    <a:pt x="322" y="60"/>
                  </a:lnTo>
                  <a:lnTo>
                    <a:pt x="328" y="62"/>
                  </a:lnTo>
                  <a:lnTo>
                    <a:pt x="334" y="62"/>
                  </a:lnTo>
                  <a:lnTo>
                    <a:pt x="334" y="60"/>
                  </a:lnTo>
                  <a:lnTo>
                    <a:pt x="334" y="58"/>
                  </a:lnTo>
                  <a:lnTo>
                    <a:pt x="330" y="46"/>
                  </a:lnTo>
                  <a:lnTo>
                    <a:pt x="318" y="26"/>
                  </a:lnTo>
                  <a:lnTo>
                    <a:pt x="318" y="26"/>
                  </a:lnTo>
                  <a:lnTo>
                    <a:pt x="284" y="62"/>
                  </a:lnTo>
                  <a:lnTo>
                    <a:pt x="272" y="76"/>
                  </a:lnTo>
                  <a:lnTo>
                    <a:pt x="266" y="86"/>
                  </a:lnTo>
                  <a:lnTo>
                    <a:pt x="266" y="86"/>
                  </a:lnTo>
                  <a:lnTo>
                    <a:pt x="260" y="110"/>
                  </a:lnTo>
                  <a:lnTo>
                    <a:pt x="256" y="122"/>
                  </a:lnTo>
                  <a:lnTo>
                    <a:pt x="254" y="124"/>
                  </a:lnTo>
                  <a:lnTo>
                    <a:pt x="252" y="124"/>
                  </a:lnTo>
                  <a:lnTo>
                    <a:pt x="250" y="120"/>
                  </a:lnTo>
                  <a:lnTo>
                    <a:pt x="246" y="102"/>
                  </a:lnTo>
                  <a:lnTo>
                    <a:pt x="242" y="96"/>
                  </a:lnTo>
                  <a:lnTo>
                    <a:pt x="238" y="92"/>
                  </a:lnTo>
                  <a:lnTo>
                    <a:pt x="236" y="92"/>
                  </a:lnTo>
                  <a:lnTo>
                    <a:pt x="236" y="92"/>
                  </a:lnTo>
                  <a:lnTo>
                    <a:pt x="258" y="76"/>
                  </a:lnTo>
                  <a:lnTo>
                    <a:pt x="268" y="66"/>
                  </a:lnTo>
                  <a:lnTo>
                    <a:pt x="276" y="56"/>
                  </a:lnTo>
                  <a:lnTo>
                    <a:pt x="284" y="46"/>
                  </a:lnTo>
                  <a:lnTo>
                    <a:pt x="290" y="36"/>
                  </a:lnTo>
                  <a:lnTo>
                    <a:pt x="292" y="26"/>
                  </a:lnTo>
                  <a:lnTo>
                    <a:pt x="290" y="18"/>
                  </a:lnTo>
                  <a:lnTo>
                    <a:pt x="290" y="18"/>
                  </a:lnTo>
                  <a:lnTo>
                    <a:pt x="276" y="18"/>
                  </a:lnTo>
                  <a:lnTo>
                    <a:pt x="262" y="24"/>
                  </a:lnTo>
                  <a:lnTo>
                    <a:pt x="246" y="32"/>
                  </a:lnTo>
                  <a:lnTo>
                    <a:pt x="232" y="40"/>
                  </a:lnTo>
                  <a:lnTo>
                    <a:pt x="222" y="50"/>
                  </a:lnTo>
                  <a:lnTo>
                    <a:pt x="220" y="54"/>
                  </a:lnTo>
                  <a:lnTo>
                    <a:pt x="218" y="58"/>
                  </a:lnTo>
                  <a:lnTo>
                    <a:pt x="218" y="62"/>
                  </a:lnTo>
                  <a:lnTo>
                    <a:pt x="220" y="66"/>
                  </a:lnTo>
                  <a:lnTo>
                    <a:pt x="226" y="68"/>
                  </a:lnTo>
                  <a:lnTo>
                    <a:pt x="232" y="70"/>
                  </a:lnTo>
                  <a:lnTo>
                    <a:pt x="232" y="70"/>
                  </a:lnTo>
                  <a:lnTo>
                    <a:pt x="230" y="76"/>
                  </a:lnTo>
                  <a:lnTo>
                    <a:pt x="226" y="80"/>
                  </a:lnTo>
                  <a:lnTo>
                    <a:pt x="222" y="86"/>
                  </a:lnTo>
                  <a:lnTo>
                    <a:pt x="214" y="90"/>
                  </a:lnTo>
                  <a:lnTo>
                    <a:pt x="208" y="90"/>
                  </a:lnTo>
                  <a:lnTo>
                    <a:pt x="202" y="90"/>
                  </a:lnTo>
                  <a:lnTo>
                    <a:pt x="194" y="84"/>
                  </a:lnTo>
                  <a:lnTo>
                    <a:pt x="188" y="76"/>
                  </a:lnTo>
                  <a:lnTo>
                    <a:pt x="188" y="76"/>
                  </a:lnTo>
                  <a:lnTo>
                    <a:pt x="194" y="74"/>
                  </a:lnTo>
                  <a:lnTo>
                    <a:pt x="198" y="70"/>
                  </a:lnTo>
                  <a:lnTo>
                    <a:pt x="208" y="60"/>
                  </a:lnTo>
                  <a:lnTo>
                    <a:pt x="218" y="46"/>
                  </a:lnTo>
                  <a:lnTo>
                    <a:pt x="224" y="32"/>
                  </a:lnTo>
                  <a:lnTo>
                    <a:pt x="228" y="20"/>
                  </a:lnTo>
                  <a:lnTo>
                    <a:pt x="228" y="14"/>
                  </a:lnTo>
                  <a:lnTo>
                    <a:pt x="226" y="10"/>
                  </a:lnTo>
                  <a:lnTo>
                    <a:pt x="224" y="8"/>
                  </a:lnTo>
                  <a:lnTo>
                    <a:pt x="218" y="6"/>
                  </a:lnTo>
                  <a:lnTo>
                    <a:pt x="212" y="8"/>
                  </a:lnTo>
                  <a:lnTo>
                    <a:pt x="202" y="12"/>
                  </a:lnTo>
                  <a:lnTo>
                    <a:pt x="202" y="12"/>
                  </a:lnTo>
                  <a:lnTo>
                    <a:pt x="200" y="16"/>
                  </a:lnTo>
                  <a:lnTo>
                    <a:pt x="198" y="24"/>
                  </a:lnTo>
                  <a:lnTo>
                    <a:pt x="194" y="34"/>
                  </a:lnTo>
                  <a:lnTo>
                    <a:pt x="188" y="44"/>
                  </a:lnTo>
                  <a:lnTo>
                    <a:pt x="188" y="44"/>
                  </a:lnTo>
                  <a:lnTo>
                    <a:pt x="184" y="40"/>
                  </a:lnTo>
                  <a:lnTo>
                    <a:pt x="182" y="36"/>
                  </a:lnTo>
                  <a:lnTo>
                    <a:pt x="182" y="26"/>
                  </a:lnTo>
                  <a:lnTo>
                    <a:pt x="182" y="16"/>
                  </a:lnTo>
                  <a:lnTo>
                    <a:pt x="182" y="8"/>
                  </a:lnTo>
                  <a:lnTo>
                    <a:pt x="182" y="8"/>
                  </a:lnTo>
                  <a:lnTo>
                    <a:pt x="174" y="4"/>
                  </a:lnTo>
                  <a:lnTo>
                    <a:pt x="168" y="0"/>
                  </a:lnTo>
                  <a:lnTo>
                    <a:pt x="162" y="0"/>
                  </a:lnTo>
                  <a:lnTo>
                    <a:pt x="160" y="2"/>
                  </a:lnTo>
                  <a:lnTo>
                    <a:pt x="156" y="6"/>
                  </a:lnTo>
                  <a:lnTo>
                    <a:pt x="154" y="12"/>
                  </a:lnTo>
                  <a:lnTo>
                    <a:pt x="152" y="28"/>
                  </a:lnTo>
                  <a:lnTo>
                    <a:pt x="152" y="46"/>
                  </a:lnTo>
                  <a:lnTo>
                    <a:pt x="152" y="66"/>
                  </a:lnTo>
                  <a:lnTo>
                    <a:pt x="156" y="94"/>
                  </a:lnTo>
                  <a:lnTo>
                    <a:pt x="156" y="94"/>
                  </a:lnTo>
                  <a:lnTo>
                    <a:pt x="140" y="82"/>
                  </a:lnTo>
                  <a:lnTo>
                    <a:pt x="132" y="74"/>
                  </a:lnTo>
                  <a:lnTo>
                    <a:pt x="130" y="68"/>
                  </a:lnTo>
                  <a:lnTo>
                    <a:pt x="130" y="62"/>
                  </a:lnTo>
                  <a:lnTo>
                    <a:pt x="134" y="54"/>
                  </a:lnTo>
                  <a:lnTo>
                    <a:pt x="138" y="44"/>
                  </a:lnTo>
                  <a:lnTo>
                    <a:pt x="140" y="30"/>
                  </a:lnTo>
                  <a:lnTo>
                    <a:pt x="138" y="12"/>
                  </a:lnTo>
                  <a:lnTo>
                    <a:pt x="138" y="12"/>
                  </a:lnTo>
                  <a:lnTo>
                    <a:pt x="122" y="16"/>
                  </a:lnTo>
                  <a:lnTo>
                    <a:pt x="110" y="20"/>
                  </a:lnTo>
                  <a:lnTo>
                    <a:pt x="100" y="28"/>
                  </a:lnTo>
                  <a:lnTo>
                    <a:pt x="92" y="36"/>
                  </a:lnTo>
                  <a:lnTo>
                    <a:pt x="88" y="46"/>
                  </a:lnTo>
                  <a:lnTo>
                    <a:pt x="84" y="58"/>
                  </a:lnTo>
                  <a:lnTo>
                    <a:pt x="84" y="74"/>
                  </a:lnTo>
                  <a:lnTo>
                    <a:pt x="86" y="92"/>
                  </a:lnTo>
                  <a:lnTo>
                    <a:pt x="86" y="92"/>
                  </a:lnTo>
                  <a:lnTo>
                    <a:pt x="82" y="102"/>
                  </a:lnTo>
                  <a:lnTo>
                    <a:pt x="74" y="112"/>
                  </a:lnTo>
                  <a:lnTo>
                    <a:pt x="72" y="114"/>
                  </a:lnTo>
                  <a:lnTo>
                    <a:pt x="68" y="114"/>
                  </a:lnTo>
                  <a:lnTo>
                    <a:pt x="64" y="108"/>
                  </a:lnTo>
                  <a:lnTo>
                    <a:pt x="62" y="98"/>
                  </a:lnTo>
                  <a:lnTo>
                    <a:pt x="62" y="98"/>
                  </a:lnTo>
                  <a:lnTo>
                    <a:pt x="70" y="84"/>
                  </a:lnTo>
                  <a:lnTo>
                    <a:pt x="74" y="72"/>
                  </a:lnTo>
                  <a:lnTo>
                    <a:pt x="78" y="58"/>
                  </a:lnTo>
                  <a:lnTo>
                    <a:pt x="76" y="46"/>
                  </a:lnTo>
                  <a:lnTo>
                    <a:pt x="72" y="34"/>
                  </a:lnTo>
                  <a:lnTo>
                    <a:pt x="66" y="26"/>
                  </a:lnTo>
                  <a:lnTo>
                    <a:pt x="54" y="20"/>
                  </a:lnTo>
                  <a:lnTo>
                    <a:pt x="40" y="16"/>
                  </a:lnTo>
                  <a:lnTo>
                    <a:pt x="40" y="16"/>
                  </a:lnTo>
                  <a:lnTo>
                    <a:pt x="52" y="136"/>
                  </a:lnTo>
                  <a:lnTo>
                    <a:pt x="64" y="258"/>
                  </a:lnTo>
                  <a:lnTo>
                    <a:pt x="72" y="378"/>
                  </a:lnTo>
                  <a:lnTo>
                    <a:pt x="78" y="498"/>
                  </a:lnTo>
                  <a:lnTo>
                    <a:pt x="84" y="618"/>
                  </a:lnTo>
                  <a:lnTo>
                    <a:pt x="86" y="738"/>
                  </a:lnTo>
                  <a:lnTo>
                    <a:pt x="88" y="860"/>
                  </a:lnTo>
                  <a:lnTo>
                    <a:pt x="86" y="980"/>
                  </a:lnTo>
                  <a:lnTo>
                    <a:pt x="84" y="1100"/>
                  </a:lnTo>
                  <a:lnTo>
                    <a:pt x="78" y="1220"/>
                  </a:lnTo>
                  <a:lnTo>
                    <a:pt x="72" y="1340"/>
                  </a:lnTo>
                  <a:lnTo>
                    <a:pt x="62" y="1460"/>
                  </a:lnTo>
                  <a:lnTo>
                    <a:pt x="52" y="1580"/>
                  </a:lnTo>
                  <a:lnTo>
                    <a:pt x="38" y="1700"/>
                  </a:lnTo>
                  <a:lnTo>
                    <a:pt x="24" y="1820"/>
                  </a:lnTo>
                  <a:lnTo>
                    <a:pt x="6" y="1938"/>
                  </a:lnTo>
                  <a:lnTo>
                    <a:pt x="0" y="1972"/>
                  </a:lnTo>
                  <a:lnTo>
                    <a:pt x="0" y="1972"/>
                  </a:lnTo>
                  <a:lnTo>
                    <a:pt x="42" y="1970"/>
                  </a:lnTo>
                  <a:lnTo>
                    <a:pt x="88" y="1964"/>
                  </a:lnTo>
                  <a:lnTo>
                    <a:pt x="134" y="1958"/>
                  </a:lnTo>
                  <a:lnTo>
                    <a:pt x="176" y="1954"/>
                  </a:lnTo>
                  <a:lnTo>
                    <a:pt x="176" y="1954"/>
                  </a:lnTo>
                  <a:lnTo>
                    <a:pt x="226" y="1956"/>
                  </a:lnTo>
                  <a:lnTo>
                    <a:pt x="268" y="1960"/>
                  </a:lnTo>
                  <a:lnTo>
                    <a:pt x="338" y="1968"/>
                  </a:lnTo>
                  <a:lnTo>
                    <a:pt x="378" y="1972"/>
                  </a:lnTo>
                  <a:lnTo>
                    <a:pt x="428" y="1974"/>
                  </a:lnTo>
                  <a:lnTo>
                    <a:pt x="492" y="1976"/>
                  </a:lnTo>
                  <a:lnTo>
                    <a:pt x="576" y="1976"/>
                  </a:lnTo>
                  <a:lnTo>
                    <a:pt x="576" y="1976"/>
                  </a:lnTo>
                  <a:lnTo>
                    <a:pt x="612" y="1972"/>
                  </a:lnTo>
                  <a:lnTo>
                    <a:pt x="636" y="1966"/>
                  </a:lnTo>
                  <a:lnTo>
                    <a:pt x="654" y="1962"/>
                  </a:lnTo>
                  <a:lnTo>
                    <a:pt x="668" y="1962"/>
                  </a:lnTo>
                  <a:lnTo>
                    <a:pt x="668" y="1962"/>
                  </a:lnTo>
                  <a:lnTo>
                    <a:pt x="664" y="1948"/>
                  </a:lnTo>
                  <a:lnTo>
                    <a:pt x="656" y="1938"/>
                  </a:lnTo>
                  <a:lnTo>
                    <a:pt x="648" y="1930"/>
                  </a:lnTo>
                  <a:lnTo>
                    <a:pt x="638" y="1924"/>
                  </a:lnTo>
                  <a:lnTo>
                    <a:pt x="624" y="1918"/>
                  </a:lnTo>
                  <a:lnTo>
                    <a:pt x="612" y="1916"/>
                  </a:lnTo>
                  <a:lnTo>
                    <a:pt x="582" y="1912"/>
                  </a:lnTo>
                  <a:lnTo>
                    <a:pt x="516" y="1912"/>
                  </a:lnTo>
                  <a:lnTo>
                    <a:pt x="486" y="1912"/>
                  </a:lnTo>
                  <a:lnTo>
                    <a:pt x="472" y="1910"/>
                  </a:lnTo>
                  <a:lnTo>
                    <a:pt x="458" y="1906"/>
                  </a:lnTo>
                  <a:lnTo>
                    <a:pt x="458" y="1906"/>
                  </a:lnTo>
                  <a:lnTo>
                    <a:pt x="440" y="1904"/>
                  </a:lnTo>
                  <a:lnTo>
                    <a:pt x="422" y="1900"/>
                  </a:lnTo>
                  <a:lnTo>
                    <a:pt x="406" y="1894"/>
                  </a:lnTo>
                  <a:lnTo>
                    <a:pt x="392" y="1888"/>
                  </a:lnTo>
                  <a:lnTo>
                    <a:pt x="380" y="1882"/>
                  </a:lnTo>
                  <a:lnTo>
                    <a:pt x="368" y="1874"/>
                  </a:lnTo>
                  <a:lnTo>
                    <a:pt x="350" y="1858"/>
                  </a:lnTo>
                  <a:lnTo>
                    <a:pt x="334" y="1840"/>
                  </a:lnTo>
                  <a:lnTo>
                    <a:pt x="322" y="1820"/>
                  </a:lnTo>
                  <a:lnTo>
                    <a:pt x="296" y="1782"/>
                  </a:lnTo>
                  <a:lnTo>
                    <a:pt x="296" y="1782"/>
                  </a:lnTo>
                  <a:lnTo>
                    <a:pt x="284" y="1760"/>
                  </a:lnTo>
                  <a:lnTo>
                    <a:pt x="272" y="1734"/>
                  </a:lnTo>
                  <a:lnTo>
                    <a:pt x="266" y="1722"/>
                  </a:lnTo>
                  <a:lnTo>
                    <a:pt x="262" y="1706"/>
                  </a:lnTo>
                  <a:lnTo>
                    <a:pt x="260" y="1692"/>
                  </a:lnTo>
                  <a:lnTo>
                    <a:pt x="258" y="1676"/>
                  </a:lnTo>
                  <a:lnTo>
                    <a:pt x="258" y="1676"/>
                  </a:lnTo>
                  <a:lnTo>
                    <a:pt x="256" y="1654"/>
                  </a:lnTo>
                  <a:lnTo>
                    <a:pt x="256" y="1636"/>
                  </a:lnTo>
                  <a:lnTo>
                    <a:pt x="256" y="1602"/>
                  </a:lnTo>
                  <a:lnTo>
                    <a:pt x="260" y="1568"/>
                  </a:lnTo>
                  <a:lnTo>
                    <a:pt x="260" y="1528"/>
                  </a:lnTo>
                  <a:lnTo>
                    <a:pt x="260" y="1528"/>
                  </a:lnTo>
                  <a:lnTo>
                    <a:pt x="262" y="1522"/>
                  </a:lnTo>
                  <a:lnTo>
                    <a:pt x="264" y="1516"/>
                  </a:lnTo>
                  <a:lnTo>
                    <a:pt x="272" y="1506"/>
                  </a:lnTo>
                  <a:lnTo>
                    <a:pt x="280" y="1500"/>
                  </a:lnTo>
                  <a:lnTo>
                    <a:pt x="292" y="1496"/>
                  </a:lnTo>
                  <a:lnTo>
                    <a:pt x="304" y="1496"/>
                  </a:lnTo>
                  <a:lnTo>
                    <a:pt x="318" y="1496"/>
                  </a:lnTo>
                  <a:lnTo>
                    <a:pt x="342" y="1498"/>
                  </a:lnTo>
                  <a:lnTo>
                    <a:pt x="342" y="1498"/>
                  </a:lnTo>
                  <a:lnTo>
                    <a:pt x="380" y="1502"/>
                  </a:lnTo>
                  <a:lnTo>
                    <a:pt x="422" y="1502"/>
                  </a:lnTo>
                  <a:lnTo>
                    <a:pt x="466" y="1500"/>
                  </a:lnTo>
                  <a:lnTo>
                    <a:pt x="510" y="1498"/>
                  </a:lnTo>
                  <a:lnTo>
                    <a:pt x="552" y="1494"/>
                  </a:lnTo>
                  <a:lnTo>
                    <a:pt x="588" y="1490"/>
                  </a:lnTo>
                  <a:lnTo>
                    <a:pt x="618" y="1486"/>
                  </a:lnTo>
                  <a:lnTo>
                    <a:pt x="638" y="1480"/>
                  </a:lnTo>
                  <a:lnTo>
                    <a:pt x="638" y="1480"/>
                  </a:lnTo>
                  <a:lnTo>
                    <a:pt x="658" y="1472"/>
                  </a:lnTo>
                  <a:lnTo>
                    <a:pt x="672" y="1464"/>
                  </a:lnTo>
                  <a:lnTo>
                    <a:pt x="678" y="1458"/>
                  </a:lnTo>
                  <a:lnTo>
                    <a:pt x="682" y="1452"/>
                  </a:lnTo>
                  <a:lnTo>
                    <a:pt x="684" y="1446"/>
                  </a:lnTo>
                  <a:lnTo>
                    <a:pt x="686" y="1440"/>
                  </a:lnTo>
                  <a:lnTo>
                    <a:pt x="686" y="1424"/>
                  </a:lnTo>
                  <a:lnTo>
                    <a:pt x="680" y="1408"/>
                  </a:lnTo>
                  <a:lnTo>
                    <a:pt x="672" y="1390"/>
                  </a:lnTo>
                  <a:lnTo>
                    <a:pt x="658" y="1370"/>
                  </a:lnTo>
                  <a:lnTo>
                    <a:pt x="658" y="1370"/>
                  </a:lnTo>
                  <a:lnTo>
                    <a:pt x="654" y="1352"/>
                  </a:lnTo>
                  <a:lnTo>
                    <a:pt x="654" y="1334"/>
                  </a:lnTo>
                  <a:lnTo>
                    <a:pt x="656" y="1318"/>
                  </a:lnTo>
                  <a:lnTo>
                    <a:pt x="664" y="1302"/>
                  </a:lnTo>
                  <a:lnTo>
                    <a:pt x="664" y="1302"/>
                  </a:lnTo>
                  <a:lnTo>
                    <a:pt x="676" y="1288"/>
                  </a:lnTo>
                  <a:lnTo>
                    <a:pt x="686" y="1276"/>
                  </a:lnTo>
                  <a:lnTo>
                    <a:pt x="690" y="1270"/>
                  </a:lnTo>
                  <a:lnTo>
                    <a:pt x="692" y="1264"/>
                  </a:lnTo>
                  <a:lnTo>
                    <a:pt x="690" y="1256"/>
                  </a:lnTo>
                  <a:lnTo>
                    <a:pt x="686" y="1248"/>
                  </a:lnTo>
                  <a:lnTo>
                    <a:pt x="686" y="1248"/>
                  </a:lnTo>
                  <a:lnTo>
                    <a:pt x="666" y="1244"/>
                  </a:lnTo>
                  <a:lnTo>
                    <a:pt x="648" y="1238"/>
                  </a:lnTo>
                  <a:lnTo>
                    <a:pt x="628" y="1232"/>
                  </a:lnTo>
                  <a:lnTo>
                    <a:pt x="614" y="1224"/>
                  </a:lnTo>
                  <a:lnTo>
                    <a:pt x="610" y="1220"/>
                  </a:lnTo>
                  <a:lnTo>
                    <a:pt x="610" y="1216"/>
                  </a:lnTo>
                  <a:lnTo>
                    <a:pt x="612" y="1214"/>
                  </a:lnTo>
                  <a:lnTo>
                    <a:pt x="618" y="1210"/>
                  </a:lnTo>
                  <a:lnTo>
                    <a:pt x="628" y="1206"/>
                  </a:lnTo>
                  <a:lnTo>
                    <a:pt x="642" y="1204"/>
                  </a:lnTo>
                  <a:lnTo>
                    <a:pt x="642" y="1204"/>
                  </a:lnTo>
                  <a:lnTo>
                    <a:pt x="674" y="1196"/>
                  </a:lnTo>
                  <a:lnTo>
                    <a:pt x="694" y="1188"/>
                  </a:lnTo>
                  <a:lnTo>
                    <a:pt x="700" y="1184"/>
                  </a:lnTo>
                  <a:lnTo>
                    <a:pt x="706" y="1178"/>
                  </a:lnTo>
                  <a:lnTo>
                    <a:pt x="712" y="1170"/>
                  </a:lnTo>
                  <a:lnTo>
                    <a:pt x="712" y="1160"/>
                  </a:lnTo>
                  <a:lnTo>
                    <a:pt x="710" y="1154"/>
                  </a:lnTo>
                  <a:lnTo>
                    <a:pt x="708" y="1148"/>
                  </a:lnTo>
                  <a:lnTo>
                    <a:pt x="708" y="1148"/>
                  </a:lnTo>
                  <a:lnTo>
                    <a:pt x="698" y="1124"/>
                  </a:lnTo>
                  <a:lnTo>
                    <a:pt x="676" y="1078"/>
                  </a:lnTo>
                  <a:lnTo>
                    <a:pt x="676" y="1078"/>
                  </a:lnTo>
                  <a:lnTo>
                    <a:pt x="676" y="1074"/>
                  </a:lnTo>
                  <a:lnTo>
                    <a:pt x="676" y="1070"/>
                  </a:lnTo>
                  <a:lnTo>
                    <a:pt x="680" y="1068"/>
                  </a:lnTo>
                  <a:lnTo>
                    <a:pt x="684" y="1064"/>
                  </a:lnTo>
                  <a:lnTo>
                    <a:pt x="698" y="1058"/>
                  </a:lnTo>
                  <a:lnTo>
                    <a:pt x="714" y="1052"/>
                  </a:lnTo>
                  <a:lnTo>
                    <a:pt x="732" y="1044"/>
                  </a:lnTo>
                  <a:lnTo>
                    <a:pt x="748" y="1036"/>
                  </a:lnTo>
                  <a:lnTo>
                    <a:pt x="760" y="1026"/>
                  </a:lnTo>
                  <a:lnTo>
                    <a:pt x="764" y="1020"/>
                  </a:lnTo>
                  <a:lnTo>
                    <a:pt x="768" y="1014"/>
                  </a:lnTo>
                  <a:lnTo>
                    <a:pt x="768" y="1014"/>
                  </a:lnTo>
                  <a:lnTo>
                    <a:pt x="770" y="1008"/>
                  </a:lnTo>
                  <a:lnTo>
                    <a:pt x="772" y="1002"/>
                  </a:lnTo>
                  <a:lnTo>
                    <a:pt x="770" y="994"/>
                  </a:lnTo>
                  <a:lnTo>
                    <a:pt x="768" y="986"/>
                  </a:lnTo>
                  <a:lnTo>
                    <a:pt x="760" y="970"/>
                  </a:lnTo>
                  <a:lnTo>
                    <a:pt x="748" y="952"/>
                  </a:lnTo>
                  <a:lnTo>
                    <a:pt x="720" y="916"/>
                  </a:lnTo>
                  <a:lnTo>
                    <a:pt x="696" y="886"/>
                  </a:lnTo>
                  <a:lnTo>
                    <a:pt x="696" y="886"/>
                  </a:lnTo>
                  <a:close/>
                  <a:moveTo>
                    <a:pt x="492" y="850"/>
                  </a:moveTo>
                  <a:lnTo>
                    <a:pt x="492" y="850"/>
                  </a:lnTo>
                  <a:lnTo>
                    <a:pt x="480" y="852"/>
                  </a:lnTo>
                  <a:lnTo>
                    <a:pt x="468" y="852"/>
                  </a:lnTo>
                  <a:lnTo>
                    <a:pt x="444" y="850"/>
                  </a:lnTo>
                  <a:lnTo>
                    <a:pt x="420" y="846"/>
                  </a:lnTo>
                  <a:lnTo>
                    <a:pt x="396" y="840"/>
                  </a:lnTo>
                  <a:lnTo>
                    <a:pt x="378" y="832"/>
                  </a:lnTo>
                  <a:lnTo>
                    <a:pt x="362" y="826"/>
                  </a:lnTo>
                  <a:lnTo>
                    <a:pt x="354" y="818"/>
                  </a:lnTo>
                  <a:lnTo>
                    <a:pt x="354" y="816"/>
                  </a:lnTo>
                  <a:lnTo>
                    <a:pt x="354" y="814"/>
                  </a:lnTo>
                  <a:lnTo>
                    <a:pt x="354" y="814"/>
                  </a:lnTo>
                  <a:lnTo>
                    <a:pt x="368" y="806"/>
                  </a:lnTo>
                  <a:lnTo>
                    <a:pt x="384" y="798"/>
                  </a:lnTo>
                  <a:lnTo>
                    <a:pt x="402" y="790"/>
                  </a:lnTo>
                  <a:lnTo>
                    <a:pt x="424" y="782"/>
                  </a:lnTo>
                  <a:lnTo>
                    <a:pt x="446" y="776"/>
                  </a:lnTo>
                  <a:lnTo>
                    <a:pt x="470" y="774"/>
                  </a:lnTo>
                  <a:lnTo>
                    <a:pt x="494" y="776"/>
                  </a:lnTo>
                  <a:lnTo>
                    <a:pt x="508" y="778"/>
                  </a:lnTo>
                  <a:lnTo>
                    <a:pt x="520" y="782"/>
                  </a:lnTo>
                  <a:lnTo>
                    <a:pt x="520" y="782"/>
                  </a:lnTo>
                  <a:lnTo>
                    <a:pt x="528" y="786"/>
                  </a:lnTo>
                  <a:lnTo>
                    <a:pt x="532" y="794"/>
                  </a:lnTo>
                  <a:lnTo>
                    <a:pt x="536" y="802"/>
                  </a:lnTo>
                  <a:lnTo>
                    <a:pt x="536" y="812"/>
                  </a:lnTo>
                  <a:lnTo>
                    <a:pt x="536" y="812"/>
                  </a:lnTo>
                  <a:lnTo>
                    <a:pt x="536" y="824"/>
                  </a:lnTo>
                  <a:lnTo>
                    <a:pt x="534" y="832"/>
                  </a:lnTo>
                  <a:lnTo>
                    <a:pt x="530" y="838"/>
                  </a:lnTo>
                  <a:lnTo>
                    <a:pt x="524" y="842"/>
                  </a:lnTo>
                  <a:lnTo>
                    <a:pt x="516" y="846"/>
                  </a:lnTo>
                  <a:lnTo>
                    <a:pt x="508" y="848"/>
                  </a:lnTo>
                  <a:lnTo>
                    <a:pt x="492" y="850"/>
                  </a:lnTo>
                  <a:lnTo>
                    <a:pt x="492" y="850"/>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1" name="Freeform 70"/>
            <p:cNvSpPr>
              <a:spLocks/>
            </p:cNvSpPr>
            <p:nvPr userDrawn="1"/>
          </p:nvSpPr>
          <p:spPr bwMode="gray">
            <a:xfrm>
              <a:off x="1020" y="346"/>
              <a:ext cx="2189" cy="3756"/>
            </a:xfrm>
            <a:custGeom>
              <a:avLst/>
              <a:gdLst/>
              <a:ahLst/>
              <a:cxnLst>
                <a:cxn ang="0">
                  <a:pos x="1908" y="3290"/>
                </a:cxn>
                <a:cxn ang="0">
                  <a:pos x="2188" y="336"/>
                </a:cxn>
                <a:cxn ang="0">
                  <a:pos x="2158" y="426"/>
                </a:cxn>
                <a:cxn ang="0">
                  <a:pos x="2088" y="368"/>
                </a:cxn>
                <a:cxn ang="0">
                  <a:pos x="2080" y="432"/>
                </a:cxn>
                <a:cxn ang="0">
                  <a:pos x="2032" y="374"/>
                </a:cxn>
                <a:cxn ang="0">
                  <a:pos x="1992" y="446"/>
                </a:cxn>
                <a:cxn ang="0">
                  <a:pos x="1962" y="396"/>
                </a:cxn>
                <a:cxn ang="0">
                  <a:pos x="1916" y="472"/>
                </a:cxn>
                <a:cxn ang="0">
                  <a:pos x="1882" y="416"/>
                </a:cxn>
                <a:cxn ang="0">
                  <a:pos x="1852" y="538"/>
                </a:cxn>
                <a:cxn ang="0">
                  <a:pos x="1828" y="458"/>
                </a:cxn>
                <a:cxn ang="0">
                  <a:pos x="1772" y="502"/>
                </a:cxn>
                <a:cxn ang="0">
                  <a:pos x="1750" y="544"/>
                </a:cxn>
                <a:cxn ang="0">
                  <a:pos x="1664" y="534"/>
                </a:cxn>
                <a:cxn ang="0">
                  <a:pos x="1670" y="594"/>
                </a:cxn>
                <a:cxn ang="0">
                  <a:pos x="1558" y="570"/>
                </a:cxn>
                <a:cxn ang="0">
                  <a:pos x="1620" y="638"/>
                </a:cxn>
                <a:cxn ang="0">
                  <a:pos x="1632" y="668"/>
                </a:cxn>
                <a:cxn ang="0">
                  <a:pos x="1540" y="638"/>
                </a:cxn>
                <a:cxn ang="0">
                  <a:pos x="1546" y="702"/>
                </a:cxn>
                <a:cxn ang="0">
                  <a:pos x="1594" y="762"/>
                </a:cxn>
                <a:cxn ang="0">
                  <a:pos x="1422" y="704"/>
                </a:cxn>
                <a:cxn ang="0">
                  <a:pos x="1514" y="784"/>
                </a:cxn>
                <a:cxn ang="0">
                  <a:pos x="1534" y="848"/>
                </a:cxn>
                <a:cxn ang="0">
                  <a:pos x="1504" y="890"/>
                </a:cxn>
                <a:cxn ang="0">
                  <a:pos x="1426" y="844"/>
                </a:cxn>
                <a:cxn ang="0">
                  <a:pos x="1362" y="830"/>
                </a:cxn>
                <a:cxn ang="0">
                  <a:pos x="1310" y="904"/>
                </a:cxn>
                <a:cxn ang="0">
                  <a:pos x="1472" y="920"/>
                </a:cxn>
                <a:cxn ang="0">
                  <a:pos x="1386" y="982"/>
                </a:cxn>
                <a:cxn ang="0">
                  <a:pos x="1422" y="1038"/>
                </a:cxn>
                <a:cxn ang="0">
                  <a:pos x="1454" y="1058"/>
                </a:cxn>
                <a:cxn ang="0">
                  <a:pos x="1436" y="1156"/>
                </a:cxn>
                <a:cxn ang="0">
                  <a:pos x="1368" y="1182"/>
                </a:cxn>
                <a:cxn ang="0">
                  <a:pos x="1374" y="1242"/>
                </a:cxn>
                <a:cxn ang="0">
                  <a:pos x="1396" y="1290"/>
                </a:cxn>
                <a:cxn ang="0">
                  <a:pos x="1392" y="1342"/>
                </a:cxn>
                <a:cxn ang="0">
                  <a:pos x="1410" y="1384"/>
                </a:cxn>
                <a:cxn ang="0">
                  <a:pos x="1438" y="1404"/>
                </a:cxn>
                <a:cxn ang="0">
                  <a:pos x="1484" y="1472"/>
                </a:cxn>
                <a:cxn ang="0">
                  <a:pos x="1540" y="1486"/>
                </a:cxn>
                <a:cxn ang="0">
                  <a:pos x="1576" y="1588"/>
                </a:cxn>
                <a:cxn ang="0">
                  <a:pos x="1632" y="1496"/>
                </a:cxn>
                <a:cxn ang="0">
                  <a:pos x="1644" y="1570"/>
                </a:cxn>
                <a:cxn ang="0">
                  <a:pos x="1732" y="1560"/>
                </a:cxn>
                <a:cxn ang="0">
                  <a:pos x="1720" y="1614"/>
                </a:cxn>
                <a:cxn ang="0">
                  <a:pos x="1724" y="1660"/>
                </a:cxn>
                <a:cxn ang="0">
                  <a:pos x="1760" y="1698"/>
                </a:cxn>
                <a:cxn ang="0">
                  <a:pos x="1796" y="1742"/>
                </a:cxn>
                <a:cxn ang="0">
                  <a:pos x="1852" y="1692"/>
                </a:cxn>
                <a:cxn ang="0">
                  <a:pos x="1886" y="1682"/>
                </a:cxn>
                <a:cxn ang="0">
                  <a:pos x="1916" y="1748"/>
                </a:cxn>
                <a:cxn ang="0">
                  <a:pos x="1936" y="1794"/>
                </a:cxn>
                <a:cxn ang="0">
                  <a:pos x="1966" y="1864"/>
                </a:cxn>
                <a:cxn ang="0">
                  <a:pos x="2032" y="1936"/>
                </a:cxn>
                <a:cxn ang="0">
                  <a:pos x="1960" y="2136"/>
                </a:cxn>
                <a:cxn ang="0">
                  <a:pos x="1752" y="2224"/>
                </a:cxn>
                <a:cxn ang="0">
                  <a:pos x="1624" y="2286"/>
                </a:cxn>
                <a:cxn ang="0">
                  <a:pos x="1820" y="2290"/>
                </a:cxn>
              </a:cxnLst>
              <a:rect l="0" t="0" r="r" b="b"/>
              <a:pathLst>
                <a:path w="2188" h="3756">
                  <a:moveTo>
                    <a:pt x="2148" y="2292"/>
                  </a:moveTo>
                  <a:lnTo>
                    <a:pt x="2148" y="2292"/>
                  </a:lnTo>
                  <a:lnTo>
                    <a:pt x="2132" y="2382"/>
                  </a:lnTo>
                  <a:lnTo>
                    <a:pt x="2116" y="2472"/>
                  </a:lnTo>
                  <a:lnTo>
                    <a:pt x="2098" y="2562"/>
                  </a:lnTo>
                  <a:lnTo>
                    <a:pt x="2080" y="2652"/>
                  </a:lnTo>
                  <a:lnTo>
                    <a:pt x="2060" y="2742"/>
                  </a:lnTo>
                  <a:lnTo>
                    <a:pt x="2038" y="2832"/>
                  </a:lnTo>
                  <a:lnTo>
                    <a:pt x="2014" y="2922"/>
                  </a:lnTo>
                  <a:lnTo>
                    <a:pt x="1990" y="3014"/>
                  </a:lnTo>
                  <a:lnTo>
                    <a:pt x="1964" y="3106"/>
                  </a:lnTo>
                  <a:lnTo>
                    <a:pt x="1936" y="3198"/>
                  </a:lnTo>
                  <a:lnTo>
                    <a:pt x="1908" y="3290"/>
                  </a:lnTo>
                  <a:lnTo>
                    <a:pt x="1878" y="3382"/>
                  </a:lnTo>
                  <a:lnTo>
                    <a:pt x="1846" y="3474"/>
                  </a:lnTo>
                  <a:lnTo>
                    <a:pt x="1814" y="3568"/>
                  </a:lnTo>
                  <a:lnTo>
                    <a:pt x="1780" y="3662"/>
                  </a:lnTo>
                  <a:lnTo>
                    <a:pt x="1744" y="3756"/>
                  </a:lnTo>
                  <a:lnTo>
                    <a:pt x="1744" y="3756"/>
                  </a:lnTo>
                  <a:lnTo>
                    <a:pt x="0" y="3756"/>
                  </a:lnTo>
                  <a:lnTo>
                    <a:pt x="0" y="0"/>
                  </a:lnTo>
                  <a:lnTo>
                    <a:pt x="2146" y="0"/>
                  </a:lnTo>
                  <a:lnTo>
                    <a:pt x="2146" y="0"/>
                  </a:lnTo>
                  <a:lnTo>
                    <a:pt x="2168" y="170"/>
                  </a:lnTo>
                  <a:lnTo>
                    <a:pt x="2188" y="336"/>
                  </a:lnTo>
                  <a:lnTo>
                    <a:pt x="2188" y="336"/>
                  </a:lnTo>
                  <a:lnTo>
                    <a:pt x="2182" y="340"/>
                  </a:lnTo>
                  <a:lnTo>
                    <a:pt x="2170" y="346"/>
                  </a:lnTo>
                  <a:lnTo>
                    <a:pt x="2164" y="352"/>
                  </a:lnTo>
                  <a:lnTo>
                    <a:pt x="2158" y="360"/>
                  </a:lnTo>
                  <a:lnTo>
                    <a:pt x="2156" y="368"/>
                  </a:lnTo>
                  <a:lnTo>
                    <a:pt x="2154" y="378"/>
                  </a:lnTo>
                  <a:lnTo>
                    <a:pt x="2154" y="378"/>
                  </a:lnTo>
                  <a:lnTo>
                    <a:pt x="2156" y="390"/>
                  </a:lnTo>
                  <a:lnTo>
                    <a:pt x="2160" y="398"/>
                  </a:lnTo>
                  <a:lnTo>
                    <a:pt x="2166" y="412"/>
                  </a:lnTo>
                  <a:lnTo>
                    <a:pt x="2170" y="418"/>
                  </a:lnTo>
                  <a:lnTo>
                    <a:pt x="2174" y="420"/>
                  </a:lnTo>
                  <a:lnTo>
                    <a:pt x="2158" y="426"/>
                  </a:lnTo>
                  <a:lnTo>
                    <a:pt x="2158" y="426"/>
                  </a:lnTo>
                  <a:lnTo>
                    <a:pt x="2140" y="402"/>
                  </a:lnTo>
                  <a:lnTo>
                    <a:pt x="2140" y="402"/>
                  </a:lnTo>
                  <a:lnTo>
                    <a:pt x="2140" y="382"/>
                  </a:lnTo>
                  <a:lnTo>
                    <a:pt x="2140" y="372"/>
                  </a:lnTo>
                  <a:lnTo>
                    <a:pt x="2138" y="362"/>
                  </a:lnTo>
                  <a:lnTo>
                    <a:pt x="2132" y="356"/>
                  </a:lnTo>
                  <a:lnTo>
                    <a:pt x="2124" y="352"/>
                  </a:lnTo>
                  <a:lnTo>
                    <a:pt x="2110" y="350"/>
                  </a:lnTo>
                  <a:lnTo>
                    <a:pt x="2092" y="354"/>
                  </a:lnTo>
                  <a:lnTo>
                    <a:pt x="2092" y="354"/>
                  </a:lnTo>
                  <a:lnTo>
                    <a:pt x="2090" y="360"/>
                  </a:lnTo>
                  <a:lnTo>
                    <a:pt x="2088" y="368"/>
                  </a:lnTo>
                  <a:lnTo>
                    <a:pt x="2088" y="380"/>
                  </a:lnTo>
                  <a:lnTo>
                    <a:pt x="2092" y="392"/>
                  </a:lnTo>
                  <a:lnTo>
                    <a:pt x="2098" y="400"/>
                  </a:lnTo>
                  <a:lnTo>
                    <a:pt x="2106" y="408"/>
                  </a:lnTo>
                  <a:lnTo>
                    <a:pt x="2110" y="418"/>
                  </a:lnTo>
                  <a:lnTo>
                    <a:pt x="2112" y="426"/>
                  </a:lnTo>
                  <a:lnTo>
                    <a:pt x="2112" y="432"/>
                  </a:lnTo>
                  <a:lnTo>
                    <a:pt x="2110" y="438"/>
                  </a:lnTo>
                  <a:lnTo>
                    <a:pt x="2110" y="438"/>
                  </a:lnTo>
                  <a:lnTo>
                    <a:pt x="2100" y="438"/>
                  </a:lnTo>
                  <a:lnTo>
                    <a:pt x="2092" y="436"/>
                  </a:lnTo>
                  <a:lnTo>
                    <a:pt x="2086" y="434"/>
                  </a:lnTo>
                  <a:lnTo>
                    <a:pt x="2080" y="432"/>
                  </a:lnTo>
                  <a:lnTo>
                    <a:pt x="2076" y="426"/>
                  </a:lnTo>
                  <a:lnTo>
                    <a:pt x="2072" y="418"/>
                  </a:lnTo>
                  <a:lnTo>
                    <a:pt x="2070" y="414"/>
                  </a:lnTo>
                  <a:lnTo>
                    <a:pt x="2068" y="412"/>
                  </a:lnTo>
                  <a:lnTo>
                    <a:pt x="2066" y="410"/>
                  </a:lnTo>
                  <a:lnTo>
                    <a:pt x="2058" y="412"/>
                  </a:lnTo>
                  <a:lnTo>
                    <a:pt x="2044" y="418"/>
                  </a:lnTo>
                  <a:lnTo>
                    <a:pt x="2044" y="418"/>
                  </a:lnTo>
                  <a:lnTo>
                    <a:pt x="2044" y="412"/>
                  </a:lnTo>
                  <a:lnTo>
                    <a:pt x="2044" y="404"/>
                  </a:lnTo>
                  <a:lnTo>
                    <a:pt x="2038" y="388"/>
                  </a:lnTo>
                  <a:lnTo>
                    <a:pt x="2036" y="380"/>
                  </a:lnTo>
                  <a:lnTo>
                    <a:pt x="2032" y="374"/>
                  </a:lnTo>
                  <a:lnTo>
                    <a:pt x="2026" y="370"/>
                  </a:lnTo>
                  <a:lnTo>
                    <a:pt x="2020" y="368"/>
                  </a:lnTo>
                  <a:lnTo>
                    <a:pt x="2020" y="368"/>
                  </a:lnTo>
                  <a:lnTo>
                    <a:pt x="2014" y="388"/>
                  </a:lnTo>
                  <a:lnTo>
                    <a:pt x="2010" y="408"/>
                  </a:lnTo>
                  <a:lnTo>
                    <a:pt x="2010" y="420"/>
                  </a:lnTo>
                  <a:lnTo>
                    <a:pt x="2010" y="430"/>
                  </a:lnTo>
                  <a:lnTo>
                    <a:pt x="2014" y="440"/>
                  </a:lnTo>
                  <a:lnTo>
                    <a:pt x="2022" y="448"/>
                  </a:lnTo>
                  <a:lnTo>
                    <a:pt x="2022" y="448"/>
                  </a:lnTo>
                  <a:lnTo>
                    <a:pt x="2014" y="450"/>
                  </a:lnTo>
                  <a:lnTo>
                    <a:pt x="2004" y="450"/>
                  </a:lnTo>
                  <a:lnTo>
                    <a:pt x="1992" y="446"/>
                  </a:lnTo>
                  <a:lnTo>
                    <a:pt x="1986" y="442"/>
                  </a:lnTo>
                  <a:lnTo>
                    <a:pt x="1986" y="442"/>
                  </a:lnTo>
                  <a:lnTo>
                    <a:pt x="1984" y="438"/>
                  </a:lnTo>
                  <a:lnTo>
                    <a:pt x="1986" y="432"/>
                  </a:lnTo>
                  <a:lnTo>
                    <a:pt x="1990" y="420"/>
                  </a:lnTo>
                  <a:lnTo>
                    <a:pt x="1990" y="412"/>
                  </a:lnTo>
                  <a:lnTo>
                    <a:pt x="1990" y="402"/>
                  </a:lnTo>
                  <a:lnTo>
                    <a:pt x="1988" y="392"/>
                  </a:lnTo>
                  <a:lnTo>
                    <a:pt x="1984" y="380"/>
                  </a:lnTo>
                  <a:lnTo>
                    <a:pt x="1984" y="380"/>
                  </a:lnTo>
                  <a:lnTo>
                    <a:pt x="1974" y="384"/>
                  </a:lnTo>
                  <a:lnTo>
                    <a:pt x="1968" y="390"/>
                  </a:lnTo>
                  <a:lnTo>
                    <a:pt x="1962" y="396"/>
                  </a:lnTo>
                  <a:lnTo>
                    <a:pt x="1958" y="402"/>
                  </a:lnTo>
                  <a:lnTo>
                    <a:pt x="1954" y="416"/>
                  </a:lnTo>
                  <a:lnTo>
                    <a:pt x="1954" y="432"/>
                  </a:lnTo>
                  <a:lnTo>
                    <a:pt x="1954" y="446"/>
                  </a:lnTo>
                  <a:lnTo>
                    <a:pt x="1952" y="458"/>
                  </a:lnTo>
                  <a:lnTo>
                    <a:pt x="1950" y="464"/>
                  </a:lnTo>
                  <a:lnTo>
                    <a:pt x="1946" y="470"/>
                  </a:lnTo>
                  <a:lnTo>
                    <a:pt x="1940" y="476"/>
                  </a:lnTo>
                  <a:lnTo>
                    <a:pt x="1932" y="480"/>
                  </a:lnTo>
                  <a:lnTo>
                    <a:pt x="1932" y="480"/>
                  </a:lnTo>
                  <a:lnTo>
                    <a:pt x="1924" y="478"/>
                  </a:lnTo>
                  <a:lnTo>
                    <a:pt x="1918" y="476"/>
                  </a:lnTo>
                  <a:lnTo>
                    <a:pt x="1916" y="472"/>
                  </a:lnTo>
                  <a:lnTo>
                    <a:pt x="1914" y="468"/>
                  </a:lnTo>
                  <a:lnTo>
                    <a:pt x="1918" y="458"/>
                  </a:lnTo>
                  <a:lnTo>
                    <a:pt x="1922" y="448"/>
                  </a:lnTo>
                  <a:lnTo>
                    <a:pt x="1930" y="434"/>
                  </a:lnTo>
                  <a:lnTo>
                    <a:pt x="1934" y="420"/>
                  </a:lnTo>
                  <a:lnTo>
                    <a:pt x="1934" y="414"/>
                  </a:lnTo>
                  <a:lnTo>
                    <a:pt x="1932" y="406"/>
                  </a:lnTo>
                  <a:lnTo>
                    <a:pt x="1928" y="398"/>
                  </a:lnTo>
                  <a:lnTo>
                    <a:pt x="1922" y="392"/>
                  </a:lnTo>
                  <a:lnTo>
                    <a:pt x="1922" y="392"/>
                  </a:lnTo>
                  <a:lnTo>
                    <a:pt x="1906" y="398"/>
                  </a:lnTo>
                  <a:lnTo>
                    <a:pt x="1892" y="406"/>
                  </a:lnTo>
                  <a:lnTo>
                    <a:pt x="1882" y="416"/>
                  </a:lnTo>
                  <a:lnTo>
                    <a:pt x="1874" y="428"/>
                  </a:lnTo>
                  <a:lnTo>
                    <a:pt x="1870" y="442"/>
                  </a:lnTo>
                  <a:lnTo>
                    <a:pt x="1868" y="454"/>
                  </a:lnTo>
                  <a:lnTo>
                    <a:pt x="1870" y="468"/>
                  </a:lnTo>
                  <a:lnTo>
                    <a:pt x="1876" y="478"/>
                  </a:lnTo>
                  <a:lnTo>
                    <a:pt x="1876" y="478"/>
                  </a:lnTo>
                  <a:lnTo>
                    <a:pt x="1874" y="488"/>
                  </a:lnTo>
                  <a:lnTo>
                    <a:pt x="1872" y="496"/>
                  </a:lnTo>
                  <a:lnTo>
                    <a:pt x="1864" y="510"/>
                  </a:lnTo>
                  <a:lnTo>
                    <a:pt x="1858" y="524"/>
                  </a:lnTo>
                  <a:lnTo>
                    <a:pt x="1854" y="530"/>
                  </a:lnTo>
                  <a:lnTo>
                    <a:pt x="1852" y="538"/>
                  </a:lnTo>
                  <a:lnTo>
                    <a:pt x="1852" y="538"/>
                  </a:lnTo>
                  <a:lnTo>
                    <a:pt x="1838" y="534"/>
                  </a:lnTo>
                  <a:lnTo>
                    <a:pt x="1826" y="530"/>
                  </a:lnTo>
                  <a:lnTo>
                    <a:pt x="1820" y="524"/>
                  </a:lnTo>
                  <a:lnTo>
                    <a:pt x="1816" y="518"/>
                  </a:lnTo>
                  <a:lnTo>
                    <a:pt x="1816" y="518"/>
                  </a:lnTo>
                  <a:lnTo>
                    <a:pt x="1818" y="512"/>
                  </a:lnTo>
                  <a:lnTo>
                    <a:pt x="1822" y="506"/>
                  </a:lnTo>
                  <a:lnTo>
                    <a:pt x="1832" y="494"/>
                  </a:lnTo>
                  <a:lnTo>
                    <a:pt x="1838" y="488"/>
                  </a:lnTo>
                  <a:lnTo>
                    <a:pt x="1838" y="480"/>
                  </a:lnTo>
                  <a:lnTo>
                    <a:pt x="1836" y="470"/>
                  </a:lnTo>
                  <a:lnTo>
                    <a:pt x="1828" y="458"/>
                  </a:lnTo>
                  <a:lnTo>
                    <a:pt x="1828" y="458"/>
                  </a:lnTo>
                  <a:lnTo>
                    <a:pt x="1820" y="460"/>
                  </a:lnTo>
                  <a:lnTo>
                    <a:pt x="1814" y="464"/>
                  </a:lnTo>
                  <a:lnTo>
                    <a:pt x="1808" y="468"/>
                  </a:lnTo>
                  <a:lnTo>
                    <a:pt x="1804" y="474"/>
                  </a:lnTo>
                  <a:lnTo>
                    <a:pt x="1800" y="486"/>
                  </a:lnTo>
                  <a:lnTo>
                    <a:pt x="1796" y="498"/>
                  </a:lnTo>
                  <a:lnTo>
                    <a:pt x="1794" y="508"/>
                  </a:lnTo>
                  <a:lnTo>
                    <a:pt x="1794" y="512"/>
                  </a:lnTo>
                  <a:lnTo>
                    <a:pt x="1792" y="514"/>
                  </a:lnTo>
                  <a:lnTo>
                    <a:pt x="1788" y="514"/>
                  </a:lnTo>
                  <a:lnTo>
                    <a:pt x="1784" y="512"/>
                  </a:lnTo>
                  <a:lnTo>
                    <a:pt x="1772" y="502"/>
                  </a:lnTo>
                  <a:lnTo>
                    <a:pt x="1772" y="502"/>
                  </a:lnTo>
                  <a:lnTo>
                    <a:pt x="1768" y="488"/>
                  </a:lnTo>
                  <a:lnTo>
                    <a:pt x="1762" y="478"/>
                  </a:lnTo>
                  <a:lnTo>
                    <a:pt x="1754" y="470"/>
                  </a:lnTo>
                  <a:lnTo>
                    <a:pt x="1746" y="466"/>
                  </a:lnTo>
                  <a:lnTo>
                    <a:pt x="1746" y="466"/>
                  </a:lnTo>
                  <a:lnTo>
                    <a:pt x="1734" y="476"/>
                  </a:lnTo>
                  <a:lnTo>
                    <a:pt x="1730" y="484"/>
                  </a:lnTo>
                  <a:lnTo>
                    <a:pt x="1728" y="490"/>
                  </a:lnTo>
                  <a:lnTo>
                    <a:pt x="1726" y="496"/>
                  </a:lnTo>
                  <a:lnTo>
                    <a:pt x="1726" y="504"/>
                  </a:lnTo>
                  <a:lnTo>
                    <a:pt x="1728" y="512"/>
                  </a:lnTo>
                  <a:lnTo>
                    <a:pt x="1732" y="518"/>
                  </a:lnTo>
                  <a:lnTo>
                    <a:pt x="1750" y="544"/>
                  </a:lnTo>
                  <a:lnTo>
                    <a:pt x="1750" y="544"/>
                  </a:lnTo>
                  <a:lnTo>
                    <a:pt x="1752" y="546"/>
                  </a:lnTo>
                  <a:lnTo>
                    <a:pt x="1754" y="550"/>
                  </a:lnTo>
                  <a:lnTo>
                    <a:pt x="1756" y="556"/>
                  </a:lnTo>
                  <a:lnTo>
                    <a:pt x="1756" y="558"/>
                  </a:lnTo>
                  <a:lnTo>
                    <a:pt x="1756" y="558"/>
                  </a:lnTo>
                  <a:lnTo>
                    <a:pt x="1744" y="548"/>
                  </a:lnTo>
                  <a:lnTo>
                    <a:pt x="1730" y="540"/>
                  </a:lnTo>
                  <a:lnTo>
                    <a:pt x="1718" y="534"/>
                  </a:lnTo>
                  <a:lnTo>
                    <a:pt x="1704" y="530"/>
                  </a:lnTo>
                  <a:lnTo>
                    <a:pt x="1690" y="528"/>
                  </a:lnTo>
                  <a:lnTo>
                    <a:pt x="1676" y="530"/>
                  </a:lnTo>
                  <a:lnTo>
                    <a:pt x="1664" y="534"/>
                  </a:lnTo>
                  <a:lnTo>
                    <a:pt x="1654" y="542"/>
                  </a:lnTo>
                  <a:lnTo>
                    <a:pt x="1654" y="542"/>
                  </a:lnTo>
                  <a:lnTo>
                    <a:pt x="1656" y="552"/>
                  </a:lnTo>
                  <a:lnTo>
                    <a:pt x="1660" y="560"/>
                  </a:lnTo>
                  <a:lnTo>
                    <a:pt x="1666" y="564"/>
                  </a:lnTo>
                  <a:lnTo>
                    <a:pt x="1672" y="568"/>
                  </a:lnTo>
                  <a:lnTo>
                    <a:pt x="1692" y="574"/>
                  </a:lnTo>
                  <a:lnTo>
                    <a:pt x="1718" y="580"/>
                  </a:lnTo>
                  <a:lnTo>
                    <a:pt x="1718" y="580"/>
                  </a:lnTo>
                  <a:lnTo>
                    <a:pt x="1702" y="582"/>
                  </a:lnTo>
                  <a:lnTo>
                    <a:pt x="1688" y="586"/>
                  </a:lnTo>
                  <a:lnTo>
                    <a:pt x="1678" y="590"/>
                  </a:lnTo>
                  <a:lnTo>
                    <a:pt x="1670" y="594"/>
                  </a:lnTo>
                  <a:lnTo>
                    <a:pt x="1658" y="602"/>
                  </a:lnTo>
                  <a:lnTo>
                    <a:pt x="1646" y="610"/>
                  </a:lnTo>
                  <a:lnTo>
                    <a:pt x="1646" y="610"/>
                  </a:lnTo>
                  <a:lnTo>
                    <a:pt x="1644" y="600"/>
                  </a:lnTo>
                  <a:lnTo>
                    <a:pt x="1638" y="592"/>
                  </a:lnTo>
                  <a:lnTo>
                    <a:pt x="1630" y="586"/>
                  </a:lnTo>
                  <a:lnTo>
                    <a:pt x="1620" y="580"/>
                  </a:lnTo>
                  <a:lnTo>
                    <a:pt x="1608" y="576"/>
                  </a:lnTo>
                  <a:lnTo>
                    <a:pt x="1596" y="574"/>
                  </a:lnTo>
                  <a:lnTo>
                    <a:pt x="1570" y="570"/>
                  </a:lnTo>
                  <a:lnTo>
                    <a:pt x="1570" y="570"/>
                  </a:lnTo>
                  <a:lnTo>
                    <a:pt x="1564" y="570"/>
                  </a:lnTo>
                  <a:lnTo>
                    <a:pt x="1558" y="570"/>
                  </a:lnTo>
                  <a:lnTo>
                    <a:pt x="1546" y="568"/>
                  </a:lnTo>
                  <a:lnTo>
                    <a:pt x="1538" y="566"/>
                  </a:lnTo>
                  <a:lnTo>
                    <a:pt x="1534" y="566"/>
                  </a:lnTo>
                  <a:lnTo>
                    <a:pt x="1530" y="568"/>
                  </a:lnTo>
                  <a:lnTo>
                    <a:pt x="1530" y="568"/>
                  </a:lnTo>
                  <a:lnTo>
                    <a:pt x="1536" y="580"/>
                  </a:lnTo>
                  <a:lnTo>
                    <a:pt x="1544" y="592"/>
                  </a:lnTo>
                  <a:lnTo>
                    <a:pt x="1554" y="604"/>
                  </a:lnTo>
                  <a:lnTo>
                    <a:pt x="1566" y="612"/>
                  </a:lnTo>
                  <a:lnTo>
                    <a:pt x="1578" y="622"/>
                  </a:lnTo>
                  <a:lnTo>
                    <a:pt x="1592" y="628"/>
                  </a:lnTo>
                  <a:lnTo>
                    <a:pt x="1606" y="634"/>
                  </a:lnTo>
                  <a:lnTo>
                    <a:pt x="1620" y="638"/>
                  </a:lnTo>
                  <a:lnTo>
                    <a:pt x="1620" y="638"/>
                  </a:lnTo>
                  <a:lnTo>
                    <a:pt x="1640" y="636"/>
                  </a:lnTo>
                  <a:lnTo>
                    <a:pt x="1656" y="630"/>
                  </a:lnTo>
                  <a:lnTo>
                    <a:pt x="1656" y="630"/>
                  </a:lnTo>
                  <a:lnTo>
                    <a:pt x="1670" y="636"/>
                  </a:lnTo>
                  <a:lnTo>
                    <a:pt x="1676" y="644"/>
                  </a:lnTo>
                  <a:lnTo>
                    <a:pt x="1680" y="652"/>
                  </a:lnTo>
                  <a:lnTo>
                    <a:pt x="1684" y="662"/>
                  </a:lnTo>
                  <a:lnTo>
                    <a:pt x="1684" y="662"/>
                  </a:lnTo>
                  <a:lnTo>
                    <a:pt x="1670" y="666"/>
                  </a:lnTo>
                  <a:lnTo>
                    <a:pt x="1658" y="668"/>
                  </a:lnTo>
                  <a:lnTo>
                    <a:pt x="1644" y="668"/>
                  </a:lnTo>
                  <a:lnTo>
                    <a:pt x="1632" y="668"/>
                  </a:lnTo>
                  <a:lnTo>
                    <a:pt x="1608" y="664"/>
                  </a:lnTo>
                  <a:lnTo>
                    <a:pt x="1594" y="664"/>
                  </a:lnTo>
                  <a:lnTo>
                    <a:pt x="1582" y="668"/>
                  </a:lnTo>
                  <a:lnTo>
                    <a:pt x="1582" y="668"/>
                  </a:lnTo>
                  <a:lnTo>
                    <a:pt x="1576" y="668"/>
                  </a:lnTo>
                  <a:lnTo>
                    <a:pt x="1572" y="668"/>
                  </a:lnTo>
                  <a:lnTo>
                    <a:pt x="1572" y="666"/>
                  </a:lnTo>
                  <a:lnTo>
                    <a:pt x="1572" y="666"/>
                  </a:lnTo>
                  <a:lnTo>
                    <a:pt x="1568" y="656"/>
                  </a:lnTo>
                  <a:lnTo>
                    <a:pt x="1568" y="656"/>
                  </a:lnTo>
                  <a:lnTo>
                    <a:pt x="1560" y="648"/>
                  </a:lnTo>
                  <a:lnTo>
                    <a:pt x="1552" y="642"/>
                  </a:lnTo>
                  <a:lnTo>
                    <a:pt x="1540" y="638"/>
                  </a:lnTo>
                  <a:lnTo>
                    <a:pt x="1530" y="636"/>
                  </a:lnTo>
                  <a:lnTo>
                    <a:pt x="1518" y="638"/>
                  </a:lnTo>
                  <a:lnTo>
                    <a:pt x="1506" y="640"/>
                  </a:lnTo>
                  <a:lnTo>
                    <a:pt x="1486" y="644"/>
                  </a:lnTo>
                  <a:lnTo>
                    <a:pt x="1486" y="644"/>
                  </a:lnTo>
                  <a:lnTo>
                    <a:pt x="1486" y="654"/>
                  </a:lnTo>
                  <a:lnTo>
                    <a:pt x="1488" y="662"/>
                  </a:lnTo>
                  <a:lnTo>
                    <a:pt x="1492" y="670"/>
                  </a:lnTo>
                  <a:lnTo>
                    <a:pt x="1498" y="676"/>
                  </a:lnTo>
                  <a:lnTo>
                    <a:pt x="1512" y="688"/>
                  </a:lnTo>
                  <a:lnTo>
                    <a:pt x="1528" y="696"/>
                  </a:lnTo>
                  <a:lnTo>
                    <a:pt x="1528" y="696"/>
                  </a:lnTo>
                  <a:lnTo>
                    <a:pt x="1546" y="702"/>
                  </a:lnTo>
                  <a:lnTo>
                    <a:pt x="1556" y="702"/>
                  </a:lnTo>
                  <a:lnTo>
                    <a:pt x="1562" y="700"/>
                  </a:lnTo>
                  <a:lnTo>
                    <a:pt x="1564" y="698"/>
                  </a:lnTo>
                  <a:lnTo>
                    <a:pt x="1576" y="688"/>
                  </a:lnTo>
                  <a:lnTo>
                    <a:pt x="1576" y="688"/>
                  </a:lnTo>
                  <a:lnTo>
                    <a:pt x="1580" y="702"/>
                  </a:lnTo>
                  <a:lnTo>
                    <a:pt x="1584" y="714"/>
                  </a:lnTo>
                  <a:lnTo>
                    <a:pt x="1590" y="722"/>
                  </a:lnTo>
                  <a:lnTo>
                    <a:pt x="1596" y="730"/>
                  </a:lnTo>
                  <a:lnTo>
                    <a:pt x="1610" y="740"/>
                  </a:lnTo>
                  <a:lnTo>
                    <a:pt x="1626" y="752"/>
                  </a:lnTo>
                  <a:lnTo>
                    <a:pt x="1626" y="752"/>
                  </a:lnTo>
                  <a:lnTo>
                    <a:pt x="1594" y="762"/>
                  </a:lnTo>
                  <a:lnTo>
                    <a:pt x="1580" y="766"/>
                  </a:lnTo>
                  <a:lnTo>
                    <a:pt x="1560" y="766"/>
                  </a:lnTo>
                  <a:lnTo>
                    <a:pt x="1560" y="766"/>
                  </a:lnTo>
                  <a:lnTo>
                    <a:pt x="1552" y="756"/>
                  </a:lnTo>
                  <a:lnTo>
                    <a:pt x="1542" y="746"/>
                  </a:lnTo>
                  <a:lnTo>
                    <a:pt x="1532" y="738"/>
                  </a:lnTo>
                  <a:lnTo>
                    <a:pt x="1522" y="730"/>
                  </a:lnTo>
                  <a:lnTo>
                    <a:pt x="1498" y="718"/>
                  </a:lnTo>
                  <a:lnTo>
                    <a:pt x="1474" y="708"/>
                  </a:lnTo>
                  <a:lnTo>
                    <a:pt x="1452" y="704"/>
                  </a:lnTo>
                  <a:lnTo>
                    <a:pt x="1434" y="702"/>
                  </a:lnTo>
                  <a:lnTo>
                    <a:pt x="1428" y="702"/>
                  </a:lnTo>
                  <a:lnTo>
                    <a:pt x="1422" y="704"/>
                  </a:lnTo>
                  <a:lnTo>
                    <a:pt x="1420" y="708"/>
                  </a:lnTo>
                  <a:lnTo>
                    <a:pt x="1420" y="712"/>
                  </a:lnTo>
                  <a:lnTo>
                    <a:pt x="1420" y="712"/>
                  </a:lnTo>
                  <a:lnTo>
                    <a:pt x="1424" y="722"/>
                  </a:lnTo>
                  <a:lnTo>
                    <a:pt x="1428" y="732"/>
                  </a:lnTo>
                  <a:lnTo>
                    <a:pt x="1434" y="740"/>
                  </a:lnTo>
                  <a:lnTo>
                    <a:pt x="1440" y="748"/>
                  </a:lnTo>
                  <a:lnTo>
                    <a:pt x="1456" y="760"/>
                  </a:lnTo>
                  <a:lnTo>
                    <a:pt x="1472" y="770"/>
                  </a:lnTo>
                  <a:lnTo>
                    <a:pt x="1488" y="776"/>
                  </a:lnTo>
                  <a:lnTo>
                    <a:pt x="1502" y="780"/>
                  </a:lnTo>
                  <a:lnTo>
                    <a:pt x="1514" y="784"/>
                  </a:lnTo>
                  <a:lnTo>
                    <a:pt x="1514" y="784"/>
                  </a:lnTo>
                  <a:lnTo>
                    <a:pt x="1508" y="786"/>
                  </a:lnTo>
                  <a:lnTo>
                    <a:pt x="1494" y="792"/>
                  </a:lnTo>
                  <a:lnTo>
                    <a:pt x="1488" y="798"/>
                  </a:lnTo>
                  <a:lnTo>
                    <a:pt x="1482" y="802"/>
                  </a:lnTo>
                  <a:lnTo>
                    <a:pt x="1480" y="806"/>
                  </a:lnTo>
                  <a:lnTo>
                    <a:pt x="1480" y="812"/>
                  </a:lnTo>
                  <a:lnTo>
                    <a:pt x="1480" y="812"/>
                  </a:lnTo>
                  <a:lnTo>
                    <a:pt x="1484" y="816"/>
                  </a:lnTo>
                  <a:lnTo>
                    <a:pt x="1492" y="822"/>
                  </a:lnTo>
                  <a:lnTo>
                    <a:pt x="1512" y="830"/>
                  </a:lnTo>
                  <a:lnTo>
                    <a:pt x="1522" y="836"/>
                  </a:lnTo>
                  <a:lnTo>
                    <a:pt x="1530" y="842"/>
                  </a:lnTo>
                  <a:lnTo>
                    <a:pt x="1534" y="848"/>
                  </a:lnTo>
                  <a:lnTo>
                    <a:pt x="1534" y="852"/>
                  </a:lnTo>
                  <a:lnTo>
                    <a:pt x="1534" y="854"/>
                  </a:lnTo>
                  <a:lnTo>
                    <a:pt x="1534" y="854"/>
                  </a:lnTo>
                  <a:lnTo>
                    <a:pt x="1514" y="848"/>
                  </a:lnTo>
                  <a:lnTo>
                    <a:pt x="1500" y="842"/>
                  </a:lnTo>
                  <a:lnTo>
                    <a:pt x="1490" y="842"/>
                  </a:lnTo>
                  <a:lnTo>
                    <a:pt x="1486" y="842"/>
                  </a:lnTo>
                  <a:lnTo>
                    <a:pt x="1484" y="844"/>
                  </a:lnTo>
                  <a:lnTo>
                    <a:pt x="1482" y="846"/>
                  </a:lnTo>
                  <a:lnTo>
                    <a:pt x="1482" y="850"/>
                  </a:lnTo>
                  <a:lnTo>
                    <a:pt x="1484" y="860"/>
                  </a:lnTo>
                  <a:lnTo>
                    <a:pt x="1492" y="872"/>
                  </a:lnTo>
                  <a:lnTo>
                    <a:pt x="1504" y="890"/>
                  </a:lnTo>
                  <a:lnTo>
                    <a:pt x="1504" y="890"/>
                  </a:lnTo>
                  <a:lnTo>
                    <a:pt x="1496" y="890"/>
                  </a:lnTo>
                  <a:lnTo>
                    <a:pt x="1490" y="888"/>
                  </a:lnTo>
                  <a:lnTo>
                    <a:pt x="1484" y="886"/>
                  </a:lnTo>
                  <a:lnTo>
                    <a:pt x="1478" y="882"/>
                  </a:lnTo>
                  <a:lnTo>
                    <a:pt x="1470" y="874"/>
                  </a:lnTo>
                  <a:lnTo>
                    <a:pt x="1464" y="864"/>
                  </a:lnTo>
                  <a:lnTo>
                    <a:pt x="1454" y="844"/>
                  </a:lnTo>
                  <a:lnTo>
                    <a:pt x="1446" y="834"/>
                  </a:lnTo>
                  <a:lnTo>
                    <a:pt x="1438" y="828"/>
                  </a:lnTo>
                  <a:lnTo>
                    <a:pt x="1438" y="828"/>
                  </a:lnTo>
                  <a:lnTo>
                    <a:pt x="1430" y="836"/>
                  </a:lnTo>
                  <a:lnTo>
                    <a:pt x="1426" y="844"/>
                  </a:lnTo>
                  <a:lnTo>
                    <a:pt x="1424" y="852"/>
                  </a:lnTo>
                  <a:lnTo>
                    <a:pt x="1424" y="860"/>
                  </a:lnTo>
                  <a:lnTo>
                    <a:pt x="1426" y="872"/>
                  </a:lnTo>
                  <a:lnTo>
                    <a:pt x="1428" y="878"/>
                  </a:lnTo>
                  <a:lnTo>
                    <a:pt x="1428" y="878"/>
                  </a:lnTo>
                  <a:lnTo>
                    <a:pt x="1418" y="866"/>
                  </a:lnTo>
                  <a:lnTo>
                    <a:pt x="1402" y="848"/>
                  </a:lnTo>
                  <a:lnTo>
                    <a:pt x="1392" y="838"/>
                  </a:lnTo>
                  <a:lnTo>
                    <a:pt x="1384" y="832"/>
                  </a:lnTo>
                  <a:lnTo>
                    <a:pt x="1374" y="828"/>
                  </a:lnTo>
                  <a:lnTo>
                    <a:pt x="1366" y="828"/>
                  </a:lnTo>
                  <a:lnTo>
                    <a:pt x="1366" y="828"/>
                  </a:lnTo>
                  <a:lnTo>
                    <a:pt x="1362" y="830"/>
                  </a:lnTo>
                  <a:lnTo>
                    <a:pt x="1362" y="836"/>
                  </a:lnTo>
                  <a:lnTo>
                    <a:pt x="1360" y="848"/>
                  </a:lnTo>
                  <a:lnTo>
                    <a:pt x="1362" y="856"/>
                  </a:lnTo>
                  <a:lnTo>
                    <a:pt x="1366" y="862"/>
                  </a:lnTo>
                  <a:lnTo>
                    <a:pt x="1370" y="870"/>
                  </a:lnTo>
                  <a:lnTo>
                    <a:pt x="1376" y="876"/>
                  </a:lnTo>
                  <a:lnTo>
                    <a:pt x="1376" y="876"/>
                  </a:lnTo>
                  <a:lnTo>
                    <a:pt x="1358" y="880"/>
                  </a:lnTo>
                  <a:lnTo>
                    <a:pt x="1338" y="882"/>
                  </a:lnTo>
                  <a:lnTo>
                    <a:pt x="1328" y="886"/>
                  </a:lnTo>
                  <a:lnTo>
                    <a:pt x="1320" y="890"/>
                  </a:lnTo>
                  <a:lnTo>
                    <a:pt x="1314" y="896"/>
                  </a:lnTo>
                  <a:lnTo>
                    <a:pt x="1310" y="904"/>
                  </a:lnTo>
                  <a:lnTo>
                    <a:pt x="1310" y="904"/>
                  </a:lnTo>
                  <a:lnTo>
                    <a:pt x="1324" y="912"/>
                  </a:lnTo>
                  <a:lnTo>
                    <a:pt x="1340" y="920"/>
                  </a:lnTo>
                  <a:lnTo>
                    <a:pt x="1354" y="924"/>
                  </a:lnTo>
                  <a:lnTo>
                    <a:pt x="1370" y="928"/>
                  </a:lnTo>
                  <a:lnTo>
                    <a:pt x="1388" y="928"/>
                  </a:lnTo>
                  <a:lnTo>
                    <a:pt x="1406" y="928"/>
                  </a:lnTo>
                  <a:lnTo>
                    <a:pt x="1446" y="924"/>
                  </a:lnTo>
                  <a:lnTo>
                    <a:pt x="1446" y="924"/>
                  </a:lnTo>
                  <a:lnTo>
                    <a:pt x="1454" y="924"/>
                  </a:lnTo>
                  <a:lnTo>
                    <a:pt x="1468" y="920"/>
                  </a:lnTo>
                  <a:lnTo>
                    <a:pt x="1468" y="920"/>
                  </a:lnTo>
                  <a:lnTo>
                    <a:pt x="1472" y="920"/>
                  </a:lnTo>
                  <a:lnTo>
                    <a:pt x="1478" y="920"/>
                  </a:lnTo>
                  <a:lnTo>
                    <a:pt x="1486" y="924"/>
                  </a:lnTo>
                  <a:lnTo>
                    <a:pt x="1496" y="932"/>
                  </a:lnTo>
                  <a:lnTo>
                    <a:pt x="1496" y="932"/>
                  </a:lnTo>
                  <a:lnTo>
                    <a:pt x="1486" y="934"/>
                  </a:lnTo>
                  <a:lnTo>
                    <a:pt x="1480" y="938"/>
                  </a:lnTo>
                  <a:lnTo>
                    <a:pt x="1470" y="944"/>
                  </a:lnTo>
                  <a:lnTo>
                    <a:pt x="1454" y="952"/>
                  </a:lnTo>
                  <a:lnTo>
                    <a:pt x="1440" y="956"/>
                  </a:lnTo>
                  <a:lnTo>
                    <a:pt x="1422" y="960"/>
                  </a:lnTo>
                  <a:lnTo>
                    <a:pt x="1422" y="960"/>
                  </a:lnTo>
                  <a:lnTo>
                    <a:pt x="1396" y="974"/>
                  </a:lnTo>
                  <a:lnTo>
                    <a:pt x="1386" y="982"/>
                  </a:lnTo>
                  <a:lnTo>
                    <a:pt x="1376" y="992"/>
                  </a:lnTo>
                  <a:lnTo>
                    <a:pt x="1368" y="1002"/>
                  </a:lnTo>
                  <a:lnTo>
                    <a:pt x="1362" y="1012"/>
                  </a:lnTo>
                  <a:lnTo>
                    <a:pt x="1358" y="1024"/>
                  </a:lnTo>
                  <a:lnTo>
                    <a:pt x="1356" y="1038"/>
                  </a:lnTo>
                  <a:lnTo>
                    <a:pt x="1356" y="1038"/>
                  </a:lnTo>
                  <a:lnTo>
                    <a:pt x="1374" y="1046"/>
                  </a:lnTo>
                  <a:lnTo>
                    <a:pt x="1384" y="1048"/>
                  </a:lnTo>
                  <a:lnTo>
                    <a:pt x="1392" y="1050"/>
                  </a:lnTo>
                  <a:lnTo>
                    <a:pt x="1400" y="1050"/>
                  </a:lnTo>
                  <a:lnTo>
                    <a:pt x="1410" y="1048"/>
                  </a:lnTo>
                  <a:lnTo>
                    <a:pt x="1416" y="1044"/>
                  </a:lnTo>
                  <a:lnTo>
                    <a:pt x="1422" y="1038"/>
                  </a:lnTo>
                  <a:lnTo>
                    <a:pt x="1422" y="1038"/>
                  </a:lnTo>
                  <a:lnTo>
                    <a:pt x="1430" y="1028"/>
                  </a:lnTo>
                  <a:lnTo>
                    <a:pt x="1436" y="1022"/>
                  </a:lnTo>
                  <a:lnTo>
                    <a:pt x="1440" y="1020"/>
                  </a:lnTo>
                  <a:lnTo>
                    <a:pt x="1444" y="1020"/>
                  </a:lnTo>
                  <a:lnTo>
                    <a:pt x="1448" y="1026"/>
                  </a:lnTo>
                  <a:lnTo>
                    <a:pt x="1452" y="1028"/>
                  </a:lnTo>
                  <a:lnTo>
                    <a:pt x="1458" y="1030"/>
                  </a:lnTo>
                  <a:lnTo>
                    <a:pt x="1478" y="1036"/>
                  </a:lnTo>
                  <a:lnTo>
                    <a:pt x="1478" y="1036"/>
                  </a:lnTo>
                  <a:lnTo>
                    <a:pt x="1474" y="1042"/>
                  </a:lnTo>
                  <a:lnTo>
                    <a:pt x="1468" y="1048"/>
                  </a:lnTo>
                  <a:lnTo>
                    <a:pt x="1454" y="1058"/>
                  </a:lnTo>
                  <a:lnTo>
                    <a:pt x="1438" y="1066"/>
                  </a:lnTo>
                  <a:lnTo>
                    <a:pt x="1422" y="1072"/>
                  </a:lnTo>
                  <a:lnTo>
                    <a:pt x="1408" y="1078"/>
                  </a:lnTo>
                  <a:lnTo>
                    <a:pt x="1396" y="1084"/>
                  </a:lnTo>
                  <a:lnTo>
                    <a:pt x="1392" y="1088"/>
                  </a:lnTo>
                  <a:lnTo>
                    <a:pt x="1390" y="1092"/>
                  </a:lnTo>
                  <a:lnTo>
                    <a:pt x="1390" y="1096"/>
                  </a:lnTo>
                  <a:lnTo>
                    <a:pt x="1392" y="1100"/>
                  </a:lnTo>
                  <a:lnTo>
                    <a:pt x="1392" y="1100"/>
                  </a:lnTo>
                  <a:lnTo>
                    <a:pt x="1406" y="1120"/>
                  </a:lnTo>
                  <a:lnTo>
                    <a:pt x="1420" y="1138"/>
                  </a:lnTo>
                  <a:lnTo>
                    <a:pt x="1436" y="1156"/>
                  </a:lnTo>
                  <a:lnTo>
                    <a:pt x="1436" y="1156"/>
                  </a:lnTo>
                  <a:lnTo>
                    <a:pt x="1426" y="1150"/>
                  </a:lnTo>
                  <a:lnTo>
                    <a:pt x="1402" y="1142"/>
                  </a:lnTo>
                  <a:lnTo>
                    <a:pt x="1388" y="1140"/>
                  </a:lnTo>
                  <a:lnTo>
                    <a:pt x="1376" y="1138"/>
                  </a:lnTo>
                  <a:lnTo>
                    <a:pt x="1364" y="1140"/>
                  </a:lnTo>
                  <a:lnTo>
                    <a:pt x="1360" y="1142"/>
                  </a:lnTo>
                  <a:lnTo>
                    <a:pt x="1356" y="1146"/>
                  </a:lnTo>
                  <a:lnTo>
                    <a:pt x="1356" y="1146"/>
                  </a:lnTo>
                  <a:lnTo>
                    <a:pt x="1354" y="1150"/>
                  </a:lnTo>
                  <a:lnTo>
                    <a:pt x="1352" y="1154"/>
                  </a:lnTo>
                  <a:lnTo>
                    <a:pt x="1354" y="1164"/>
                  </a:lnTo>
                  <a:lnTo>
                    <a:pt x="1358" y="1174"/>
                  </a:lnTo>
                  <a:lnTo>
                    <a:pt x="1368" y="1182"/>
                  </a:lnTo>
                  <a:lnTo>
                    <a:pt x="1382" y="1192"/>
                  </a:lnTo>
                  <a:lnTo>
                    <a:pt x="1398" y="1200"/>
                  </a:lnTo>
                  <a:lnTo>
                    <a:pt x="1418" y="1208"/>
                  </a:lnTo>
                  <a:lnTo>
                    <a:pt x="1440" y="1214"/>
                  </a:lnTo>
                  <a:lnTo>
                    <a:pt x="1440" y="1214"/>
                  </a:lnTo>
                  <a:lnTo>
                    <a:pt x="1430" y="1218"/>
                  </a:lnTo>
                  <a:lnTo>
                    <a:pt x="1416" y="1220"/>
                  </a:lnTo>
                  <a:lnTo>
                    <a:pt x="1402" y="1222"/>
                  </a:lnTo>
                  <a:lnTo>
                    <a:pt x="1388" y="1226"/>
                  </a:lnTo>
                  <a:lnTo>
                    <a:pt x="1378" y="1230"/>
                  </a:lnTo>
                  <a:lnTo>
                    <a:pt x="1376" y="1232"/>
                  </a:lnTo>
                  <a:lnTo>
                    <a:pt x="1374" y="1236"/>
                  </a:lnTo>
                  <a:lnTo>
                    <a:pt x="1374" y="1242"/>
                  </a:lnTo>
                  <a:lnTo>
                    <a:pt x="1376" y="1248"/>
                  </a:lnTo>
                  <a:lnTo>
                    <a:pt x="1380" y="1254"/>
                  </a:lnTo>
                  <a:lnTo>
                    <a:pt x="1388" y="1262"/>
                  </a:lnTo>
                  <a:lnTo>
                    <a:pt x="1388" y="1262"/>
                  </a:lnTo>
                  <a:lnTo>
                    <a:pt x="1370" y="1272"/>
                  </a:lnTo>
                  <a:lnTo>
                    <a:pt x="1360" y="1278"/>
                  </a:lnTo>
                  <a:lnTo>
                    <a:pt x="1354" y="1286"/>
                  </a:lnTo>
                  <a:lnTo>
                    <a:pt x="1354" y="1288"/>
                  </a:lnTo>
                  <a:lnTo>
                    <a:pt x="1354" y="1290"/>
                  </a:lnTo>
                  <a:lnTo>
                    <a:pt x="1360" y="1294"/>
                  </a:lnTo>
                  <a:lnTo>
                    <a:pt x="1368" y="1294"/>
                  </a:lnTo>
                  <a:lnTo>
                    <a:pt x="1380" y="1294"/>
                  </a:lnTo>
                  <a:lnTo>
                    <a:pt x="1396" y="1290"/>
                  </a:lnTo>
                  <a:lnTo>
                    <a:pt x="1418" y="1294"/>
                  </a:lnTo>
                  <a:lnTo>
                    <a:pt x="1418" y="1294"/>
                  </a:lnTo>
                  <a:lnTo>
                    <a:pt x="1386" y="1312"/>
                  </a:lnTo>
                  <a:lnTo>
                    <a:pt x="1378" y="1318"/>
                  </a:lnTo>
                  <a:lnTo>
                    <a:pt x="1372" y="1324"/>
                  </a:lnTo>
                  <a:lnTo>
                    <a:pt x="1368" y="1330"/>
                  </a:lnTo>
                  <a:lnTo>
                    <a:pt x="1368" y="1336"/>
                  </a:lnTo>
                  <a:lnTo>
                    <a:pt x="1368" y="1336"/>
                  </a:lnTo>
                  <a:lnTo>
                    <a:pt x="1368" y="1338"/>
                  </a:lnTo>
                  <a:lnTo>
                    <a:pt x="1370" y="1340"/>
                  </a:lnTo>
                  <a:lnTo>
                    <a:pt x="1376" y="1342"/>
                  </a:lnTo>
                  <a:lnTo>
                    <a:pt x="1384" y="1342"/>
                  </a:lnTo>
                  <a:lnTo>
                    <a:pt x="1392" y="1342"/>
                  </a:lnTo>
                  <a:lnTo>
                    <a:pt x="1410" y="1340"/>
                  </a:lnTo>
                  <a:lnTo>
                    <a:pt x="1418" y="1340"/>
                  </a:lnTo>
                  <a:lnTo>
                    <a:pt x="1422" y="1344"/>
                  </a:lnTo>
                  <a:lnTo>
                    <a:pt x="1422" y="1344"/>
                  </a:lnTo>
                  <a:lnTo>
                    <a:pt x="1422" y="1352"/>
                  </a:lnTo>
                  <a:lnTo>
                    <a:pt x="1420" y="1358"/>
                  </a:lnTo>
                  <a:lnTo>
                    <a:pt x="1416" y="1364"/>
                  </a:lnTo>
                  <a:lnTo>
                    <a:pt x="1412" y="1368"/>
                  </a:lnTo>
                  <a:lnTo>
                    <a:pt x="1404" y="1374"/>
                  </a:lnTo>
                  <a:lnTo>
                    <a:pt x="1398" y="1380"/>
                  </a:lnTo>
                  <a:lnTo>
                    <a:pt x="1398" y="1380"/>
                  </a:lnTo>
                  <a:lnTo>
                    <a:pt x="1404" y="1382"/>
                  </a:lnTo>
                  <a:lnTo>
                    <a:pt x="1410" y="1384"/>
                  </a:lnTo>
                  <a:lnTo>
                    <a:pt x="1420" y="1384"/>
                  </a:lnTo>
                  <a:lnTo>
                    <a:pt x="1430" y="1382"/>
                  </a:lnTo>
                  <a:lnTo>
                    <a:pt x="1438" y="1376"/>
                  </a:lnTo>
                  <a:lnTo>
                    <a:pt x="1448" y="1372"/>
                  </a:lnTo>
                  <a:lnTo>
                    <a:pt x="1458" y="1370"/>
                  </a:lnTo>
                  <a:lnTo>
                    <a:pt x="1466" y="1372"/>
                  </a:lnTo>
                  <a:lnTo>
                    <a:pt x="1472" y="1376"/>
                  </a:lnTo>
                  <a:lnTo>
                    <a:pt x="1478" y="1380"/>
                  </a:lnTo>
                  <a:lnTo>
                    <a:pt x="1478" y="1380"/>
                  </a:lnTo>
                  <a:lnTo>
                    <a:pt x="1472" y="1386"/>
                  </a:lnTo>
                  <a:lnTo>
                    <a:pt x="1464" y="1392"/>
                  </a:lnTo>
                  <a:lnTo>
                    <a:pt x="1446" y="1400"/>
                  </a:lnTo>
                  <a:lnTo>
                    <a:pt x="1438" y="1404"/>
                  </a:lnTo>
                  <a:lnTo>
                    <a:pt x="1432" y="1410"/>
                  </a:lnTo>
                  <a:lnTo>
                    <a:pt x="1428" y="1418"/>
                  </a:lnTo>
                  <a:lnTo>
                    <a:pt x="1430" y="1428"/>
                  </a:lnTo>
                  <a:lnTo>
                    <a:pt x="1430" y="1428"/>
                  </a:lnTo>
                  <a:lnTo>
                    <a:pt x="1436" y="1432"/>
                  </a:lnTo>
                  <a:lnTo>
                    <a:pt x="1444" y="1434"/>
                  </a:lnTo>
                  <a:lnTo>
                    <a:pt x="1462" y="1438"/>
                  </a:lnTo>
                  <a:lnTo>
                    <a:pt x="1478" y="1442"/>
                  </a:lnTo>
                  <a:lnTo>
                    <a:pt x="1486" y="1444"/>
                  </a:lnTo>
                  <a:lnTo>
                    <a:pt x="1494" y="1448"/>
                  </a:lnTo>
                  <a:lnTo>
                    <a:pt x="1494" y="1448"/>
                  </a:lnTo>
                  <a:lnTo>
                    <a:pt x="1490" y="1454"/>
                  </a:lnTo>
                  <a:lnTo>
                    <a:pt x="1484" y="1472"/>
                  </a:lnTo>
                  <a:lnTo>
                    <a:pt x="1478" y="1488"/>
                  </a:lnTo>
                  <a:lnTo>
                    <a:pt x="1480" y="1494"/>
                  </a:lnTo>
                  <a:lnTo>
                    <a:pt x="1482" y="1498"/>
                  </a:lnTo>
                  <a:lnTo>
                    <a:pt x="1482" y="1498"/>
                  </a:lnTo>
                  <a:lnTo>
                    <a:pt x="1492" y="1502"/>
                  </a:lnTo>
                  <a:lnTo>
                    <a:pt x="1500" y="1500"/>
                  </a:lnTo>
                  <a:lnTo>
                    <a:pt x="1510" y="1496"/>
                  </a:lnTo>
                  <a:lnTo>
                    <a:pt x="1518" y="1490"/>
                  </a:lnTo>
                  <a:lnTo>
                    <a:pt x="1532" y="1476"/>
                  </a:lnTo>
                  <a:lnTo>
                    <a:pt x="1536" y="1472"/>
                  </a:lnTo>
                  <a:lnTo>
                    <a:pt x="1540" y="1468"/>
                  </a:lnTo>
                  <a:lnTo>
                    <a:pt x="1540" y="1468"/>
                  </a:lnTo>
                  <a:lnTo>
                    <a:pt x="1540" y="1486"/>
                  </a:lnTo>
                  <a:lnTo>
                    <a:pt x="1544" y="1496"/>
                  </a:lnTo>
                  <a:lnTo>
                    <a:pt x="1548" y="1504"/>
                  </a:lnTo>
                  <a:lnTo>
                    <a:pt x="1554" y="1510"/>
                  </a:lnTo>
                  <a:lnTo>
                    <a:pt x="1560" y="1514"/>
                  </a:lnTo>
                  <a:lnTo>
                    <a:pt x="1566" y="1520"/>
                  </a:lnTo>
                  <a:lnTo>
                    <a:pt x="1568" y="1528"/>
                  </a:lnTo>
                  <a:lnTo>
                    <a:pt x="1564" y="1538"/>
                  </a:lnTo>
                  <a:lnTo>
                    <a:pt x="1564" y="1538"/>
                  </a:lnTo>
                  <a:lnTo>
                    <a:pt x="1564" y="1554"/>
                  </a:lnTo>
                  <a:lnTo>
                    <a:pt x="1566" y="1570"/>
                  </a:lnTo>
                  <a:lnTo>
                    <a:pt x="1568" y="1576"/>
                  </a:lnTo>
                  <a:lnTo>
                    <a:pt x="1572" y="1584"/>
                  </a:lnTo>
                  <a:lnTo>
                    <a:pt x="1576" y="1588"/>
                  </a:lnTo>
                  <a:lnTo>
                    <a:pt x="1582" y="1594"/>
                  </a:lnTo>
                  <a:lnTo>
                    <a:pt x="1582" y="1594"/>
                  </a:lnTo>
                  <a:lnTo>
                    <a:pt x="1596" y="1588"/>
                  </a:lnTo>
                  <a:lnTo>
                    <a:pt x="1606" y="1580"/>
                  </a:lnTo>
                  <a:lnTo>
                    <a:pt x="1614" y="1572"/>
                  </a:lnTo>
                  <a:lnTo>
                    <a:pt x="1620" y="1560"/>
                  </a:lnTo>
                  <a:lnTo>
                    <a:pt x="1622" y="1548"/>
                  </a:lnTo>
                  <a:lnTo>
                    <a:pt x="1624" y="1534"/>
                  </a:lnTo>
                  <a:lnTo>
                    <a:pt x="1626" y="1502"/>
                  </a:lnTo>
                  <a:lnTo>
                    <a:pt x="1626" y="1502"/>
                  </a:lnTo>
                  <a:lnTo>
                    <a:pt x="1626" y="1500"/>
                  </a:lnTo>
                  <a:lnTo>
                    <a:pt x="1628" y="1498"/>
                  </a:lnTo>
                  <a:lnTo>
                    <a:pt x="1632" y="1496"/>
                  </a:lnTo>
                  <a:lnTo>
                    <a:pt x="1640" y="1498"/>
                  </a:lnTo>
                  <a:lnTo>
                    <a:pt x="1648" y="1500"/>
                  </a:lnTo>
                  <a:lnTo>
                    <a:pt x="1664" y="1508"/>
                  </a:lnTo>
                  <a:lnTo>
                    <a:pt x="1672" y="1512"/>
                  </a:lnTo>
                  <a:lnTo>
                    <a:pt x="1672" y="1512"/>
                  </a:lnTo>
                  <a:lnTo>
                    <a:pt x="1676" y="1516"/>
                  </a:lnTo>
                  <a:lnTo>
                    <a:pt x="1678" y="1520"/>
                  </a:lnTo>
                  <a:lnTo>
                    <a:pt x="1678" y="1526"/>
                  </a:lnTo>
                  <a:lnTo>
                    <a:pt x="1676" y="1530"/>
                  </a:lnTo>
                  <a:lnTo>
                    <a:pt x="1670" y="1538"/>
                  </a:lnTo>
                  <a:lnTo>
                    <a:pt x="1662" y="1548"/>
                  </a:lnTo>
                  <a:lnTo>
                    <a:pt x="1652" y="1558"/>
                  </a:lnTo>
                  <a:lnTo>
                    <a:pt x="1644" y="1570"/>
                  </a:lnTo>
                  <a:lnTo>
                    <a:pt x="1642" y="1578"/>
                  </a:lnTo>
                  <a:lnTo>
                    <a:pt x="1642" y="1584"/>
                  </a:lnTo>
                  <a:lnTo>
                    <a:pt x="1644" y="1592"/>
                  </a:lnTo>
                  <a:lnTo>
                    <a:pt x="1646" y="1602"/>
                  </a:lnTo>
                  <a:lnTo>
                    <a:pt x="1646" y="1602"/>
                  </a:lnTo>
                  <a:lnTo>
                    <a:pt x="1658" y="1602"/>
                  </a:lnTo>
                  <a:lnTo>
                    <a:pt x="1668" y="1602"/>
                  </a:lnTo>
                  <a:lnTo>
                    <a:pt x="1676" y="1600"/>
                  </a:lnTo>
                  <a:lnTo>
                    <a:pt x="1684" y="1598"/>
                  </a:lnTo>
                  <a:lnTo>
                    <a:pt x="1698" y="1590"/>
                  </a:lnTo>
                  <a:lnTo>
                    <a:pt x="1710" y="1580"/>
                  </a:lnTo>
                  <a:lnTo>
                    <a:pt x="1720" y="1570"/>
                  </a:lnTo>
                  <a:lnTo>
                    <a:pt x="1732" y="1560"/>
                  </a:lnTo>
                  <a:lnTo>
                    <a:pt x="1746" y="1550"/>
                  </a:lnTo>
                  <a:lnTo>
                    <a:pt x="1754" y="1548"/>
                  </a:lnTo>
                  <a:lnTo>
                    <a:pt x="1764" y="1544"/>
                  </a:lnTo>
                  <a:lnTo>
                    <a:pt x="1764" y="1544"/>
                  </a:lnTo>
                  <a:lnTo>
                    <a:pt x="1770" y="1552"/>
                  </a:lnTo>
                  <a:lnTo>
                    <a:pt x="1772" y="1558"/>
                  </a:lnTo>
                  <a:lnTo>
                    <a:pt x="1770" y="1566"/>
                  </a:lnTo>
                  <a:lnTo>
                    <a:pt x="1766" y="1574"/>
                  </a:lnTo>
                  <a:lnTo>
                    <a:pt x="1756" y="1590"/>
                  </a:lnTo>
                  <a:lnTo>
                    <a:pt x="1746" y="1606"/>
                  </a:lnTo>
                  <a:lnTo>
                    <a:pt x="1746" y="1606"/>
                  </a:lnTo>
                  <a:lnTo>
                    <a:pt x="1734" y="1610"/>
                  </a:lnTo>
                  <a:lnTo>
                    <a:pt x="1720" y="1614"/>
                  </a:lnTo>
                  <a:lnTo>
                    <a:pt x="1694" y="1618"/>
                  </a:lnTo>
                  <a:lnTo>
                    <a:pt x="1680" y="1624"/>
                  </a:lnTo>
                  <a:lnTo>
                    <a:pt x="1666" y="1632"/>
                  </a:lnTo>
                  <a:lnTo>
                    <a:pt x="1654" y="1646"/>
                  </a:lnTo>
                  <a:lnTo>
                    <a:pt x="1642" y="1666"/>
                  </a:lnTo>
                  <a:lnTo>
                    <a:pt x="1642" y="1666"/>
                  </a:lnTo>
                  <a:lnTo>
                    <a:pt x="1658" y="1670"/>
                  </a:lnTo>
                  <a:lnTo>
                    <a:pt x="1672" y="1674"/>
                  </a:lnTo>
                  <a:lnTo>
                    <a:pt x="1684" y="1674"/>
                  </a:lnTo>
                  <a:lnTo>
                    <a:pt x="1694" y="1674"/>
                  </a:lnTo>
                  <a:lnTo>
                    <a:pt x="1704" y="1670"/>
                  </a:lnTo>
                  <a:lnTo>
                    <a:pt x="1710" y="1668"/>
                  </a:lnTo>
                  <a:lnTo>
                    <a:pt x="1724" y="1660"/>
                  </a:lnTo>
                  <a:lnTo>
                    <a:pt x="1724" y="1660"/>
                  </a:lnTo>
                  <a:lnTo>
                    <a:pt x="1732" y="1654"/>
                  </a:lnTo>
                  <a:lnTo>
                    <a:pt x="1736" y="1648"/>
                  </a:lnTo>
                  <a:lnTo>
                    <a:pt x="1742" y="1644"/>
                  </a:lnTo>
                  <a:lnTo>
                    <a:pt x="1748" y="1642"/>
                  </a:lnTo>
                  <a:lnTo>
                    <a:pt x="1748" y="1642"/>
                  </a:lnTo>
                  <a:lnTo>
                    <a:pt x="1748" y="1656"/>
                  </a:lnTo>
                  <a:lnTo>
                    <a:pt x="1748" y="1674"/>
                  </a:lnTo>
                  <a:lnTo>
                    <a:pt x="1750" y="1682"/>
                  </a:lnTo>
                  <a:lnTo>
                    <a:pt x="1752" y="1688"/>
                  </a:lnTo>
                  <a:lnTo>
                    <a:pt x="1756" y="1694"/>
                  </a:lnTo>
                  <a:lnTo>
                    <a:pt x="1760" y="1698"/>
                  </a:lnTo>
                  <a:lnTo>
                    <a:pt x="1760" y="1698"/>
                  </a:lnTo>
                  <a:lnTo>
                    <a:pt x="1770" y="1696"/>
                  </a:lnTo>
                  <a:lnTo>
                    <a:pt x="1776" y="1694"/>
                  </a:lnTo>
                  <a:lnTo>
                    <a:pt x="1790" y="1684"/>
                  </a:lnTo>
                  <a:lnTo>
                    <a:pt x="1790" y="1684"/>
                  </a:lnTo>
                  <a:lnTo>
                    <a:pt x="1792" y="1690"/>
                  </a:lnTo>
                  <a:lnTo>
                    <a:pt x="1792" y="1696"/>
                  </a:lnTo>
                  <a:lnTo>
                    <a:pt x="1786" y="1714"/>
                  </a:lnTo>
                  <a:lnTo>
                    <a:pt x="1784" y="1722"/>
                  </a:lnTo>
                  <a:lnTo>
                    <a:pt x="1782" y="1730"/>
                  </a:lnTo>
                  <a:lnTo>
                    <a:pt x="1784" y="1738"/>
                  </a:lnTo>
                  <a:lnTo>
                    <a:pt x="1788" y="1744"/>
                  </a:lnTo>
                  <a:lnTo>
                    <a:pt x="1788" y="1744"/>
                  </a:lnTo>
                  <a:lnTo>
                    <a:pt x="1796" y="1742"/>
                  </a:lnTo>
                  <a:lnTo>
                    <a:pt x="1800" y="1740"/>
                  </a:lnTo>
                  <a:lnTo>
                    <a:pt x="1808" y="1732"/>
                  </a:lnTo>
                  <a:lnTo>
                    <a:pt x="1812" y="1726"/>
                  </a:lnTo>
                  <a:lnTo>
                    <a:pt x="1814" y="1724"/>
                  </a:lnTo>
                  <a:lnTo>
                    <a:pt x="1814" y="1724"/>
                  </a:lnTo>
                  <a:lnTo>
                    <a:pt x="1822" y="1732"/>
                  </a:lnTo>
                  <a:lnTo>
                    <a:pt x="1832" y="1738"/>
                  </a:lnTo>
                  <a:lnTo>
                    <a:pt x="1840" y="1738"/>
                  </a:lnTo>
                  <a:lnTo>
                    <a:pt x="1850" y="1736"/>
                  </a:lnTo>
                  <a:lnTo>
                    <a:pt x="1850" y="1736"/>
                  </a:lnTo>
                  <a:lnTo>
                    <a:pt x="1854" y="1720"/>
                  </a:lnTo>
                  <a:lnTo>
                    <a:pt x="1854" y="1702"/>
                  </a:lnTo>
                  <a:lnTo>
                    <a:pt x="1852" y="1692"/>
                  </a:lnTo>
                  <a:lnTo>
                    <a:pt x="1848" y="1682"/>
                  </a:lnTo>
                  <a:lnTo>
                    <a:pt x="1844" y="1676"/>
                  </a:lnTo>
                  <a:lnTo>
                    <a:pt x="1836" y="1670"/>
                  </a:lnTo>
                  <a:lnTo>
                    <a:pt x="1836" y="1670"/>
                  </a:lnTo>
                  <a:lnTo>
                    <a:pt x="1842" y="1666"/>
                  </a:lnTo>
                  <a:lnTo>
                    <a:pt x="1846" y="1666"/>
                  </a:lnTo>
                  <a:lnTo>
                    <a:pt x="1858" y="1670"/>
                  </a:lnTo>
                  <a:lnTo>
                    <a:pt x="1872" y="1674"/>
                  </a:lnTo>
                  <a:lnTo>
                    <a:pt x="1878" y="1674"/>
                  </a:lnTo>
                  <a:lnTo>
                    <a:pt x="1882" y="1672"/>
                  </a:lnTo>
                  <a:lnTo>
                    <a:pt x="1882" y="1672"/>
                  </a:lnTo>
                  <a:lnTo>
                    <a:pt x="1884" y="1676"/>
                  </a:lnTo>
                  <a:lnTo>
                    <a:pt x="1886" y="1682"/>
                  </a:lnTo>
                  <a:lnTo>
                    <a:pt x="1886" y="1694"/>
                  </a:lnTo>
                  <a:lnTo>
                    <a:pt x="1884" y="1706"/>
                  </a:lnTo>
                  <a:lnTo>
                    <a:pt x="1880" y="1718"/>
                  </a:lnTo>
                  <a:lnTo>
                    <a:pt x="1878" y="1732"/>
                  </a:lnTo>
                  <a:lnTo>
                    <a:pt x="1878" y="1744"/>
                  </a:lnTo>
                  <a:lnTo>
                    <a:pt x="1878" y="1748"/>
                  </a:lnTo>
                  <a:lnTo>
                    <a:pt x="1880" y="1754"/>
                  </a:lnTo>
                  <a:lnTo>
                    <a:pt x="1884" y="1758"/>
                  </a:lnTo>
                  <a:lnTo>
                    <a:pt x="1890" y="1762"/>
                  </a:lnTo>
                  <a:lnTo>
                    <a:pt x="1890" y="1762"/>
                  </a:lnTo>
                  <a:lnTo>
                    <a:pt x="1900" y="1760"/>
                  </a:lnTo>
                  <a:lnTo>
                    <a:pt x="1908" y="1756"/>
                  </a:lnTo>
                  <a:lnTo>
                    <a:pt x="1916" y="1748"/>
                  </a:lnTo>
                  <a:lnTo>
                    <a:pt x="1922" y="1742"/>
                  </a:lnTo>
                  <a:lnTo>
                    <a:pt x="1934" y="1726"/>
                  </a:lnTo>
                  <a:lnTo>
                    <a:pt x="1942" y="1720"/>
                  </a:lnTo>
                  <a:lnTo>
                    <a:pt x="1952" y="1714"/>
                  </a:lnTo>
                  <a:lnTo>
                    <a:pt x="1952" y="1714"/>
                  </a:lnTo>
                  <a:lnTo>
                    <a:pt x="1952" y="1726"/>
                  </a:lnTo>
                  <a:lnTo>
                    <a:pt x="1954" y="1736"/>
                  </a:lnTo>
                  <a:lnTo>
                    <a:pt x="1960" y="1758"/>
                  </a:lnTo>
                  <a:lnTo>
                    <a:pt x="1962" y="1766"/>
                  </a:lnTo>
                  <a:lnTo>
                    <a:pt x="1958" y="1776"/>
                  </a:lnTo>
                  <a:lnTo>
                    <a:pt x="1950" y="1786"/>
                  </a:lnTo>
                  <a:lnTo>
                    <a:pt x="1936" y="1794"/>
                  </a:lnTo>
                  <a:lnTo>
                    <a:pt x="1936" y="1794"/>
                  </a:lnTo>
                  <a:lnTo>
                    <a:pt x="1936" y="1800"/>
                  </a:lnTo>
                  <a:lnTo>
                    <a:pt x="1938" y="1804"/>
                  </a:lnTo>
                  <a:lnTo>
                    <a:pt x="1944" y="1812"/>
                  </a:lnTo>
                  <a:lnTo>
                    <a:pt x="1954" y="1818"/>
                  </a:lnTo>
                  <a:lnTo>
                    <a:pt x="1962" y="1824"/>
                  </a:lnTo>
                  <a:lnTo>
                    <a:pt x="1970" y="1830"/>
                  </a:lnTo>
                  <a:lnTo>
                    <a:pt x="1972" y="1834"/>
                  </a:lnTo>
                  <a:lnTo>
                    <a:pt x="1974" y="1838"/>
                  </a:lnTo>
                  <a:lnTo>
                    <a:pt x="1974" y="1842"/>
                  </a:lnTo>
                  <a:lnTo>
                    <a:pt x="1974" y="1848"/>
                  </a:lnTo>
                  <a:lnTo>
                    <a:pt x="1972" y="1856"/>
                  </a:lnTo>
                  <a:lnTo>
                    <a:pt x="1966" y="1864"/>
                  </a:lnTo>
                  <a:lnTo>
                    <a:pt x="1966" y="1864"/>
                  </a:lnTo>
                  <a:lnTo>
                    <a:pt x="1972" y="1868"/>
                  </a:lnTo>
                  <a:lnTo>
                    <a:pt x="1976" y="1872"/>
                  </a:lnTo>
                  <a:lnTo>
                    <a:pt x="1980" y="1874"/>
                  </a:lnTo>
                  <a:lnTo>
                    <a:pt x="1986" y="1874"/>
                  </a:lnTo>
                  <a:lnTo>
                    <a:pt x="1996" y="1874"/>
                  </a:lnTo>
                  <a:lnTo>
                    <a:pt x="2006" y="1870"/>
                  </a:lnTo>
                  <a:lnTo>
                    <a:pt x="2034" y="1838"/>
                  </a:lnTo>
                  <a:lnTo>
                    <a:pt x="2034" y="1838"/>
                  </a:lnTo>
                  <a:lnTo>
                    <a:pt x="2030" y="1860"/>
                  </a:lnTo>
                  <a:lnTo>
                    <a:pt x="2028" y="1886"/>
                  </a:lnTo>
                  <a:lnTo>
                    <a:pt x="2028" y="1912"/>
                  </a:lnTo>
                  <a:lnTo>
                    <a:pt x="2032" y="1936"/>
                  </a:lnTo>
                  <a:lnTo>
                    <a:pt x="2032" y="1936"/>
                  </a:lnTo>
                  <a:lnTo>
                    <a:pt x="2030" y="1944"/>
                  </a:lnTo>
                  <a:lnTo>
                    <a:pt x="2028" y="1954"/>
                  </a:lnTo>
                  <a:lnTo>
                    <a:pt x="2030" y="1974"/>
                  </a:lnTo>
                  <a:lnTo>
                    <a:pt x="2028" y="1982"/>
                  </a:lnTo>
                  <a:lnTo>
                    <a:pt x="2022" y="1992"/>
                  </a:lnTo>
                  <a:lnTo>
                    <a:pt x="2014" y="2000"/>
                  </a:lnTo>
                  <a:lnTo>
                    <a:pt x="2000" y="2008"/>
                  </a:lnTo>
                  <a:lnTo>
                    <a:pt x="2000" y="2008"/>
                  </a:lnTo>
                  <a:lnTo>
                    <a:pt x="1992" y="2054"/>
                  </a:lnTo>
                  <a:lnTo>
                    <a:pt x="1988" y="2076"/>
                  </a:lnTo>
                  <a:lnTo>
                    <a:pt x="1982" y="2096"/>
                  </a:lnTo>
                  <a:lnTo>
                    <a:pt x="1972" y="2116"/>
                  </a:lnTo>
                  <a:lnTo>
                    <a:pt x="1960" y="2136"/>
                  </a:lnTo>
                  <a:lnTo>
                    <a:pt x="1950" y="2144"/>
                  </a:lnTo>
                  <a:lnTo>
                    <a:pt x="1942" y="2154"/>
                  </a:lnTo>
                  <a:lnTo>
                    <a:pt x="1930" y="2162"/>
                  </a:lnTo>
                  <a:lnTo>
                    <a:pt x="1918" y="2168"/>
                  </a:lnTo>
                  <a:lnTo>
                    <a:pt x="1918" y="2168"/>
                  </a:lnTo>
                  <a:lnTo>
                    <a:pt x="1914" y="2176"/>
                  </a:lnTo>
                  <a:lnTo>
                    <a:pt x="1908" y="2182"/>
                  </a:lnTo>
                  <a:lnTo>
                    <a:pt x="1894" y="2192"/>
                  </a:lnTo>
                  <a:lnTo>
                    <a:pt x="1876" y="2200"/>
                  </a:lnTo>
                  <a:lnTo>
                    <a:pt x="1856" y="2206"/>
                  </a:lnTo>
                  <a:lnTo>
                    <a:pt x="1832" y="2212"/>
                  </a:lnTo>
                  <a:lnTo>
                    <a:pt x="1806" y="2216"/>
                  </a:lnTo>
                  <a:lnTo>
                    <a:pt x="1752" y="2224"/>
                  </a:lnTo>
                  <a:lnTo>
                    <a:pt x="1696" y="2230"/>
                  </a:lnTo>
                  <a:lnTo>
                    <a:pt x="1670" y="2234"/>
                  </a:lnTo>
                  <a:lnTo>
                    <a:pt x="1646" y="2240"/>
                  </a:lnTo>
                  <a:lnTo>
                    <a:pt x="1622" y="2246"/>
                  </a:lnTo>
                  <a:lnTo>
                    <a:pt x="1602" y="2254"/>
                  </a:lnTo>
                  <a:lnTo>
                    <a:pt x="1586" y="2266"/>
                  </a:lnTo>
                  <a:lnTo>
                    <a:pt x="1580" y="2272"/>
                  </a:lnTo>
                  <a:lnTo>
                    <a:pt x="1574" y="2278"/>
                  </a:lnTo>
                  <a:lnTo>
                    <a:pt x="1574" y="2278"/>
                  </a:lnTo>
                  <a:lnTo>
                    <a:pt x="1578" y="2280"/>
                  </a:lnTo>
                  <a:lnTo>
                    <a:pt x="1584" y="2282"/>
                  </a:lnTo>
                  <a:lnTo>
                    <a:pt x="1602" y="2284"/>
                  </a:lnTo>
                  <a:lnTo>
                    <a:pt x="1624" y="2286"/>
                  </a:lnTo>
                  <a:lnTo>
                    <a:pt x="1652" y="2286"/>
                  </a:lnTo>
                  <a:lnTo>
                    <a:pt x="1702" y="2286"/>
                  </a:lnTo>
                  <a:lnTo>
                    <a:pt x="1732" y="2282"/>
                  </a:lnTo>
                  <a:lnTo>
                    <a:pt x="1732" y="2282"/>
                  </a:lnTo>
                  <a:lnTo>
                    <a:pt x="1740" y="2278"/>
                  </a:lnTo>
                  <a:lnTo>
                    <a:pt x="1748" y="2278"/>
                  </a:lnTo>
                  <a:lnTo>
                    <a:pt x="1756" y="2280"/>
                  </a:lnTo>
                  <a:lnTo>
                    <a:pt x="1764" y="2282"/>
                  </a:lnTo>
                  <a:lnTo>
                    <a:pt x="1782" y="2288"/>
                  </a:lnTo>
                  <a:lnTo>
                    <a:pt x="1790" y="2290"/>
                  </a:lnTo>
                  <a:lnTo>
                    <a:pt x="1800" y="2290"/>
                  </a:lnTo>
                  <a:lnTo>
                    <a:pt x="1800" y="2290"/>
                  </a:lnTo>
                  <a:lnTo>
                    <a:pt x="1820" y="2290"/>
                  </a:lnTo>
                  <a:lnTo>
                    <a:pt x="1844" y="2288"/>
                  </a:lnTo>
                  <a:lnTo>
                    <a:pt x="1888" y="2284"/>
                  </a:lnTo>
                  <a:lnTo>
                    <a:pt x="1910" y="2282"/>
                  </a:lnTo>
                  <a:lnTo>
                    <a:pt x="1930" y="2282"/>
                  </a:lnTo>
                  <a:lnTo>
                    <a:pt x="1950" y="2284"/>
                  </a:lnTo>
                  <a:lnTo>
                    <a:pt x="1968" y="2290"/>
                  </a:lnTo>
                  <a:lnTo>
                    <a:pt x="1968" y="2290"/>
                  </a:lnTo>
                  <a:lnTo>
                    <a:pt x="2060" y="2290"/>
                  </a:lnTo>
                  <a:lnTo>
                    <a:pt x="2148" y="2292"/>
                  </a:lnTo>
                  <a:lnTo>
                    <a:pt x="2148" y="2292"/>
                  </a:lnTo>
                  <a:close/>
                </a:path>
              </a:pathLst>
            </a:custGeom>
            <a:solidFill>
              <a:srgbClr val="2F4594"/>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2" name="Freeform 71"/>
            <p:cNvSpPr>
              <a:spLocks noEditPoints="1"/>
            </p:cNvSpPr>
            <p:nvPr userDrawn="1"/>
          </p:nvSpPr>
          <p:spPr bwMode="gray">
            <a:xfrm>
              <a:off x="3265" y="2813"/>
              <a:ext cx="695" cy="682"/>
            </a:xfrm>
            <a:custGeom>
              <a:avLst/>
              <a:gdLst/>
              <a:ahLst/>
              <a:cxnLst>
                <a:cxn ang="0">
                  <a:pos x="176" y="312"/>
                </a:cxn>
                <a:cxn ang="0">
                  <a:pos x="186" y="252"/>
                </a:cxn>
                <a:cxn ang="0">
                  <a:pos x="208" y="204"/>
                </a:cxn>
                <a:cxn ang="0">
                  <a:pos x="242" y="168"/>
                </a:cxn>
                <a:cxn ang="0">
                  <a:pos x="290" y="144"/>
                </a:cxn>
                <a:cxn ang="0">
                  <a:pos x="348" y="136"/>
                </a:cxn>
                <a:cxn ang="0">
                  <a:pos x="388" y="140"/>
                </a:cxn>
                <a:cxn ang="0">
                  <a:pos x="438" y="158"/>
                </a:cxn>
                <a:cxn ang="0">
                  <a:pos x="476" y="188"/>
                </a:cxn>
                <a:cxn ang="0">
                  <a:pos x="502" y="232"/>
                </a:cxn>
                <a:cxn ang="0">
                  <a:pos x="516" y="290"/>
                </a:cxn>
                <a:cxn ang="0">
                  <a:pos x="518" y="334"/>
                </a:cxn>
                <a:cxn ang="0">
                  <a:pos x="512" y="396"/>
                </a:cxn>
                <a:cxn ang="0">
                  <a:pos x="494" y="450"/>
                </a:cxn>
                <a:cxn ang="0">
                  <a:pos x="466" y="492"/>
                </a:cxn>
                <a:cxn ang="0">
                  <a:pos x="424" y="522"/>
                </a:cxn>
                <a:cxn ang="0">
                  <a:pos x="370" y="538"/>
                </a:cxn>
                <a:cxn ang="0">
                  <a:pos x="328" y="538"/>
                </a:cxn>
                <a:cxn ang="0">
                  <a:pos x="276" y="524"/>
                </a:cxn>
                <a:cxn ang="0">
                  <a:pos x="232" y="494"/>
                </a:cxn>
                <a:cxn ang="0">
                  <a:pos x="202" y="450"/>
                </a:cxn>
                <a:cxn ang="0">
                  <a:pos x="182" y="396"/>
                </a:cxn>
                <a:cxn ang="0">
                  <a:pos x="176" y="334"/>
                </a:cxn>
                <a:cxn ang="0">
                  <a:pos x="348" y="676"/>
                </a:cxn>
                <a:cxn ang="0">
                  <a:pos x="458" y="660"/>
                </a:cxn>
                <a:cxn ang="0">
                  <a:pos x="550" y="618"/>
                </a:cxn>
                <a:cxn ang="0">
                  <a:pos x="622" y="552"/>
                </a:cxn>
                <a:cxn ang="0">
                  <a:pos x="670" y="466"/>
                </a:cxn>
                <a:cxn ang="0">
                  <a:pos x="694" y="368"/>
                </a:cxn>
                <a:cxn ang="0">
                  <a:pos x="694" y="298"/>
                </a:cxn>
                <a:cxn ang="0">
                  <a:pos x="670" y="198"/>
                </a:cxn>
                <a:cxn ang="0">
                  <a:pos x="620" y="116"/>
                </a:cxn>
                <a:cxn ang="0">
                  <a:pos x="548" y="52"/>
                </a:cxn>
                <a:cxn ang="0">
                  <a:pos x="458" y="14"/>
                </a:cxn>
                <a:cxn ang="0">
                  <a:pos x="348" y="0"/>
                </a:cxn>
                <a:cxn ang="0">
                  <a:pos x="274" y="6"/>
                </a:cxn>
                <a:cxn ang="0">
                  <a:pos x="176" y="36"/>
                </a:cxn>
                <a:cxn ang="0">
                  <a:pos x="96" y="90"/>
                </a:cxn>
                <a:cxn ang="0">
                  <a:pos x="38" y="166"/>
                </a:cxn>
                <a:cxn ang="0">
                  <a:pos x="6" y="262"/>
                </a:cxn>
                <a:cxn ang="0">
                  <a:pos x="0" y="334"/>
                </a:cxn>
                <a:cxn ang="0">
                  <a:pos x="14" y="438"/>
                </a:cxn>
                <a:cxn ang="0">
                  <a:pos x="56" y="530"/>
                </a:cxn>
                <a:cxn ang="0">
                  <a:pos x="122" y="600"/>
                </a:cxn>
                <a:cxn ang="0">
                  <a:pos x="208" y="650"/>
                </a:cxn>
                <a:cxn ang="0">
                  <a:pos x="310" y="674"/>
                </a:cxn>
              </a:cxnLst>
              <a:rect l="0" t="0" r="r" b="b"/>
              <a:pathLst>
                <a:path w="696" h="676">
                  <a:moveTo>
                    <a:pt x="176" y="334"/>
                  </a:moveTo>
                  <a:lnTo>
                    <a:pt x="176" y="334"/>
                  </a:lnTo>
                  <a:lnTo>
                    <a:pt x="176" y="312"/>
                  </a:lnTo>
                  <a:lnTo>
                    <a:pt x="178" y="292"/>
                  </a:lnTo>
                  <a:lnTo>
                    <a:pt x="182" y="272"/>
                  </a:lnTo>
                  <a:lnTo>
                    <a:pt x="186" y="252"/>
                  </a:lnTo>
                  <a:lnTo>
                    <a:pt x="192" y="236"/>
                  </a:lnTo>
                  <a:lnTo>
                    <a:pt x="200" y="220"/>
                  </a:lnTo>
                  <a:lnTo>
                    <a:pt x="208" y="204"/>
                  </a:lnTo>
                  <a:lnTo>
                    <a:pt x="218" y="190"/>
                  </a:lnTo>
                  <a:lnTo>
                    <a:pt x="230" y="178"/>
                  </a:lnTo>
                  <a:lnTo>
                    <a:pt x="242" y="168"/>
                  </a:lnTo>
                  <a:lnTo>
                    <a:pt x="256" y="158"/>
                  </a:lnTo>
                  <a:lnTo>
                    <a:pt x="272" y="150"/>
                  </a:lnTo>
                  <a:lnTo>
                    <a:pt x="290" y="144"/>
                  </a:lnTo>
                  <a:lnTo>
                    <a:pt x="308" y="140"/>
                  </a:lnTo>
                  <a:lnTo>
                    <a:pt x="328" y="138"/>
                  </a:lnTo>
                  <a:lnTo>
                    <a:pt x="348" y="136"/>
                  </a:lnTo>
                  <a:lnTo>
                    <a:pt x="348" y="136"/>
                  </a:lnTo>
                  <a:lnTo>
                    <a:pt x="370" y="138"/>
                  </a:lnTo>
                  <a:lnTo>
                    <a:pt x="388" y="140"/>
                  </a:lnTo>
                  <a:lnTo>
                    <a:pt x="406" y="144"/>
                  </a:lnTo>
                  <a:lnTo>
                    <a:pt x="422" y="150"/>
                  </a:lnTo>
                  <a:lnTo>
                    <a:pt x="438" y="158"/>
                  </a:lnTo>
                  <a:lnTo>
                    <a:pt x="452" y="166"/>
                  </a:lnTo>
                  <a:lnTo>
                    <a:pt x="464" y="176"/>
                  </a:lnTo>
                  <a:lnTo>
                    <a:pt x="476" y="188"/>
                  </a:lnTo>
                  <a:lnTo>
                    <a:pt x="486" y="202"/>
                  </a:lnTo>
                  <a:lnTo>
                    <a:pt x="494" y="216"/>
                  </a:lnTo>
                  <a:lnTo>
                    <a:pt x="502" y="232"/>
                  </a:lnTo>
                  <a:lnTo>
                    <a:pt x="508" y="250"/>
                  </a:lnTo>
                  <a:lnTo>
                    <a:pt x="512" y="270"/>
                  </a:lnTo>
                  <a:lnTo>
                    <a:pt x="516" y="290"/>
                  </a:lnTo>
                  <a:lnTo>
                    <a:pt x="518" y="310"/>
                  </a:lnTo>
                  <a:lnTo>
                    <a:pt x="518" y="334"/>
                  </a:lnTo>
                  <a:lnTo>
                    <a:pt x="518" y="334"/>
                  </a:lnTo>
                  <a:lnTo>
                    <a:pt x="518" y="356"/>
                  </a:lnTo>
                  <a:lnTo>
                    <a:pt x="516" y="376"/>
                  </a:lnTo>
                  <a:lnTo>
                    <a:pt x="512" y="396"/>
                  </a:lnTo>
                  <a:lnTo>
                    <a:pt x="508" y="414"/>
                  </a:lnTo>
                  <a:lnTo>
                    <a:pt x="502" y="432"/>
                  </a:lnTo>
                  <a:lnTo>
                    <a:pt x="494" y="450"/>
                  </a:lnTo>
                  <a:lnTo>
                    <a:pt x="486" y="466"/>
                  </a:lnTo>
                  <a:lnTo>
                    <a:pt x="476" y="480"/>
                  </a:lnTo>
                  <a:lnTo>
                    <a:pt x="466" y="492"/>
                  </a:lnTo>
                  <a:lnTo>
                    <a:pt x="452" y="504"/>
                  </a:lnTo>
                  <a:lnTo>
                    <a:pt x="438" y="514"/>
                  </a:lnTo>
                  <a:lnTo>
                    <a:pt x="424" y="522"/>
                  </a:lnTo>
                  <a:lnTo>
                    <a:pt x="406" y="530"/>
                  </a:lnTo>
                  <a:lnTo>
                    <a:pt x="388" y="534"/>
                  </a:lnTo>
                  <a:lnTo>
                    <a:pt x="370" y="538"/>
                  </a:lnTo>
                  <a:lnTo>
                    <a:pt x="348" y="538"/>
                  </a:lnTo>
                  <a:lnTo>
                    <a:pt x="348" y="538"/>
                  </a:lnTo>
                  <a:lnTo>
                    <a:pt x="328" y="538"/>
                  </a:lnTo>
                  <a:lnTo>
                    <a:pt x="310" y="534"/>
                  </a:lnTo>
                  <a:lnTo>
                    <a:pt x="292" y="530"/>
                  </a:lnTo>
                  <a:lnTo>
                    <a:pt x="276" y="524"/>
                  </a:lnTo>
                  <a:lnTo>
                    <a:pt x="260" y="514"/>
                  </a:lnTo>
                  <a:lnTo>
                    <a:pt x="246" y="504"/>
                  </a:lnTo>
                  <a:lnTo>
                    <a:pt x="232" y="494"/>
                  </a:lnTo>
                  <a:lnTo>
                    <a:pt x="220" y="480"/>
                  </a:lnTo>
                  <a:lnTo>
                    <a:pt x="210" y="466"/>
                  </a:lnTo>
                  <a:lnTo>
                    <a:pt x="202" y="450"/>
                  </a:lnTo>
                  <a:lnTo>
                    <a:pt x="194" y="434"/>
                  </a:lnTo>
                  <a:lnTo>
                    <a:pt x="188" y="416"/>
                  </a:lnTo>
                  <a:lnTo>
                    <a:pt x="182" y="396"/>
                  </a:lnTo>
                  <a:lnTo>
                    <a:pt x="178" y="376"/>
                  </a:lnTo>
                  <a:lnTo>
                    <a:pt x="176" y="356"/>
                  </a:lnTo>
                  <a:lnTo>
                    <a:pt x="176" y="334"/>
                  </a:lnTo>
                  <a:lnTo>
                    <a:pt x="176" y="334"/>
                  </a:lnTo>
                  <a:close/>
                  <a:moveTo>
                    <a:pt x="348" y="676"/>
                  </a:moveTo>
                  <a:lnTo>
                    <a:pt x="348" y="676"/>
                  </a:lnTo>
                  <a:lnTo>
                    <a:pt x="386" y="674"/>
                  </a:lnTo>
                  <a:lnTo>
                    <a:pt x="424" y="668"/>
                  </a:lnTo>
                  <a:lnTo>
                    <a:pt x="458" y="660"/>
                  </a:lnTo>
                  <a:lnTo>
                    <a:pt x="490" y="648"/>
                  </a:lnTo>
                  <a:lnTo>
                    <a:pt x="520" y="634"/>
                  </a:lnTo>
                  <a:lnTo>
                    <a:pt x="550" y="618"/>
                  </a:lnTo>
                  <a:lnTo>
                    <a:pt x="576" y="598"/>
                  </a:lnTo>
                  <a:lnTo>
                    <a:pt x="600" y="576"/>
                  </a:lnTo>
                  <a:lnTo>
                    <a:pt x="622" y="552"/>
                  </a:lnTo>
                  <a:lnTo>
                    <a:pt x="640" y="524"/>
                  </a:lnTo>
                  <a:lnTo>
                    <a:pt x="656" y="496"/>
                  </a:lnTo>
                  <a:lnTo>
                    <a:pt x="670" y="466"/>
                  </a:lnTo>
                  <a:lnTo>
                    <a:pt x="680" y="436"/>
                  </a:lnTo>
                  <a:lnTo>
                    <a:pt x="688" y="402"/>
                  </a:lnTo>
                  <a:lnTo>
                    <a:pt x="694" y="368"/>
                  </a:lnTo>
                  <a:lnTo>
                    <a:pt x="696" y="334"/>
                  </a:lnTo>
                  <a:lnTo>
                    <a:pt x="696" y="334"/>
                  </a:lnTo>
                  <a:lnTo>
                    <a:pt x="694" y="298"/>
                  </a:lnTo>
                  <a:lnTo>
                    <a:pt x="688" y="262"/>
                  </a:lnTo>
                  <a:lnTo>
                    <a:pt x="680" y="230"/>
                  </a:lnTo>
                  <a:lnTo>
                    <a:pt x="670" y="198"/>
                  </a:lnTo>
                  <a:lnTo>
                    <a:pt x="656" y="168"/>
                  </a:lnTo>
                  <a:lnTo>
                    <a:pt x="640" y="140"/>
                  </a:lnTo>
                  <a:lnTo>
                    <a:pt x="620" y="116"/>
                  </a:lnTo>
                  <a:lnTo>
                    <a:pt x="600" y="92"/>
                  </a:lnTo>
                  <a:lnTo>
                    <a:pt x="576" y="72"/>
                  </a:lnTo>
                  <a:lnTo>
                    <a:pt x="548" y="52"/>
                  </a:lnTo>
                  <a:lnTo>
                    <a:pt x="520" y="36"/>
                  </a:lnTo>
                  <a:lnTo>
                    <a:pt x="490" y="24"/>
                  </a:lnTo>
                  <a:lnTo>
                    <a:pt x="458" y="14"/>
                  </a:lnTo>
                  <a:lnTo>
                    <a:pt x="422" y="6"/>
                  </a:lnTo>
                  <a:lnTo>
                    <a:pt x="386" y="0"/>
                  </a:lnTo>
                  <a:lnTo>
                    <a:pt x="348" y="0"/>
                  </a:lnTo>
                  <a:lnTo>
                    <a:pt x="348" y="0"/>
                  </a:lnTo>
                  <a:lnTo>
                    <a:pt x="310" y="0"/>
                  </a:lnTo>
                  <a:lnTo>
                    <a:pt x="274" y="6"/>
                  </a:lnTo>
                  <a:lnTo>
                    <a:pt x="238" y="12"/>
                  </a:lnTo>
                  <a:lnTo>
                    <a:pt x="206" y="24"/>
                  </a:lnTo>
                  <a:lnTo>
                    <a:pt x="176" y="36"/>
                  </a:lnTo>
                  <a:lnTo>
                    <a:pt x="146" y="52"/>
                  </a:lnTo>
                  <a:lnTo>
                    <a:pt x="120" y="70"/>
                  </a:lnTo>
                  <a:lnTo>
                    <a:pt x="96" y="90"/>
                  </a:lnTo>
                  <a:lnTo>
                    <a:pt x="74" y="114"/>
                  </a:lnTo>
                  <a:lnTo>
                    <a:pt x="54" y="140"/>
                  </a:lnTo>
                  <a:lnTo>
                    <a:pt x="38" y="166"/>
                  </a:lnTo>
                  <a:lnTo>
                    <a:pt x="24" y="196"/>
                  </a:lnTo>
                  <a:lnTo>
                    <a:pt x="14" y="228"/>
                  </a:lnTo>
                  <a:lnTo>
                    <a:pt x="6" y="262"/>
                  </a:lnTo>
                  <a:lnTo>
                    <a:pt x="0" y="296"/>
                  </a:lnTo>
                  <a:lnTo>
                    <a:pt x="0" y="334"/>
                  </a:lnTo>
                  <a:lnTo>
                    <a:pt x="0" y="334"/>
                  </a:lnTo>
                  <a:lnTo>
                    <a:pt x="0" y="370"/>
                  </a:lnTo>
                  <a:lnTo>
                    <a:pt x="6" y="406"/>
                  </a:lnTo>
                  <a:lnTo>
                    <a:pt x="14" y="438"/>
                  </a:lnTo>
                  <a:lnTo>
                    <a:pt x="24" y="470"/>
                  </a:lnTo>
                  <a:lnTo>
                    <a:pt x="38" y="500"/>
                  </a:lnTo>
                  <a:lnTo>
                    <a:pt x="56" y="530"/>
                  </a:lnTo>
                  <a:lnTo>
                    <a:pt x="74" y="556"/>
                  </a:lnTo>
                  <a:lnTo>
                    <a:pt x="96" y="580"/>
                  </a:lnTo>
                  <a:lnTo>
                    <a:pt x="122" y="600"/>
                  </a:lnTo>
                  <a:lnTo>
                    <a:pt x="148" y="620"/>
                  </a:lnTo>
                  <a:lnTo>
                    <a:pt x="176" y="636"/>
                  </a:lnTo>
                  <a:lnTo>
                    <a:pt x="208" y="650"/>
                  </a:lnTo>
                  <a:lnTo>
                    <a:pt x="240" y="662"/>
                  </a:lnTo>
                  <a:lnTo>
                    <a:pt x="274" y="670"/>
                  </a:lnTo>
                  <a:lnTo>
                    <a:pt x="310" y="674"/>
                  </a:lnTo>
                  <a:lnTo>
                    <a:pt x="348" y="676"/>
                  </a:lnTo>
                  <a:lnTo>
                    <a:pt x="348" y="67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3" name="Freeform 72"/>
            <p:cNvSpPr>
              <a:spLocks/>
            </p:cNvSpPr>
            <p:nvPr userDrawn="1"/>
          </p:nvSpPr>
          <p:spPr bwMode="gray">
            <a:xfrm>
              <a:off x="4054" y="2813"/>
              <a:ext cx="479" cy="682"/>
            </a:xfrm>
            <a:custGeom>
              <a:avLst/>
              <a:gdLst/>
              <a:ahLst/>
              <a:cxnLst>
                <a:cxn ang="0">
                  <a:pos x="412" y="138"/>
                </a:cxn>
                <a:cxn ang="0">
                  <a:pos x="324" y="126"/>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8"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38" y="2"/>
                </a:cxn>
                <a:cxn ang="0">
                  <a:pos x="412" y="138"/>
                </a:cxn>
              </a:cxnLst>
              <a:rect l="0" t="0" r="r" b="b"/>
              <a:pathLst>
                <a:path w="480" h="676">
                  <a:moveTo>
                    <a:pt x="412" y="138"/>
                  </a:moveTo>
                  <a:lnTo>
                    <a:pt x="412" y="138"/>
                  </a:lnTo>
                  <a:lnTo>
                    <a:pt x="352" y="128"/>
                  </a:lnTo>
                  <a:lnTo>
                    <a:pt x="324" y="126"/>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4"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8" y="380"/>
                  </a:lnTo>
                  <a:lnTo>
                    <a:pt x="168"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2" y="0"/>
                  </a:lnTo>
                  <a:lnTo>
                    <a:pt x="338" y="2"/>
                  </a:lnTo>
                  <a:lnTo>
                    <a:pt x="412" y="10"/>
                  </a:lnTo>
                  <a:lnTo>
                    <a:pt x="412" y="138"/>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4" name="Freeform 73"/>
            <p:cNvSpPr>
              <a:spLocks/>
            </p:cNvSpPr>
            <p:nvPr userDrawn="1"/>
          </p:nvSpPr>
          <p:spPr bwMode="gray">
            <a:xfrm>
              <a:off x="1527" y="2579"/>
              <a:ext cx="244" cy="888"/>
            </a:xfrm>
            <a:custGeom>
              <a:avLst/>
              <a:gdLst/>
              <a:ahLst/>
              <a:cxnLst>
                <a:cxn ang="0">
                  <a:pos x="20" y="890"/>
                </a:cxn>
                <a:cxn ang="0">
                  <a:pos x="20" y="890"/>
                </a:cxn>
                <a:cxn ang="0">
                  <a:pos x="26" y="786"/>
                </a:cxn>
                <a:cxn ang="0">
                  <a:pos x="28" y="660"/>
                </a:cxn>
                <a:cxn ang="0">
                  <a:pos x="28" y="314"/>
                </a:cxn>
                <a:cxn ang="0">
                  <a:pos x="28" y="314"/>
                </a:cxn>
                <a:cxn ang="0">
                  <a:pos x="26" y="224"/>
                </a:cxn>
                <a:cxn ang="0">
                  <a:pos x="20" y="144"/>
                </a:cxn>
                <a:cxn ang="0">
                  <a:pos x="12" y="72"/>
                </a:cxn>
                <a:cxn ang="0">
                  <a:pos x="0" y="0"/>
                </a:cxn>
                <a:cxn ang="0">
                  <a:pos x="230" y="0"/>
                </a:cxn>
                <a:cxn ang="0">
                  <a:pos x="230" y="0"/>
                </a:cxn>
                <a:cxn ang="0">
                  <a:pos x="230" y="54"/>
                </a:cxn>
                <a:cxn ang="0">
                  <a:pos x="226" y="114"/>
                </a:cxn>
                <a:cxn ang="0">
                  <a:pos x="224" y="180"/>
                </a:cxn>
                <a:cxn ang="0">
                  <a:pos x="224" y="254"/>
                </a:cxn>
                <a:cxn ang="0">
                  <a:pos x="224" y="578"/>
                </a:cxn>
                <a:cxn ang="0">
                  <a:pos x="224" y="578"/>
                </a:cxn>
                <a:cxn ang="0">
                  <a:pos x="226" y="654"/>
                </a:cxn>
                <a:cxn ang="0">
                  <a:pos x="232" y="736"/>
                </a:cxn>
                <a:cxn ang="0">
                  <a:pos x="240" y="818"/>
                </a:cxn>
                <a:cxn ang="0">
                  <a:pos x="250" y="890"/>
                </a:cxn>
                <a:cxn ang="0">
                  <a:pos x="20" y="890"/>
                </a:cxn>
              </a:cxnLst>
              <a:rect l="0" t="0" r="r" b="b"/>
              <a:pathLst>
                <a:path w="250" h="890">
                  <a:moveTo>
                    <a:pt x="20" y="890"/>
                  </a:moveTo>
                  <a:lnTo>
                    <a:pt x="20" y="890"/>
                  </a:lnTo>
                  <a:lnTo>
                    <a:pt x="26" y="786"/>
                  </a:lnTo>
                  <a:lnTo>
                    <a:pt x="28" y="660"/>
                  </a:lnTo>
                  <a:lnTo>
                    <a:pt x="28" y="314"/>
                  </a:lnTo>
                  <a:lnTo>
                    <a:pt x="28" y="314"/>
                  </a:lnTo>
                  <a:lnTo>
                    <a:pt x="26" y="224"/>
                  </a:lnTo>
                  <a:lnTo>
                    <a:pt x="20" y="144"/>
                  </a:lnTo>
                  <a:lnTo>
                    <a:pt x="12" y="72"/>
                  </a:lnTo>
                  <a:lnTo>
                    <a:pt x="0" y="0"/>
                  </a:lnTo>
                  <a:lnTo>
                    <a:pt x="230" y="0"/>
                  </a:lnTo>
                  <a:lnTo>
                    <a:pt x="230" y="0"/>
                  </a:lnTo>
                  <a:lnTo>
                    <a:pt x="230" y="54"/>
                  </a:lnTo>
                  <a:lnTo>
                    <a:pt x="226" y="114"/>
                  </a:lnTo>
                  <a:lnTo>
                    <a:pt x="224" y="180"/>
                  </a:lnTo>
                  <a:lnTo>
                    <a:pt x="224" y="254"/>
                  </a:lnTo>
                  <a:lnTo>
                    <a:pt x="224" y="578"/>
                  </a:lnTo>
                  <a:lnTo>
                    <a:pt x="224" y="578"/>
                  </a:lnTo>
                  <a:lnTo>
                    <a:pt x="226" y="654"/>
                  </a:lnTo>
                  <a:lnTo>
                    <a:pt x="232" y="736"/>
                  </a:lnTo>
                  <a:lnTo>
                    <a:pt x="240" y="818"/>
                  </a:lnTo>
                  <a:lnTo>
                    <a:pt x="250" y="890"/>
                  </a:lnTo>
                  <a:lnTo>
                    <a:pt x="20" y="890"/>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5" name="Freeform 74"/>
            <p:cNvSpPr>
              <a:spLocks noEditPoints="1"/>
            </p:cNvSpPr>
            <p:nvPr userDrawn="1"/>
          </p:nvSpPr>
          <p:spPr bwMode="gray">
            <a:xfrm>
              <a:off x="1903" y="2813"/>
              <a:ext cx="723" cy="944"/>
            </a:xfrm>
            <a:custGeom>
              <a:avLst/>
              <a:gdLst/>
              <a:ahLst/>
              <a:cxnLst>
                <a:cxn ang="0">
                  <a:pos x="204" y="328"/>
                </a:cxn>
                <a:cxn ang="0">
                  <a:pos x="214" y="264"/>
                </a:cxn>
                <a:cxn ang="0">
                  <a:pos x="236" y="212"/>
                </a:cxn>
                <a:cxn ang="0">
                  <a:pos x="268" y="170"/>
                </a:cxn>
                <a:cxn ang="0">
                  <a:pos x="312" y="146"/>
                </a:cxn>
                <a:cxn ang="0">
                  <a:pos x="370" y="136"/>
                </a:cxn>
                <a:cxn ang="0">
                  <a:pos x="406" y="140"/>
                </a:cxn>
                <a:cxn ang="0">
                  <a:pos x="456" y="160"/>
                </a:cxn>
                <a:cxn ang="0">
                  <a:pos x="496" y="196"/>
                </a:cxn>
                <a:cxn ang="0">
                  <a:pos x="526" y="246"/>
                </a:cxn>
                <a:cxn ang="0">
                  <a:pos x="542" y="306"/>
                </a:cxn>
                <a:cxn ang="0">
                  <a:pos x="546" y="352"/>
                </a:cxn>
                <a:cxn ang="0">
                  <a:pos x="540" y="410"/>
                </a:cxn>
                <a:cxn ang="0">
                  <a:pos x="522" y="460"/>
                </a:cxn>
                <a:cxn ang="0">
                  <a:pos x="492" y="498"/>
                </a:cxn>
                <a:cxn ang="0">
                  <a:pos x="450" y="526"/>
                </a:cxn>
                <a:cxn ang="0">
                  <a:pos x="398" y="538"/>
                </a:cxn>
                <a:cxn ang="0">
                  <a:pos x="358" y="538"/>
                </a:cxn>
                <a:cxn ang="0">
                  <a:pos x="304" y="526"/>
                </a:cxn>
                <a:cxn ang="0">
                  <a:pos x="260" y="502"/>
                </a:cxn>
                <a:cxn ang="0">
                  <a:pos x="230" y="466"/>
                </a:cxn>
                <a:cxn ang="0">
                  <a:pos x="210" y="414"/>
                </a:cxn>
                <a:cxn ang="0">
                  <a:pos x="204" y="352"/>
                </a:cxn>
                <a:cxn ang="0">
                  <a:pos x="230" y="926"/>
                </a:cxn>
                <a:cxn ang="0">
                  <a:pos x="218" y="726"/>
                </a:cxn>
                <a:cxn ang="0">
                  <a:pos x="218" y="614"/>
                </a:cxn>
                <a:cxn ang="0">
                  <a:pos x="296" y="654"/>
                </a:cxn>
                <a:cxn ang="0">
                  <a:pos x="384" y="674"/>
                </a:cxn>
                <a:cxn ang="0">
                  <a:pos x="454" y="674"/>
                </a:cxn>
                <a:cxn ang="0">
                  <a:pos x="544" y="652"/>
                </a:cxn>
                <a:cxn ang="0">
                  <a:pos x="618" y="604"/>
                </a:cxn>
                <a:cxn ang="0">
                  <a:pos x="674" y="536"/>
                </a:cxn>
                <a:cxn ang="0">
                  <a:pos x="710" y="450"/>
                </a:cxn>
                <a:cxn ang="0">
                  <a:pos x="722" y="350"/>
                </a:cxn>
                <a:cxn ang="0">
                  <a:pos x="716" y="276"/>
                </a:cxn>
                <a:cxn ang="0">
                  <a:pos x="686" y="178"/>
                </a:cxn>
                <a:cxn ang="0">
                  <a:pos x="636" y="98"/>
                </a:cxn>
                <a:cxn ang="0">
                  <a:pos x="566" y="40"/>
                </a:cxn>
                <a:cxn ang="0">
                  <a:pos x="478" y="6"/>
                </a:cxn>
                <a:cxn ang="0">
                  <a:pos x="412" y="0"/>
                </a:cxn>
                <a:cxn ang="0">
                  <a:pos x="348" y="6"/>
                </a:cxn>
                <a:cxn ang="0">
                  <a:pos x="298" y="22"/>
                </a:cxn>
                <a:cxn ang="0">
                  <a:pos x="226" y="70"/>
                </a:cxn>
                <a:cxn ang="0">
                  <a:pos x="190" y="106"/>
                </a:cxn>
                <a:cxn ang="0">
                  <a:pos x="168" y="16"/>
                </a:cxn>
                <a:cxn ang="0">
                  <a:pos x="16" y="110"/>
                </a:cxn>
                <a:cxn ang="0">
                  <a:pos x="38" y="270"/>
                </a:cxn>
                <a:cxn ang="0">
                  <a:pos x="40" y="614"/>
                </a:cxn>
                <a:cxn ang="0">
                  <a:pos x="38" y="694"/>
                </a:cxn>
                <a:cxn ang="0">
                  <a:pos x="230" y="926"/>
                </a:cxn>
              </a:cxnLst>
              <a:rect l="0" t="0" r="r" b="b"/>
              <a:pathLst>
                <a:path w="722" h="938">
                  <a:moveTo>
                    <a:pt x="204" y="352"/>
                  </a:moveTo>
                  <a:lnTo>
                    <a:pt x="204" y="352"/>
                  </a:lnTo>
                  <a:lnTo>
                    <a:pt x="204" y="328"/>
                  </a:lnTo>
                  <a:lnTo>
                    <a:pt x="206" y="306"/>
                  </a:lnTo>
                  <a:lnTo>
                    <a:pt x="210" y="284"/>
                  </a:lnTo>
                  <a:lnTo>
                    <a:pt x="214" y="264"/>
                  </a:lnTo>
                  <a:lnTo>
                    <a:pt x="220" y="246"/>
                  </a:lnTo>
                  <a:lnTo>
                    <a:pt x="226" y="228"/>
                  </a:lnTo>
                  <a:lnTo>
                    <a:pt x="236" y="212"/>
                  </a:lnTo>
                  <a:lnTo>
                    <a:pt x="244" y="196"/>
                  </a:lnTo>
                  <a:lnTo>
                    <a:pt x="256" y="182"/>
                  </a:lnTo>
                  <a:lnTo>
                    <a:pt x="268" y="170"/>
                  </a:lnTo>
                  <a:lnTo>
                    <a:pt x="282" y="160"/>
                  </a:lnTo>
                  <a:lnTo>
                    <a:pt x="296" y="152"/>
                  </a:lnTo>
                  <a:lnTo>
                    <a:pt x="312" y="146"/>
                  </a:lnTo>
                  <a:lnTo>
                    <a:pt x="330" y="140"/>
                  </a:lnTo>
                  <a:lnTo>
                    <a:pt x="350" y="138"/>
                  </a:lnTo>
                  <a:lnTo>
                    <a:pt x="370" y="136"/>
                  </a:lnTo>
                  <a:lnTo>
                    <a:pt x="370" y="136"/>
                  </a:lnTo>
                  <a:lnTo>
                    <a:pt x="388" y="138"/>
                  </a:lnTo>
                  <a:lnTo>
                    <a:pt x="406" y="140"/>
                  </a:lnTo>
                  <a:lnTo>
                    <a:pt x="424" y="146"/>
                  </a:lnTo>
                  <a:lnTo>
                    <a:pt x="440" y="152"/>
                  </a:lnTo>
                  <a:lnTo>
                    <a:pt x="456" y="160"/>
                  </a:lnTo>
                  <a:lnTo>
                    <a:pt x="470" y="172"/>
                  </a:lnTo>
                  <a:lnTo>
                    <a:pt x="484" y="184"/>
                  </a:lnTo>
                  <a:lnTo>
                    <a:pt x="496" y="196"/>
                  </a:lnTo>
                  <a:lnTo>
                    <a:pt x="506" y="212"/>
                  </a:lnTo>
                  <a:lnTo>
                    <a:pt x="516" y="228"/>
                  </a:lnTo>
                  <a:lnTo>
                    <a:pt x="526" y="246"/>
                  </a:lnTo>
                  <a:lnTo>
                    <a:pt x="532" y="264"/>
                  </a:lnTo>
                  <a:lnTo>
                    <a:pt x="538" y="284"/>
                  </a:lnTo>
                  <a:lnTo>
                    <a:pt x="542" y="306"/>
                  </a:lnTo>
                  <a:lnTo>
                    <a:pt x="544" y="328"/>
                  </a:lnTo>
                  <a:lnTo>
                    <a:pt x="546" y="352"/>
                  </a:lnTo>
                  <a:lnTo>
                    <a:pt x="546" y="352"/>
                  </a:lnTo>
                  <a:lnTo>
                    <a:pt x="544" y="372"/>
                  </a:lnTo>
                  <a:lnTo>
                    <a:pt x="542" y="392"/>
                  </a:lnTo>
                  <a:lnTo>
                    <a:pt x="540" y="410"/>
                  </a:lnTo>
                  <a:lnTo>
                    <a:pt x="534" y="428"/>
                  </a:lnTo>
                  <a:lnTo>
                    <a:pt x="528" y="444"/>
                  </a:lnTo>
                  <a:lnTo>
                    <a:pt x="522" y="460"/>
                  </a:lnTo>
                  <a:lnTo>
                    <a:pt x="512" y="474"/>
                  </a:lnTo>
                  <a:lnTo>
                    <a:pt x="502" y="488"/>
                  </a:lnTo>
                  <a:lnTo>
                    <a:pt x="492" y="498"/>
                  </a:lnTo>
                  <a:lnTo>
                    <a:pt x="480" y="508"/>
                  </a:lnTo>
                  <a:lnTo>
                    <a:pt x="466" y="518"/>
                  </a:lnTo>
                  <a:lnTo>
                    <a:pt x="450" y="526"/>
                  </a:lnTo>
                  <a:lnTo>
                    <a:pt x="434" y="530"/>
                  </a:lnTo>
                  <a:lnTo>
                    <a:pt x="416" y="536"/>
                  </a:lnTo>
                  <a:lnTo>
                    <a:pt x="398" y="538"/>
                  </a:lnTo>
                  <a:lnTo>
                    <a:pt x="378" y="538"/>
                  </a:lnTo>
                  <a:lnTo>
                    <a:pt x="378" y="538"/>
                  </a:lnTo>
                  <a:lnTo>
                    <a:pt x="358" y="538"/>
                  </a:lnTo>
                  <a:lnTo>
                    <a:pt x="338" y="536"/>
                  </a:lnTo>
                  <a:lnTo>
                    <a:pt x="320" y="532"/>
                  </a:lnTo>
                  <a:lnTo>
                    <a:pt x="304" y="526"/>
                  </a:lnTo>
                  <a:lnTo>
                    <a:pt x="288" y="520"/>
                  </a:lnTo>
                  <a:lnTo>
                    <a:pt x="274" y="512"/>
                  </a:lnTo>
                  <a:lnTo>
                    <a:pt x="260" y="502"/>
                  </a:lnTo>
                  <a:lnTo>
                    <a:pt x="250" y="492"/>
                  </a:lnTo>
                  <a:lnTo>
                    <a:pt x="238" y="478"/>
                  </a:lnTo>
                  <a:lnTo>
                    <a:pt x="230" y="466"/>
                  </a:lnTo>
                  <a:lnTo>
                    <a:pt x="222" y="450"/>
                  </a:lnTo>
                  <a:lnTo>
                    <a:pt x="216" y="432"/>
                  </a:lnTo>
                  <a:lnTo>
                    <a:pt x="210" y="414"/>
                  </a:lnTo>
                  <a:lnTo>
                    <a:pt x="206" y="396"/>
                  </a:lnTo>
                  <a:lnTo>
                    <a:pt x="204" y="374"/>
                  </a:lnTo>
                  <a:lnTo>
                    <a:pt x="204" y="352"/>
                  </a:lnTo>
                  <a:lnTo>
                    <a:pt x="204" y="352"/>
                  </a:lnTo>
                  <a:close/>
                  <a:moveTo>
                    <a:pt x="230" y="926"/>
                  </a:moveTo>
                  <a:lnTo>
                    <a:pt x="230" y="926"/>
                  </a:lnTo>
                  <a:lnTo>
                    <a:pt x="222" y="854"/>
                  </a:lnTo>
                  <a:lnTo>
                    <a:pt x="218" y="784"/>
                  </a:lnTo>
                  <a:lnTo>
                    <a:pt x="218" y="726"/>
                  </a:lnTo>
                  <a:lnTo>
                    <a:pt x="218" y="688"/>
                  </a:lnTo>
                  <a:lnTo>
                    <a:pt x="218" y="614"/>
                  </a:lnTo>
                  <a:lnTo>
                    <a:pt x="218" y="614"/>
                  </a:lnTo>
                  <a:lnTo>
                    <a:pt x="254" y="634"/>
                  </a:lnTo>
                  <a:lnTo>
                    <a:pt x="274" y="646"/>
                  </a:lnTo>
                  <a:lnTo>
                    <a:pt x="296" y="654"/>
                  </a:lnTo>
                  <a:lnTo>
                    <a:pt x="322" y="664"/>
                  </a:lnTo>
                  <a:lnTo>
                    <a:pt x="350" y="670"/>
                  </a:lnTo>
                  <a:lnTo>
                    <a:pt x="384" y="674"/>
                  </a:lnTo>
                  <a:lnTo>
                    <a:pt x="420" y="676"/>
                  </a:lnTo>
                  <a:lnTo>
                    <a:pt x="420" y="676"/>
                  </a:lnTo>
                  <a:lnTo>
                    <a:pt x="454" y="674"/>
                  </a:lnTo>
                  <a:lnTo>
                    <a:pt x="484" y="670"/>
                  </a:lnTo>
                  <a:lnTo>
                    <a:pt x="514" y="662"/>
                  </a:lnTo>
                  <a:lnTo>
                    <a:pt x="544" y="652"/>
                  </a:lnTo>
                  <a:lnTo>
                    <a:pt x="570" y="638"/>
                  </a:lnTo>
                  <a:lnTo>
                    <a:pt x="594" y="622"/>
                  </a:lnTo>
                  <a:lnTo>
                    <a:pt x="618" y="604"/>
                  </a:lnTo>
                  <a:lnTo>
                    <a:pt x="638" y="584"/>
                  </a:lnTo>
                  <a:lnTo>
                    <a:pt x="658" y="560"/>
                  </a:lnTo>
                  <a:lnTo>
                    <a:pt x="674" y="536"/>
                  </a:lnTo>
                  <a:lnTo>
                    <a:pt x="688" y="510"/>
                  </a:lnTo>
                  <a:lnTo>
                    <a:pt x="700" y="480"/>
                  </a:lnTo>
                  <a:lnTo>
                    <a:pt x="710" y="450"/>
                  </a:lnTo>
                  <a:lnTo>
                    <a:pt x="716" y="418"/>
                  </a:lnTo>
                  <a:lnTo>
                    <a:pt x="720" y="384"/>
                  </a:lnTo>
                  <a:lnTo>
                    <a:pt x="722" y="350"/>
                  </a:lnTo>
                  <a:lnTo>
                    <a:pt x="722" y="350"/>
                  </a:lnTo>
                  <a:lnTo>
                    <a:pt x="720" y="312"/>
                  </a:lnTo>
                  <a:lnTo>
                    <a:pt x="716" y="276"/>
                  </a:lnTo>
                  <a:lnTo>
                    <a:pt x="708" y="242"/>
                  </a:lnTo>
                  <a:lnTo>
                    <a:pt x="700" y="208"/>
                  </a:lnTo>
                  <a:lnTo>
                    <a:pt x="686" y="178"/>
                  </a:lnTo>
                  <a:lnTo>
                    <a:pt x="672" y="150"/>
                  </a:lnTo>
                  <a:lnTo>
                    <a:pt x="656" y="122"/>
                  </a:lnTo>
                  <a:lnTo>
                    <a:pt x="636" y="98"/>
                  </a:lnTo>
                  <a:lnTo>
                    <a:pt x="614" y="76"/>
                  </a:lnTo>
                  <a:lnTo>
                    <a:pt x="592" y="56"/>
                  </a:lnTo>
                  <a:lnTo>
                    <a:pt x="566" y="40"/>
                  </a:lnTo>
                  <a:lnTo>
                    <a:pt x="538" y="26"/>
                  </a:lnTo>
                  <a:lnTo>
                    <a:pt x="510" y="14"/>
                  </a:lnTo>
                  <a:lnTo>
                    <a:pt x="478" y="6"/>
                  </a:lnTo>
                  <a:lnTo>
                    <a:pt x="446" y="2"/>
                  </a:lnTo>
                  <a:lnTo>
                    <a:pt x="412" y="0"/>
                  </a:lnTo>
                  <a:lnTo>
                    <a:pt x="412" y="0"/>
                  </a:lnTo>
                  <a:lnTo>
                    <a:pt x="390" y="0"/>
                  </a:lnTo>
                  <a:lnTo>
                    <a:pt x="368" y="2"/>
                  </a:lnTo>
                  <a:lnTo>
                    <a:pt x="348" y="6"/>
                  </a:lnTo>
                  <a:lnTo>
                    <a:pt x="330" y="10"/>
                  </a:lnTo>
                  <a:lnTo>
                    <a:pt x="314" y="14"/>
                  </a:lnTo>
                  <a:lnTo>
                    <a:pt x="298" y="22"/>
                  </a:lnTo>
                  <a:lnTo>
                    <a:pt x="270" y="36"/>
                  </a:lnTo>
                  <a:lnTo>
                    <a:pt x="246" y="52"/>
                  </a:lnTo>
                  <a:lnTo>
                    <a:pt x="226" y="70"/>
                  </a:lnTo>
                  <a:lnTo>
                    <a:pt x="208" y="88"/>
                  </a:lnTo>
                  <a:lnTo>
                    <a:pt x="190" y="106"/>
                  </a:lnTo>
                  <a:lnTo>
                    <a:pt x="190" y="106"/>
                  </a:lnTo>
                  <a:lnTo>
                    <a:pt x="180" y="60"/>
                  </a:lnTo>
                  <a:lnTo>
                    <a:pt x="174" y="38"/>
                  </a:lnTo>
                  <a:lnTo>
                    <a:pt x="168" y="16"/>
                  </a:lnTo>
                  <a:lnTo>
                    <a:pt x="0" y="28"/>
                  </a:lnTo>
                  <a:lnTo>
                    <a:pt x="0" y="28"/>
                  </a:lnTo>
                  <a:lnTo>
                    <a:pt x="16" y="110"/>
                  </a:lnTo>
                  <a:lnTo>
                    <a:pt x="28" y="190"/>
                  </a:lnTo>
                  <a:lnTo>
                    <a:pt x="34" y="230"/>
                  </a:lnTo>
                  <a:lnTo>
                    <a:pt x="38" y="270"/>
                  </a:lnTo>
                  <a:lnTo>
                    <a:pt x="40" y="310"/>
                  </a:lnTo>
                  <a:lnTo>
                    <a:pt x="40" y="352"/>
                  </a:lnTo>
                  <a:lnTo>
                    <a:pt x="40" y="614"/>
                  </a:lnTo>
                  <a:lnTo>
                    <a:pt x="40" y="614"/>
                  </a:lnTo>
                  <a:lnTo>
                    <a:pt x="40" y="652"/>
                  </a:lnTo>
                  <a:lnTo>
                    <a:pt x="38" y="694"/>
                  </a:lnTo>
                  <a:lnTo>
                    <a:pt x="30" y="788"/>
                  </a:lnTo>
                  <a:lnTo>
                    <a:pt x="14" y="938"/>
                  </a:lnTo>
                  <a:lnTo>
                    <a:pt x="230" y="92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sp>
          <p:nvSpPr>
            <p:cNvPr id="76" name="Freeform 75"/>
            <p:cNvSpPr>
              <a:spLocks/>
            </p:cNvSpPr>
            <p:nvPr userDrawn="1"/>
          </p:nvSpPr>
          <p:spPr bwMode="gray">
            <a:xfrm>
              <a:off x="2711" y="2813"/>
              <a:ext cx="488" cy="682"/>
            </a:xfrm>
            <a:custGeom>
              <a:avLst/>
              <a:gdLst/>
              <a:ahLst/>
              <a:cxnLst>
                <a:cxn ang="0">
                  <a:pos x="396" y="136"/>
                </a:cxn>
                <a:cxn ang="0">
                  <a:pos x="322" y="124"/>
                </a:cxn>
                <a:cxn ang="0">
                  <a:pos x="294" y="124"/>
                </a:cxn>
                <a:cxn ang="0">
                  <a:pos x="248" y="126"/>
                </a:cxn>
                <a:cxn ang="0">
                  <a:pos x="210" y="136"/>
                </a:cxn>
                <a:cxn ang="0">
                  <a:pos x="186" y="152"/>
                </a:cxn>
                <a:cxn ang="0">
                  <a:pos x="178" y="174"/>
                </a:cxn>
                <a:cxn ang="0">
                  <a:pos x="178" y="180"/>
                </a:cxn>
                <a:cxn ang="0">
                  <a:pos x="188" y="202"/>
                </a:cxn>
                <a:cxn ang="0">
                  <a:pos x="220" y="228"/>
                </a:cxn>
                <a:cxn ang="0">
                  <a:pos x="264" y="254"/>
                </a:cxn>
                <a:cxn ang="0">
                  <a:pos x="316" y="282"/>
                </a:cxn>
                <a:cxn ang="0">
                  <a:pos x="370" y="314"/>
                </a:cxn>
                <a:cxn ang="0">
                  <a:pos x="424" y="354"/>
                </a:cxn>
                <a:cxn ang="0">
                  <a:pos x="446" y="380"/>
                </a:cxn>
                <a:cxn ang="0">
                  <a:pos x="464" y="410"/>
                </a:cxn>
                <a:cxn ang="0">
                  <a:pos x="476" y="444"/>
                </a:cxn>
                <a:cxn ang="0">
                  <a:pos x="480" y="482"/>
                </a:cxn>
                <a:cxn ang="0">
                  <a:pos x="480" y="504"/>
                </a:cxn>
                <a:cxn ang="0">
                  <a:pos x="470" y="546"/>
                </a:cxn>
                <a:cxn ang="0">
                  <a:pos x="450" y="582"/>
                </a:cxn>
                <a:cxn ang="0">
                  <a:pos x="422" y="612"/>
                </a:cxn>
                <a:cxn ang="0">
                  <a:pos x="386" y="636"/>
                </a:cxn>
                <a:cxn ang="0">
                  <a:pos x="342" y="656"/>
                </a:cxn>
                <a:cxn ang="0">
                  <a:pos x="292" y="668"/>
                </a:cxn>
                <a:cxn ang="0">
                  <a:pos x="234" y="674"/>
                </a:cxn>
                <a:cxn ang="0">
                  <a:pos x="204" y="676"/>
                </a:cxn>
                <a:cxn ang="0">
                  <a:pos x="150" y="674"/>
                </a:cxn>
                <a:cxn ang="0">
                  <a:pos x="58" y="658"/>
                </a:cxn>
                <a:cxn ang="0">
                  <a:pos x="12" y="510"/>
                </a:cxn>
                <a:cxn ang="0">
                  <a:pos x="54" y="522"/>
                </a:cxn>
                <a:cxn ang="0">
                  <a:pos x="130" y="542"/>
                </a:cxn>
                <a:cxn ang="0">
                  <a:pos x="184" y="550"/>
                </a:cxn>
                <a:cxn ang="0">
                  <a:pos x="210" y="552"/>
                </a:cxn>
                <a:cxn ang="0">
                  <a:pos x="244" y="548"/>
                </a:cxn>
                <a:cxn ang="0">
                  <a:pos x="274" y="536"/>
                </a:cxn>
                <a:cxn ang="0">
                  <a:pos x="296" y="516"/>
                </a:cxn>
                <a:cxn ang="0">
                  <a:pos x="304" y="488"/>
                </a:cxn>
                <a:cxn ang="0">
                  <a:pos x="304" y="480"/>
                </a:cxn>
                <a:cxn ang="0">
                  <a:pos x="294" y="460"/>
                </a:cxn>
                <a:cxn ang="0">
                  <a:pos x="266" y="436"/>
                </a:cxn>
                <a:cxn ang="0">
                  <a:pos x="222" y="410"/>
                </a:cxn>
                <a:cxn ang="0">
                  <a:pos x="166" y="380"/>
                </a:cxn>
                <a:cxn ang="0">
                  <a:pos x="110" y="346"/>
                </a:cxn>
                <a:cxn ang="0">
                  <a:pos x="56" y="298"/>
                </a:cxn>
                <a:cxn ang="0">
                  <a:pos x="34" y="272"/>
                </a:cxn>
                <a:cxn ang="0">
                  <a:pos x="16" y="240"/>
                </a:cxn>
                <a:cxn ang="0">
                  <a:pos x="4" y="208"/>
                </a:cxn>
                <a:cxn ang="0">
                  <a:pos x="0" y="174"/>
                </a:cxn>
                <a:cxn ang="0">
                  <a:pos x="2" y="154"/>
                </a:cxn>
                <a:cxn ang="0">
                  <a:pos x="12" y="116"/>
                </a:cxn>
                <a:cxn ang="0">
                  <a:pos x="32" y="84"/>
                </a:cxn>
                <a:cxn ang="0">
                  <a:pos x="60" y="56"/>
                </a:cxn>
                <a:cxn ang="0">
                  <a:pos x="94" y="34"/>
                </a:cxn>
                <a:cxn ang="0">
                  <a:pos x="136" y="18"/>
                </a:cxn>
                <a:cxn ang="0">
                  <a:pos x="184" y="6"/>
                </a:cxn>
                <a:cxn ang="0">
                  <a:pos x="236" y="0"/>
                </a:cxn>
                <a:cxn ang="0">
                  <a:pos x="264" y="0"/>
                </a:cxn>
                <a:cxn ang="0">
                  <a:pos x="344" y="4"/>
                </a:cxn>
                <a:cxn ang="0">
                  <a:pos x="396" y="136"/>
                </a:cxn>
              </a:cxnLst>
              <a:rect l="0" t="0" r="r" b="b"/>
              <a:pathLst>
                <a:path w="480" h="676">
                  <a:moveTo>
                    <a:pt x="396" y="136"/>
                  </a:moveTo>
                  <a:lnTo>
                    <a:pt x="396" y="136"/>
                  </a:lnTo>
                  <a:lnTo>
                    <a:pt x="346" y="128"/>
                  </a:lnTo>
                  <a:lnTo>
                    <a:pt x="322" y="124"/>
                  </a:lnTo>
                  <a:lnTo>
                    <a:pt x="294" y="124"/>
                  </a:lnTo>
                  <a:lnTo>
                    <a:pt x="294" y="124"/>
                  </a:lnTo>
                  <a:lnTo>
                    <a:pt x="270" y="124"/>
                  </a:lnTo>
                  <a:lnTo>
                    <a:pt x="248" y="126"/>
                  </a:lnTo>
                  <a:lnTo>
                    <a:pt x="228" y="130"/>
                  </a:lnTo>
                  <a:lnTo>
                    <a:pt x="210" y="136"/>
                  </a:lnTo>
                  <a:lnTo>
                    <a:pt x="196" y="144"/>
                  </a:lnTo>
                  <a:lnTo>
                    <a:pt x="186" y="152"/>
                  </a:lnTo>
                  <a:lnTo>
                    <a:pt x="180" y="162"/>
                  </a:lnTo>
                  <a:lnTo>
                    <a:pt x="178" y="174"/>
                  </a:lnTo>
                  <a:lnTo>
                    <a:pt x="178" y="174"/>
                  </a:lnTo>
                  <a:lnTo>
                    <a:pt x="178" y="180"/>
                  </a:lnTo>
                  <a:lnTo>
                    <a:pt x="180" y="188"/>
                  </a:lnTo>
                  <a:lnTo>
                    <a:pt x="188" y="202"/>
                  </a:lnTo>
                  <a:lnTo>
                    <a:pt x="202" y="214"/>
                  </a:lnTo>
                  <a:lnTo>
                    <a:pt x="220" y="228"/>
                  </a:lnTo>
                  <a:lnTo>
                    <a:pt x="240" y="242"/>
                  </a:lnTo>
                  <a:lnTo>
                    <a:pt x="264" y="254"/>
                  </a:lnTo>
                  <a:lnTo>
                    <a:pt x="316" y="282"/>
                  </a:lnTo>
                  <a:lnTo>
                    <a:pt x="316" y="282"/>
                  </a:lnTo>
                  <a:lnTo>
                    <a:pt x="342" y="298"/>
                  </a:lnTo>
                  <a:lnTo>
                    <a:pt x="370" y="314"/>
                  </a:lnTo>
                  <a:lnTo>
                    <a:pt x="398" y="332"/>
                  </a:lnTo>
                  <a:lnTo>
                    <a:pt x="424" y="354"/>
                  </a:lnTo>
                  <a:lnTo>
                    <a:pt x="436" y="366"/>
                  </a:lnTo>
                  <a:lnTo>
                    <a:pt x="446" y="380"/>
                  </a:lnTo>
                  <a:lnTo>
                    <a:pt x="456" y="394"/>
                  </a:lnTo>
                  <a:lnTo>
                    <a:pt x="464" y="410"/>
                  </a:lnTo>
                  <a:lnTo>
                    <a:pt x="472" y="426"/>
                  </a:lnTo>
                  <a:lnTo>
                    <a:pt x="476" y="444"/>
                  </a:lnTo>
                  <a:lnTo>
                    <a:pt x="480" y="462"/>
                  </a:lnTo>
                  <a:lnTo>
                    <a:pt x="480" y="482"/>
                  </a:lnTo>
                  <a:lnTo>
                    <a:pt x="480" y="482"/>
                  </a:lnTo>
                  <a:lnTo>
                    <a:pt x="480" y="504"/>
                  </a:lnTo>
                  <a:lnTo>
                    <a:pt x="476" y="526"/>
                  </a:lnTo>
                  <a:lnTo>
                    <a:pt x="470" y="546"/>
                  </a:lnTo>
                  <a:lnTo>
                    <a:pt x="460" y="564"/>
                  </a:lnTo>
                  <a:lnTo>
                    <a:pt x="450" y="582"/>
                  </a:lnTo>
                  <a:lnTo>
                    <a:pt x="436" y="598"/>
                  </a:lnTo>
                  <a:lnTo>
                    <a:pt x="422" y="612"/>
                  </a:lnTo>
                  <a:lnTo>
                    <a:pt x="404" y="626"/>
                  </a:lnTo>
                  <a:lnTo>
                    <a:pt x="386" y="636"/>
                  </a:lnTo>
                  <a:lnTo>
                    <a:pt x="364" y="648"/>
                  </a:lnTo>
                  <a:lnTo>
                    <a:pt x="342" y="656"/>
                  </a:lnTo>
                  <a:lnTo>
                    <a:pt x="318" y="662"/>
                  </a:lnTo>
                  <a:lnTo>
                    <a:pt x="292" y="668"/>
                  </a:lnTo>
                  <a:lnTo>
                    <a:pt x="264" y="672"/>
                  </a:lnTo>
                  <a:lnTo>
                    <a:pt x="234" y="674"/>
                  </a:lnTo>
                  <a:lnTo>
                    <a:pt x="204" y="676"/>
                  </a:lnTo>
                  <a:lnTo>
                    <a:pt x="204" y="676"/>
                  </a:lnTo>
                  <a:lnTo>
                    <a:pt x="176" y="674"/>
                  </a:lnTo>
                  <a:lnTo>
                    <a:pt x="150" y="674"/>
                  </a:lnTo>
                  <a:lnTo>
                    <a:pt x="104" y="666"/>
                  </a:lnTo>
                  <a:lnTo>
                    <a:pt x="58" y="658"/>
                  </a:lnTo>
                  <a:lnTo>
                    <a:pt x="12" y="646"/>
                  </a:lnTo>
                  <a:lnTo>
                    <a:pt x="12" y="510"/>
                  </a:lnTo>
                  <a:lnTo>
                    <a:pt x="12" y="510"/>
                  </a:lnTo>
                  <a:lnTo>
                    <a:pt x="54" y="522"/>
                  </a:lnTo>
                  <a:lnTo>
                    <a:pt x="102" y="536"/>
                  </a:lnTo>
                  <a:lnTo>
                    <a:pt x="130" y="542"/>
                  </a:lnTo>
                  <a:lnTo>
                    <a:pt x="156" y="546"/>
                  </a:lnTo>
                  <a:lnTo>
                    <a:pt x="184" y="550"/>
                  </a:lnTo>
                  <a:lnTo>
                    <a:pt x="210" y="552"/>
                  </a:lnTo>
                  <a:lnTo>
                    <a:pt x="210" y="552"/>
                  </a:lnTo>
                  <a:lnTo>
                    <a:pt x="228" y="550"/>
                  </a:lnTo>
                  <a:lnTo>
                    <a:pt x="244" y="548"/>
                  </a:lnTo>
                  <a:lnTo>
                    <a:pt x="260" y="542"/>
                  </a:lnTo>
                  <a:lnTo>
                    <a:pt x="274" y="536"/>
                  </a:lnTo>
                  <a:lnTo>
                    <a:pt x="286" y="526"/>
                  </a:lnTo>
                  <a:lnTo>
                    <a:pt x="296" y="516"/>
                  </a:lnTo>
                  <a:lnTo>
                    <a:pt x="302" y="502"/>
                  </a:lnTo>
                  <a:lnTo>
                    <a:pt x="304" y="488"/>
                  </a:lnTo>
                  <a:lnTo>
                    <a:pt x="304" y="488"/>
                  </a:lnTo>
                  <a:lnTo>
                    <a:pt x="304" y="480"/>
                  </a:lnTo>
                  <a:lnTo>
                    <a:pt x="302" y="474"/>
                  </a:lnTo>
                  <a:lnTo>
                    <a:pt x="294" y="460"/>
                  </a:lnTo>
                  <a:lnTo>
                    <a:pt x="282" y="448"/>
                  </a:lnTo>
                  <a:lnTo>
                    <a:pt x="266" y="436"/>
                  </a:lnTo>
                  <a:lnTo>
                    <a:pt x="246" y="424"/>
                  </a:lnTo>
                  <a:lnTo>
                    <a:pt x="222" y="410"/>
                  </a:lnTo>
                  <a:lnTo>
                    <a:pt x="166" y="380"/>
                  </a:lnTo>
                  <a:lnTo>
                    <a:pt x="166" y="380"/>
                  </a:lnTo>
                  <a:lnTo>
                    <a:pt x="138" y="364"/>
                  </a:lnTo>
                  <a:lnTo>
                    <a:pt x="110" y="346"/>
                  </a:lnTo>
                  <a:lnTo>
                    <a:pt x="82" y="324"/>
                  </a:lnTo>
                  <a:lnTo>
                    <a:pt x="56" y="298"/>
                  </a:lnTo>
                  <a:lnTo>
                    <a:pt x="44" y="286"/>
                  </a:lnTo>
                  <a:lnTo>
                    <a:pt x="34" y="272"/>
                  </a:lnTo>
                  <a:lnTo>
                    <a:pt x="24" y="256"/>
                  </a:lnTo>
                  <a:lnTo>
                    <a:pt x="16" y="240"/>
                  </a:lnTo>
                  <a:lnTo>
                    <a:pt x="10" y="224"/>
                  </a:lnTo>
                  <a:lnTo>
                    <a:pt x="4" y="208"/>
                  </a:lnTo>
                  <a:lnTo>
                    <a:pt x="2" y="192"/>
                  </a:lnTo>
                  <a:lnTo>
                    <a:pt x="0" y="174"/>
                  </a:lnTo>
                  <a:lnTo>
                    <a:pt x="0" y="174"/>
                  </a:lnTo>
                  <a:lnTo>
                    <a:pt x="2" y="154"/>
                  </a:lnTo>
                  <a:lnTo>
                    <a:pt x="6" y="134"/>
                  </a:lnTo>
                  <a:lnTo>
                    <a:pt x="12" y="116"/>
                  </a:lnTo>
                  <a:lnTo>
                    <a:pt x="20" y="100"/>
                  </a:lnTo>
                  <a:lnTo>
                    <a:pt x="32" y="84"/>
                  </a:lnTo>
                  <a:lnTo>
                    <a:pt x="44" y="70"/>
                  </a:lnTo>
                  <a:lnTo>
                    <a:pt x="60" y="56"/>
                  </a:lnTo>
                  <a:lnTo>
                    <a:pt x="76" y="44"/>
                  </a:lnTo>
                  <a:lnTo>
                    <a:pt x="94" y="34"/>
                  </a:lnTo>
                  <a:lnTo>
                    <a:pt x="114" y="24"/>
                  </a:lnTo>
                  <a:lnTo>
                    <a:pt x="136" y="18"/>
                  </a:lnTo>
                  <a:lnTo>
                    <a:pt x="160" y="10"/>
                  </a:lnTo>
                  <a:lnTo>
                    <a:pt x="184" y="6"/>
                  </a:lnTo>
                  <a:lnTo>
                    <a:pt x="210" y="2"/>
                  </a:lnTo>
                  <a:lnTo>
                    <a:pt x="236" y="0"/>
                  </a:lnTo>
                  <a:lnTo>
                    <a:pt x="264" y="0"/>
                  </a:lnTo>
                  <a:lnTo>
                    <a:pt x="264" y="0"/>
                  </a:lnTo>
                  <a:lnTo>
                    <a:pt x="304" y="0"/>
                  </a:lnTo>
                  <a:lnTo>
                    <a:pt x="344" y="4"/>
                  </a:lnTo>
                  <a:lnTo>
                    <a:pt x="422" y="12"/>
                  </a:lnTo>
                  <a:lnTo>
                    <a:pt x="396" y="136"/>
                  </a:lnTo>
                  <a:close/>
                </a:path>
              </a:pathLst>
            </a:custGeom>
            <a:solidFill>
              <a:srgbClr val="FFFFFF"/>
            </a:solidFill>
            <a:ln w="9525">
              <a:noFill/>
              <a:round/>
              <a:headEnd/>
              <a:tailEnd/>
            </a:ln>
          </p:spPr>
          <p:txBody>
            <a:bodyPr/>
            <a:lstStyle/>
            <a:p>
              <a:pPr algn="l" eaLnBrk="1" hangingPunct="1">
                <a:defRPr/>
              </a:pPr>
              <a:endParaRPr lang="en-US" sz="1800" dirty="0">
                <a:solidFill>
                  <a:schemeClr val="tx1"/>
                </a:solidFill>
                <a:latin typeface="Arial" charset="0"/>
              </a:endParaRPr>
            </a:p>
          </p:txBody>
        </p:sp>
      </p:grpSp>
      <p:pic>
        <p:nvPicPr>
          <p:cNvPr id="29" name="Picture 28" descr="Ipsos SRI Logo - BLACK.png"/>
          <p:cNvPicPr>
            <a:picLocks noChangeAspect="1"/>
          </p:cNvPicPr>
          <p:nvPr/>
        </p:nvPicPr>
        <p:blipFill>
          <a:blip r:embed="rId21" cstate="print"/>
          <a:stretch>
            <a:fillRect/>
          </a:stretch>
        </p:blipFill>
        <p:spPr>
          <a:xfrm>
            <a:off x="848544" y="6317923"/>
            <a:ext cx="1166788" cy="226800"/>
          </a:xfrm>
          <a:prstGeom prst="rect">
            <a:avLst/>
          </a:prstGeom>
        </p:spPr>
      </p:pic>
      <p:cxnSp>
        <p:nvCxnSpPr>
          <p:cNvPr id="27" name="Straight Connector 26"/>
          <p:cNvCxnSpPr/>
          <p:nvPr/>
        </p:nvCxnSpPr>
        <p:spPr bwMode="auto">
          <a:xfrm>
            <a:off x="0" y="844216"/>
            <a:ext cx="9906000" cy="1588"/>
          </a:xfrm>
          <a:prstGeom prst="line">
            <a:avLst/>
          </a:prstGeom>
          <a:solidFill>
            <a:schemeClr val="accent2"/>
          </a:solidFill>
          <a:ln w="9525" cap="flat" cmpd="sng" algn="ctr">
            <a:solidFill>
              <a:srgbClr val="173861"/>
            </a:solidFill>
            <a:prstDash val="sysDot"/>
            <a:round/>
            <a:headEnd type="none" w="med" len="med"/>
            <a:tailEnd type="none" w="med" len="med"/>
          </a:ln>
          <a:effectLst/>
        </p:spPr>
      </p:cxnSp>
      <p:sp>
        <p:nvSpPr>
          <p:cNvPr id="2" name="TextBox 1"/>
          <p:cNvSpPr txBox="1"/>
          <p:nvPr/>
        </p:nvSpPr>
        <p:spPr>
          <a:xfrm>
            <a:off x="8940969" y="6491734"/>
            <a:ext cx="251672" cy="246221"/>
          </a:xfrm>
          <a:prstGeom prst="rect">
            <a:avLst/>
          </a:prstGeom>
          <a:noFill/>
        </p:spPr>
        <p:txBody>
          <a:bodyPr wrap="none" lIns="0" tIns="0" rIns="0" bIns="0" rtlCol="0">
            <a:spAutoFit/>
          </a:bodyPr>
          <a:lstStyle/>
          <a:p>
            <a:pPr algn="l"/>
            <a:fld id="{2B5C0119-A79E-4519-AC81-846F0D8B06F9}" type="slidenum">
              <a:rPr lang="en-GB" sz="1600" smtClean="0"/>
              <a:pPr/>
              <a:t>‹#›</a:t>
            </a:fld>
            <a:endParaRPr lang="en-GB" sz="1600" dirty="0"/>
          </a:p>
        </p:txBody>
      </p:sp>
      <p:sp>
        <p:nvSpPr>
          <p:cNvPr id="22" name="TextBox 21"/>
          <p:cNvSpPr txBox="1"/>
          <p:nvPr userDrawn="1"/>
        </p:nvSpPr>
        <p:spPr bwMode="gray">
          <a:xfrm>
            <a:off x="378546" y="6647467"/>
            <a:ext cx="4896000" cy="180975"/>
          </a:xfrm>
          <a:prstGeom prst="rect">
            <a:avLst/>
          </a:prstGeom>
          <a:noFill/>
        </p:spPr>
        <p:txBody>
          <a:bodyPr wrap="none" lIns="0" tIns="0" rIns="0" bIns="0" rtlCol="0" anchor="ctr">
            <a:noAutofit/>
          </a:bodyPr>
          <a:lstStyle/>
          <a:p>
            <a:pPr algn="l"/>
            <a:r>
              <a:rPr lang="en-GB" sz="700" kern="1200" dirty="0">
                <a:solidFill>
                  <a:schemeClr val="bg1">
                    <a:lumMod val="75000"/>
                  </a:schemeClr>
                </a:solidFill>
                <a:latin typeface="Arial" charset="0"/>
                <a:ea typeface="+mn-ea"/>
                <a:cs typeface="+mn-cs"/>
              </a:rPr>
              <a:t>CCG 360 stakeholder survey 2017 - Report |  April 2017 |  Template 1  | </a:t>
            </a:r>
            <a:r>
              <a:rPr lang="en-GB" sz="700" kern="1200" baseline="0" dirty="0">
                <a:solidFill>
                  <a:schemeClr val="bg1">
                    <a:lumMod val="75000"/>
                  </a:schemeClr>
                </a:solidFill>
                <a:latin typeface="Arial" charset="0"/>
                <a:ea typeface="+mn-ea"/>
                <a:cs typeface="+mn-cs"/>
              </a:rPr>
              <a:t> Internal use only</a:t>
            </a:r>
            <a:r>
              <a:rPr lang="en-GB" sz="700" kern="1200" dirty="0">
                <a:solidFill>
                  <a:schemeClr val="bg1">
                    <a:lumMod val="75000"/>
                  </a:schemeClr>
                </a:solidFill>
                <a:latin typeface="Arial" charset="0"/>
                <a:ea typeface="+mn-ea"/>
                <a:cs typeface="+mn-cs"/>
              </a:rPr>
              <a:t>         </a:t>
            </a:r>
          </a:p>
        </p:txBody>
      </p:sp>
    </p:spTree>
    <p:extLst>
      <p:ext uri="{BB962C8B-B14F-4D97-AF65-F5344CB8AC3E}">
        <p14:creationId xmlns:p14="http://schemas.microsoft.com/office/powerpoint/2010/main" val="290166"/>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 id="2147484171" r:id="rId12"/>
    <p:sldLayoutId id="2147484172" r:id="rId13"/>
    <p:sldLayoutId id="2147484173" r:id="rId14"/>
    <p:sldLayoutId id="2147484174" r:id="rId15"/>
    <p:sldLayoutId id="2147484175" r:id="rId16"/>
    <p:sldLayoutId id="2147484176" r:id="rId17"/>
    <p:sldLayoutId id="2147484177" r:id="rId18"/>
    <p:sldLayoutId id="2147484178" r:id="rId19"/>
  </p:sldLayoutIdLst>
  <p:hf hdr="0" ftr="0" dt="0"/>
  <p:txStyles>
    <p:title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p:titleStyle>
    <p:body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chart" Target="../charts/chart38.xml"/><Relationship Id="rId7" Type="http://schemas.openxmlformats.org/officeDocument/2006/relationships/chart" Target="../charts/chart42.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 Id="rId9" Type="http://schemas.openxmlformats.org/officeDocument/2006/relationships/chart" Target="../charts/chart44.xml"/></Relationships>
</file>

<file path=ppt/slides/_rels/slide15.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 Id="rId9" Type="http://schemas.openxmlformats.org/officeDocument/2006/relationships/chart" Target="../charts/chart51.xml"/></Relationships>
</file>

<file path=ppt/slides/_rels/slide16.xml.rels><?xml version="1.0" encoding="UTF-8" standalone="yes"?>
<Relationships xmlns="http://schemas.openxmlformats.org/package/2006/relationships"><Relationship Id="rId8" Type="http://schemas.openxmlformats.org/officeDocument/2006/relationships/chart" Target="../charts/chart57.xml"/><Relationship Id="rId3" Type="http://schemas.openxmlformats.org/officeDocument/2006/relationships/chart" Target="../charts/chart52.xml"/><Relationship Id="rId7" Type="http://schemas.openxmlformats.org/officeDocument/2006/relationships/chart" Target="../charts/chart56.xml"/><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chart" Target="../charts/chart55.xml"/><Relationship Id="rId5" Type="http://schemas.openxmlformats.org/officeDocument/2006/relationships/chart" Target="../charts/chart54.xml"/><Relationship Id="rId4" Type="http://schemas.openxmlformats.org/officeDocument/2006/relationships/chart" Target="../charts/chart53.xml"/><Relationship Id="rId9" Type="http://schemas.openxmlformats.org/officeDocument/2006/relationships/chart" Target="../charts/chart58.xml"/></Relationships>
</file>

<file path=ppt/slides/_rels/slide17.xml.rels><?xml version="1.0" encoding="UTF-8" standalone="yes"?>
<Relationships xmlns="http://schemas.openxmlformats.org/package/2006/relationships"><Relationship Id="rId8" Type="http://schemas.openxmlformats.org/officeDocument/2006/relationships/chart" Target="../charts/chart64.xml"/><Relationship Id="rId3" Type="http://schemas.openxmlformats.org/officeDocument/2006/relationships/chart" Target="../charts/chart59.xml"/><Relationship Id="rId7" Type="http://schemas.openxmlformats.org/officeDocument/2006/relationships/chart" Target="../charts/chart63.xml"/><Relationship Id="rId2" Type="http://schemas.openxmlformats.org/officeDocument/2006/relationships/notesSlide" Target="../notesSlides/notesSlide17.xml"/><Relationship Id="rId1" Type="http://schemas.openxmlformats.org/officeDocument/2006/relationships/slideLayout" Target="../slideLayouts/slideLayout17.xml"/><Relationship Id="rId6" Type="http://schemas.openxmlformats.org/officeDocument/2006/relationships/chart" Target="../charts/chart62.xml"/><Relationship Id="rId5" Type="http://schemas.openxmlformats.org/officeDocument/2006/relationships/chart" Target="../charts/chart61.xml"/><Relationship Id="rId4" Type="http://schemas.openxmlformats.org/officeDocument/2006/relationships/chart" Target="../charts/chart60.xml"/><Relationship Id="rId9" Type="http://schemas.openxmlformats.org/officeDocument/2006/relationships/chart" Target="../charts/chart65.xml"/></Relationships>
</file>

<file path=ppt/slides/_rels/slide18.xml.rels><?xml version="1.0" encoding="UTF-8" standalone="yes"?>
<Relationships xmlns="http://schemas.openxmlformats.org/package/2006/relationships"><Relationship Id="rId8" Type="http://schemas.openxmlformats.org/officeDocument/2006/relationships/chart" Target="../charts/chart71.xml"/><Relationship Id="rId3" Type="http://schemas.openxmlformats.org/officeDocument/2006/relationships/chart" Target="../charts/chart66.xml"/><Relationship Id="rId7" Type="http://schemas.openxmlformats.org/officeDocument/2006/relationships/chart" Target="../charts/chart70.xml"/><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chart" Target="../charts/chart69.xml"/><Relationship Id="rId5" Type="http://schemas.openxmlformats.org/officeDocument/2006/relationships/chart" Target="../charts/chart68.xml"/><Relationship Id="rId4" Type="http://schemas.openxmlformats.org/officeDocument/2006/relationships/chart" Target="../charts/chart67.xml"/><Relationship Id="rId9" Type="http://schemas.openxmlformats.org/officeDocument/2006/relationships/chart" Target="../charts/chart72.xml"/></Relationships>
</file>

<file path=ppt/slides/_rels/slide19.xml.rels><?xml version="1.0" encoding="UTF-8" standalone="yes"?>
<Relationships xmlns="http://schemas.openxmlformats.org/package/2006/relationships"><Relationship Id="rId8" Type="http://schemas.openxmlformats.org/officeDocument/2006/relationships/chart" Target="../charts/chart78.xml"/><Relationship Id="rId3" Type="http://schemas.openxmlformats.org/officeDocument/2006/relationships/chart" Target="../charts/chart73.xml"/><Relationship Id="rId7" Type="http://schemas.openxmlformats.org/officeDocument/2006/relationships/chart" Target="../charts/chart77.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 Id="rId9" Type="http://schemas.openxmlformats.org/officeDocument/2006/relationships/chart" Target="../charts/chart79.xml"/></Relationships>
</file>

<file path=ppt/slides/_rels/slide2.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51.xml"/><Relationship Id="rId18" Type="http://schemas.openxmlformats.org/officeDocument/2006/relationships/chart" Target="../charts/chart2.xml"/><Relationship Id="rId3" Type="http://schemas.openxmlformats.org/officeDocument/2006/relationships/slide" Target="slide3.xml"/><Relationship Id="rId7" Type="http://schemas.openxmlformats.org/officeDocument/2006/relationships/slide" Target="slide10.xml"/><Relationship Id="rId12" Type="http://schemas.openxmlformats.org/officeDocument/2006/relationships/slide" Target="slide48.xml"/><Relationship Id="rId17" Type="http://schemas.openxmlformats.org/officeDocument/2006/relationships/chart" Target="../charts/chart1.xml"/><Relationship Id="rId2" Type="http://schemas.openxmlformats.org/officeDocument/2006/relationships/notesSlide" Target="../notesSlides/notesSlide2.xml"/><Relationship Id="rId16" Type="http://schemas.openxmlformats.org/officeDocument/2006/relationships/slide" Target="slide82.xml"/><Relationship Id="rId1" Type="http://schemas.openxmlformats.org/officeDocument/2006/relationships/slideLayout" Target="../slideLayouts/slideLayout18.xml"/><Relationship Id="rId6" Type="http://schemas.openxmlformats.org/officeDocument/2006/relationships/slide" Target="slide8.xml"/><Relationship Id="rId11" Type="http://schemas.openxmlformats.org/officeDocument/2006/relationships/slide" Target="slide45.xml"/><Relationship Id="rId5" Type="http://schemas.openxmlformats.org/officeDocument/2006/relationships/slide" Target="slide7.xml"/><Relationship Id="rId15" Type="http://schemas.openxmlformats.org/officeDocument/2006/relationships/slide" Target="slide76.xml"/><Relationship Id="rId10" Type="http://schemas.openxmlformats.org/officeDocument/2006/relationships/slide" Target="slide41.xml"/><Relationship Id="rId4" Type="http://schemas.openxmlformats.org/officeDocument/2006/relationships/slide" Target="slide6.xml"/><Relationship Id="rId9" Type="http://schemas.openxmlformats.org/officeDocument/2006/relationships/slide" Target="slide13.xml"/><Relationship Id="rId14" Type="http://schemas.openxmlformats.org/officeDocument/2006/relationships/slide" Target="slide69.xml"/></Relationships>
</file>

<file path=ppt/slides/_rels/slide20.xml.rels><?xml version="1.0" encoding="UTF-8" standalone="yes"?>
<Relationships xmlns="http://schemas.openxmlformats.org/package/2006/relationships"><Relationship Id="rId8" Type="http://schemas.openxmlformats.org/officeDocument/2006/relationships/chart" Target="../charts/chart85.xml"/><Relationship Id="rId3" Type="http://schemas.openxmlformats.org/officeDocument/2006/relationships/chart" Target="../charts/chart80.xml"/><Relationship Id="rId7" Type="http://schemas.openxmlformats.org/officeDocument/2006/relationships/chart" Target="../charts/chart84.xml"/><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chart" Target="../charts/chart83.xml"/><Relationship Id="rId5" Type="http://schemas.openxmlformats.org/officeDocument/2006/relationships/chart" Target="../charts/chart82.xml"/><Relationship Id="rId4" Type="http://schemas.openxmlformats.org/officeDocument/2006/relationships/chart" Target="../charts/chart81.xml"/><Relationship Id="rId9" Type="http://schemas.openxmlformats.org/officeDocument/2006/relationships/chart" Target="../charts/chart86.xml"/></Relationships>
</file>

<file path=ppt/slides/_rels/slide21.xml.rels><?xml version="1.0" encoding="UTF-8" standalone="yes"?>
<Relationships xmlns="http://schemas.openxmlformats.org/package/2006/relationships"><Relationship Id="rId8" Type="http://schemas.openxmlformats.org/officeDocument/2006/relationships/chart" Target="../charts/chart92.xml"/><Relationship Id="rId3" Type="http://schemas.openxmlformats.org/officeDocument/2006/relationships/chart" Target="../charts/chart87.xml"/><Relationship Id="rId7" Type="http://schemas.openxmlformats.org/officeDocument/2006/relationships/chart" Target="../charts/chart91.xml"/><Relationship Id="rId2" Type="http://schemas.openxmlformats.org/officeDocument/2006/relationships/notesSlide" Target="../notesSlides/notesSlide21.xml"/><Relationship Id="rId1" Type="http://schemas.openxmlformats.org/officeDocument/2006/relationships/slideLayout" Target="../slideLayouts/slideLayout17.xml"/><Relationship Id="rId6" Type="http://schemas.openxmlformats.org/officeDocument/2006/relationships/chart" Target="../charts/chart90.xml"/><Relationship Id="rId5" Type="http://schemas.openxmlformats.org/officeDocument/2006/relationships/chart" Target="../charts/chart89.xml"/><Relationship Id="rId4" Type="http://schemas.openxmlformats.org/officeDocument/2006/relationships/chart" Target="../charts/chart88.xml"/><Relationship Id="rId9" Type="http://schemas.openxmlformats.org/officeDocument/2006/relationships/chart" Target="../charts/chart93.xml"/></Relationships>
</file>

<file path=ppt/slides/_rels/slide22.xml.rels><?xml version="1.0" encoding="UTF-8" standalone="yes"?>
<Relationships xmlns="http://schemas.openxmlformats.org/package/2006/relationships"><Relationship Id="rId8" Type="http://schemas.openxmlformats.org/officeDocument/2006/relationships/chart" Target="../charts/chart99.xml"/><Relationship Id="rId3" Type="http://schemas.openxmlformats.org/officeDocument/2006/relationships/chart" Target="../charts/chart94.xml"/><Relationship Id="rId7" Type="http://schemas.openxmlformats.org/officeDocument/2006/relationships/chart" Target="../charts/chart98.xml"/><Relationship Id="rId2" Type="http://schemas.openxmlformats.org/officeDocument/2006/relationships/notesSlide" Target="../notesSlides/notesSlide22.xml"/><Relationship Id="rId1" Type="http://schemas.openxmlformats.org/officeDocument/2006/relationships/slideLayout" Target="../slideLayouts/slideLayout17.xml"/><Relationship Id="rId6" Type="http://schemas.openxmlformats.org/officeDocument/2006/relationships/chart" Target="../charts/chart97.xml"/><Relationship Id="rId5" Type="http://schemas.openxmlformats.org/officeDocument/2006/relationships/chart" Target="../charts/chart96.xml"/><Relationship Id="rId4" Type="http://schemas.openxmlformats.org/officeDocument/2006/relationships/chart" Target="../charts/chart95.xml"/><Relationship Id="rId9" Type="http://schemas.openxmlformats.org/officeDocument/2006/relationships/chart" Target="../charts/chart100.xml"/></Relationships>
</file>

<file path=ppt/slides/_rels/slide23.xml.rels><?xml version="1.0" encoding="UTF-8" standalone="yes"?>
<Relationships xmlns="http://schemas.openxmlformats.org/package/2006/relationships"><Relationship Id="rId8" Type="http://schemas.openxmlformats.org/officeDocument/2006/relationships/chart" Target="../charts/chart106.xml"/><Relationship Id="rId3" Type="http://schemas.openxmlformats.org/officeDocument/2006/relationships/chart" Target="../charts/chart101.xml"/><Relationship Id="rId7" Type="http://schemas.openxmlformats.org/officeDocument/2006/relationships/chart" Target="../charts/chart105.xml"/><Relationship Id="rId2" Type="http://schemas.openxmlformats.org/officeDocument/2006/relationships/notesSlide" Target="../notesSlides/notesSlide23.xml"/><Relationship Id="rId1" Type="http://schemas.openxmlformats.org/officeDocument/2006/relationships/slideLayout" Target="../slideLayouts/slideLayout17.xml"/><Relationship Id="rId6" Type="http://schemas.openxmlformats.org/officeDocument/2006/relationships/chart" Target="../charts/chart104.xml"/><Relationship Id="rId5" Type="http://schemas.openxmlformats.org/officeDocument/2006/relationships/chart" Target="../charts/chart103.xml"/><Relationship Id="rId4" Type="http://schemas.openxmlformats.org/officeDocument/2006/relationships/chart" Target="../charts/chart102.xml"/><Relationship Id="rId9" Type="http://schemas.openxmlformats.org/officeDocument/2006/relationships/chart" Target="../charts/chart107.xml"/></Relationships>
</file>

<file path=ppt/slides/_rels/slide24.xml.rels><?xml version="1.0" encoding="UTF-8" standalone="yes"?>
<Relationships xmlns="http://schemas.openxmlformats.org/package/2006/relationships"><Relationship Id="rId8" Type="http://schemas.openxmlformats.org/officeDocument/2006/relationships/chart" Target="../charts/chart113.xml"/><Relationship Id="rId3" Type="http://schemas.openxmlformats.org/officeDocument/2006/relationships/chart" Target="../charts/chart108.xml"/><Relationship Id="rId7" Type="http://schemas.openxmlformats.org/officeDocument/2006/relationships/chart" Target="../charts/chart112.xml"/><Relationship Id="rId2" Type="http://schemas.openxmlformats.org/officeDocument/2006/relationships/notesSlide" Target="../notesSlides/notesSlide24.xml"/><Relationship Id="rId1" Type="http://schemas.openxmlformats.org/officeDocument/2006/relationships/slideLayout" Target="../slideLayouts/slideLayout17.xml"/><Relationship Id="rId6" Type="http://schemas.openxmlformats.org/officeDocument/2006/relationships/chart" Target="../charts/chart111.xml"/><Relationship Id="rId5" Type="http://schemas.openxmlformats.org/officeDocument/2006/relationships/chart" Target="../charts/chart110.xml"/><Relationship Id="rId4" Type="http://schemas.openxmlformats.org/officeDocument/2006/relationships/chart" Target="../charts/chart109.xml"/><Relationship Id="rId9" Type="http://schemas.openxmlformats.org/officeDocument/2006/relationships/chart" Target="../charts/chart114.xml"/></Relationships>
</file>

<file path=ppt/slides/_rels/slide25.xml.rels><?xml version="1.0" encoding="UTF-8" standalone="yes"?>
<Relationships xmlns="http://schemas.openxmlformats.org/package/2006/relationships"><Relationship Id="rId8" Type="http://schemas.openxmlformats.org/officeDocument/2006/relationships/chart" Target="../charts/chart120.xml"/><Relationship Id="rId3" Type="http://schemas.openxmlformats.org/officeDocument/2006/relationships/chart" Target="../charts/chart115.xml"/><Relationship Id="rId7" Type="http://schemas.openxmlformats.org/officeDocument/2006/relationships/chart" Target="../charts/chart119.xm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chart" Target="../charts/chart118.xml"/><Relationship Id="rId5" Type="http://schemas.openxmlformats.org/officeDocument/2006/relationships/chart" Target="../charts/chart117.xml"/><Relationship Id="rId4" Type="http://schemas.openxmlformats.org/officeDocument/2006/relationships/chart" Target="../charts/chart116.xml"/><Relationship Id="rId9" Type="http://schemas.openxmlformats.org/officeDocument/2006/relationships/chart" Target="../charts/chart121.xml"/></Relationships>
</file>

<file path=ppt/slides/_rels/slide26.xml.rels><?xml version="1.0" encoding="UTF-8" standalone="yes"?>
<Relationships xmlns="http://schemas.openxmlformats.org/package/2006/relationships"><Relationship Id="rId8" Type="http://schemas.openxmlformats.org/officeDocument/2006/relationships/chart" Target="../charts/chart127.xml"/><Relationship Id="rId3" Type="http://schemas.openxmlformats.org/officeDocument/2006/relationships/chart" Target="../charts/chart122.xml"/><Relationship Id="rId7" Type="http://schemas.openxmlformats.org/officeDocument/2006/relationships/chart" Target="../charts/chart126.xml"/><Relationship Id="rId2" Type="http://schemas.openxmlformats.org/officeDocument/2006/relationships/notesSlide" Target="../notesSlides/notesSlide26.xml"/><Relationship Id="rId1" Type="http://schemas.openxmlformats.org/officeDocument/2006/relationships/slideLayout" Target="../slideLayouts/slideLayout17.xml"/><Relationship Id="rId6" Type="http://schemas.openxmlformats.org/officeDocument/2006/relationships/chart" Target="../charts/chart125.xml"/><Relationship Id="rId5" Type="http://schemas.openxmlformats.org/officeDocument/2006/relationships/chart" Target="../charts/chart124.xml"/><Relationship Id="rId4" Type="http://schemas.openxmlformats.org/officeDocument/2006/relationships/chart" Target="../charts/chart123.xml"/><Relationship Id="rId9" Type="http://schemas.openxmlformats.org/officeDocument/2006/relationships/chart" Target="../charts/chart128.xml"/></Relationships>
</file>

<file path=ppt/slides/_rels/slide27.xml.rels><?xml version="1.0" encoding="UTF-8" standalone="yes"?>
<Relationships xmlns="http://schemas.openxmlformats.org/package/2006/relationships"><Relationship Id="rId3" Type="http://schemas.openxmlformats.org/officeDocument/2006/relationships/chart" Target="../charts/chart129.xml"/><Relationship Id="rId7" Type="http://schemas.openxmlformats.org/officeDocument/2006/relationships/chart" Target="../charts/chart133.xml"/><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chart" Target="../charts/chart132.xml"/><Relationship Id="rId5" Type="http://schemas.openxmlformats.org/officeDocument/2006/relationships/chart" Target="../charts/chart131.xml"/><Relationship Id="rId4" Type="http://schemas.openxmlformats.org/officeDocument/2006/relationships/chart" Target="../charts/chart130.xml"/></Relationships>
</file>

<file path=ppt/slides/_rels/slide28.xml.rels><?xml version="1.0" encoding="UTF-8" standalone="yes"?>
<Relationships xmlns="http://schemas.openxmlformats.org/package/2006/relationships"><Relationship Id="rId8" Type="http://schemas.openxmlformats.org/officeDocument/2006/relationships/chart" Target="../charts/chart139.xml"/><Relationship Id="rId3" Type="http://schemas.openxmlformats.org/officeDocument/2006/relationships/chart" Target="../charts/chart134.xml"/><Relationship Id="rId7" Type="http://schemas.openxmlformats.org/officeDocument/2006/relationships/chart" Target="../charts/chart138.xml"/><Relationship Id="rId2" Type="http://schemas.openxmlformats.org/officeDocument/2006/relationships/notesSlide" Target="../notesSlides/notesSlide28.xml"/><Relationship Id="rId1" Type="http://schemas.openxmlformats.org/officeDocument/2006/relationships/slideLayout" Target="../slideLayouts/slideLayout17.xml"/><Relationship Id="rId6" Type="http://schemas.openxmlformats.org/officeDocument/2006/relationships/chart" Target="../charts/chart137.xml"/><Relationship Id="rId5" Type="http://schemas.openxmlformats.org/officeDocument/2006/relationships/chart" Target="../charts/chart136.xml"/><Relationship Id="rId4" Type="http://schemas.openxmlformats.org/officeDocument/2006/relationships/chart" Target="../charts/chart135.xml"/><Relationship Id="rId9" Type="http://schemas.openxmlformats.org/officeDocument/2006/relationships/chart" Target="../charts/chart140.xml"/></Relationships>
</file>

<file path=ppt/slides/_rels/slide29.xml.rels><?xml version="1.0" encoding="UTF-8" standalone="yes"?>
<Relationships xmlns="http://schemas.openxmlformats.org/package/2006/relationships"><Relationship Id="rId8" Type="http://schemas.openxmlformats.org/officeDocument/2006/relationships/chart" Target="../charts/chart146.xml"/><Relationship Id="rId3" Type="http://schemas.openxmlformats.org/officeDocument/2006/relationships/chart" Target="../charts/chart141.xml"/><Relationship Id="rId7" Type="http://schemas.openxmlformats.org/officeDocument/2006/relationships/chart" Target="../charts/chart145.xml"/><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chart" Target="../charts/chart144.xml"/><Relationship Id="rId5" Type="http://schemas.openxmlformats.org/officeDocument/2006/relationships/chart" Target="../charts/chart143.xml"/><Relationship Id="rId4" Type="http://schemas.openxmlformats.org/officeDocument/2006/relationships/chart" Target="../charts/chart142.xml"/><Relationship Id="rId9" Type="http://schemas.openxmlformats.org/officeDocument/2006/relationships/chart" Target="../charts/chart1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chart" Target="../charts/chart153.xml"/><Relationship Id="rId3" Type="http://schemas.openxmlformats.org/officeDocument/2006/relationships/chart" Target="../charts/chart148.xml"/><Relationship Id="rId7" Type="http://schemas.openxmlformats.org/officeDocument/2006/relationships/chart" Target="../charts/chart152.xml"/><Relationship Id="rId2" Type="http://schemas.openxmlformats.org/officeDocument/2006/relationships/notesSlide" Target="../notesSlides/notesSlide30.xml"/><Relationship Id="rId1" Type="http://schemas.openxmlformats.org/officeDocument/2006/relationships/slideLayout" Target="../slideLayouts/slideLayout17.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 Id="rId9" Type="http://schemas.openxmlformats.org/officeDocument/2006/relationships/chart" Target="../charts/chart154.xml"/></Relationships>
</file>

<file path=ppt/slides/_rels/slide31.xml.rels><?xml version="1.0" encoding="UTF-8" standalone="yes"?>
<Relationships xmlns="http://schemas.openxmlformats.org/package/2006/relationships"><Relationship Id="rId8" Type="http://schemas.openxmlformats.org/officeDocument/2006/relationships/chart" Target="../charts/chart160.xml"/><Relationship Id="rId3" Type="http://schemas.openxmlformats.org/officeDocument/2006/relationships/chart" Target="../charts/chart155.xml"/><Relationship Id="rId7" Type="http://schemas.openxmlformats.org/officeDocument/2006/relationships/chart" Target="../charts/chart159.xml"/><Relationship Id="rId2" Type="http://schemas.openxmlformats.org/officeDocument/2006/relationships/notesSlide" Target="../notesSlides/notesSlide31.xml"/><Relationship Id="rId1" Type="http://schemas.openxmlformats.org/officeDocument/2006/relationships/slideLayout" Target="../slideLayouts/slideLayout17.xml"/><Relationship Id="rId6" Type="http://schemas.openxmlformats.org/officeDocument/2006/relationships/chart" Target="../charts/chart158.xml"/><Relationship Id="rId5" Type="http://schemas.openxmlformats.org/officeDocument/2006/relationships/chart" Target="../charts/chart157.xml"/><Relationship Id="rId4" Type="http://schemas.openxmlformats.org/officeDocument/2006/relationships/chart" Target="../charts/chart156.xml"/><Relationship Id="rId9" Type="http://schemas.openxmlformats.org/officeDocument/2006/relationships/chart" Target="../charts/chart161.xml"/></Relationships>
</file>

<file path=ppt/slides/_rels/slide32.xml.rels><?xml version="1.0" encoding="UTF-8" standalone="yes"?>
<Relationships xmlns="http://schemas.openxmlformats.org/package/2006/relationships"><Relationship Id="rId8" Type="http://schemas.openxmlformats.org/officeDocument/2006/relationships/chart" Target="../charts/chart167.xml"/><Relationship Id="rId3" Type="http://schemas.openxmlformats.org/officeDocument/2006/relationships/chart" Target="../charts/chart162.xml"/><Relationship Id="rId7" Type="http://schemas.openxmlformats.org/officeDocument/2006/relationships/chart" Target="../charts/chart166.xml"/><Relationship Id="rId2" Type="http://schemas.openxmlformats.org/officeDocument/2006/relationships/notesSlide" Target="../notesSlides/notesSlide32.xml"/><Relationship Id="rId1" Type="http://schemas.openxmlformats.org/officeDocument/2006/relationships/slideLayout" Target="../slideLayouts/slideLayout17.xml"/><Relationship Id="rId6" Type="http://schemas.openxmlformats.org/officeDocument/2006/relationships/chart" Target="../charts/chart165.xml"/><Relationship Id="rId5" Type="http://schemas.openxmlformats.org/officeDocument/2006/relationships/chart" Target="../charts/chart164.xml"/><Relationship Id="rId4" Type="http://schemas.openxmlformats.org/officeDocument/2006/relationships/chart" Target="../charts/chart163.xml"/><Relationship Id="rId9" Type="http://schemas.openxmlformats.org/officeDocument/2006/relationships/chart" Target="../charts/chart168.xml"/></Relationships>
</file>

<file path=ppt/slides/_rels/slide33.xml.rels><?xml version="1.0" encoding="UTF-8" standalone="yes"?>
<Relationships xmlns="http://schemas.openxmlformats.org/package/2006/relationships"><Relationship Id="rId3" Type="http://schemas.openxmlformats.org/officeDocument/2006/relationships/chart" Target="../charts/chart169.xml"/><Relationship Id="rId7" Type="http://schemas.openxmlformats.org/officeDocument/2006/relationships/chart" Target="../charts/chart173.xml"/><Relationship Id="rId2" Type="http://schemas.openxmlformats.org/officeDocument/2006/relationships/notesSlide" Target="../notesSlides/notesSlide33.xml"/><Relationship Id="rId1" Type="http://schemas.openxmlformats.org/officeDocument/2006/relationships/slideLayout" Target="../slideLayouts/slideLayout17.xml"/><Relationship Id="rId6" Type="http://schemas.openxmlformats.org/officeDocument/2006/relationships/chart" Target="../charts/chart172.xml"/><Relationship Id="rId5" Type="http://schemas.openxmlformats.org/officeDocument/2006/relationships/chart" Target="../charts/chart171.xml"/><Relationship Id="rId4" Type="http://schemas.openxmlformats.org/officeDocument/2006/relationships/chart" Target="../charts/chart170.xml"/></Relationships>
</file>

<file path=ppt/slides/_rels/slide34.xml.rels><?xml version="1.0" encoding="UTF-8" standalone="yes"?>
<Relationships xmlns="http://schemas.openxmlformats.org/package/2006/relationships"><Relationship Id="rId8" Type="http://schemas.openxmlformats.org/officeDocument/2006/relationships/chart" Target="../charts/chart179.xml"/><Relationship Id="rId3" Type="http://schemas.openxmlformats.org/officeDocument/2006/relationships/chart" Target="../charts/chart174.xml"/><Relationship Id="rId7" Type="http://schemas.openxmlformats.org/officeDocument/2006/relationships/chart" Target="../charts/chart178.xml"/><Relationship Id="rId2" Type="http://schemas.openxmlformats.org/officeDocument/2006/relationships/notesSlide" Target="../notesSlides/notesSlide34.xml"/><Relationship Id="rId1" Type="http://schemas.openxmlformats.org/officeDocument/2006/relationships/slideLayout" Target="../slideLayouts/slideLayout17.xml"/><Relationship Id="rId6" Type="http://schemas.openxmlformats.org/officeDocument/2006/relationships/chart" Target="../charts/chart177.xml"/><Relationship Id="rId5" Type="http://schemas.openxmlformats.org/officeDocument/2006/relationships/chart" Target="../charts/chart176.xml"/><Relationship Id="rId4" Type="http://schemas.openxmlformats.org/officeDocument/2006/relationships/chart" Target="../charts/chart175.xml"/><Relationship Id="rId9" Type="http://schemas.openxmlformats.org/officeDocument/2006/relationships/chart" Target="../charts/chart180.xml"/></Relationships>
</file>

<file path=ppt/slides/_rels/slide35.xml.rels><?xml version="1.0" encoding="UTF-8" standalone="yes"?>
<Relationships xmlns="http://schemas.openxmlformats.org/package/2006/relationships"><Relationship Id="rId8" Type="http://schemas.openxmlformats.org/officeDocument/2006/relationships/chart" Target="../charts/chart186.xml"/><Relationship Id="rId3" Type="http://schemas.openxmlformats.org/officeDocument/2006/relationships/chart" Target="../charts/chart181.xml"/><Relationship Id="rId7" Type="http://schemas.openxmlformats.org/officeDocument/2006/relationships/chart" Target="../charts/chart185.xml"/><Relationship Id="rId2" Type="http://schemas.openxmlformats.org/officeDocument/2006/relationships/notesSlide" Target="../notesSlides/notesSlide35.xml"/><Relationship Id="rId1" Type="http://schemas.openxmlformats.org/officeDocument/2006/relationships/slideLayout" Target="../slideLayouts/slideLayout17.xml"/><Relationship Id="rId6" Type="http://schemas.openxmlformats.org/officeDocument/2006/relationships/chart" Target="../charts/chart184.xml"/><Relationship Id="rId5" Type="http://schemas.openxmlformats.org/officeDocument/2006/relationships/chart" Target="../charts/chart183.xml"/><Relationship Id="rId4" Type="http://schemas.openxmlformats.org/officeDocument/2006/relationships/chart" Target="../charts/chart182.xml"/><Relationship Id="rId9" Type="http://schemas.openxmlformats.org/officeDocument/2006/relationships/chart" Target="../charts/chart187.xml"/></Relationships>
</file>

<file path=ppt/slides/_rels/slide36.xml.rels><?xml version="1.0" encoding="UTF-8" standalone="yes"?>
<Relationships xmlns="http://schemas.openxmlformats.org/package/2006/relationships"><Relationship Id="rId3" Type="http://schemas.openxmlformats.org/officeDocument/2006/relationships/chart" Target="../charts/chart188.xml"/><Relationship Id="rId7" Type="http://schemas.openxmlformats.org/officeDocument/2006/relationships/chart" Target="../charts/chart192.xml"/><Relationship Id="rId2" Type="http://schemas.openxmlformats.org/officeDocument/2006/relationships/notesSlide" Target="../notesSlides/notesSlide36.xml"/><Relationship Id="rId1" Type="http://schemas.openxmlformats.org/officeDocument/2006/relationships/slideLayout" Target="../slideLayouts/slideLayout17.xml"/><Relationship Id="rId6" Type="http://schemas.openxmlformats.org/officeDocument/2006/relationships/chart" Target="../charts/chart191.xml"/><Relationship Id="rId5" Type="http://schemas.openxmlformats.org/officeDocument/2006/relationships/chart" Target="../charts/chart190.xml"/><Relationship Id="rId4" Type="http://schemas.openxmlformats.org/officeDocument/2006/relationships/chart" Target="../charts/chart189.xml"/></Relationships>
</file>

<file path=ppt/slides/_rels/slide37.xml.rels><?xml version="1.0" encoding="UTF-8" standalone="yes"?>
<Relationships xmlns="http://schemas.openxmlformats.org/package/2006/relationships"><Relationship Id="rId8" Type="http://schemas.openxmlformats.org/officeDocument/2006/relationships/chart" Target="../charts/chart198.xml"/><Relationship Id="rId3" Type="http://schemas.openxmlformats.org/officeDocument/2006/relationships/chart" Target="../charts/chart193.xml"/><Relationship Id="rId7" Type="http://schemas.openxmlformats.org/officeDocument/2006/relationships/chart" Target="../charts/chart197.xml"/><Relationship Id="rId2" Type="http://schemas.openxmlformats.org/officeDocument/2006/relationships/notesSlide" Target="../notesSlides/notesSlide37.xml"/><Relationship Id="rId1" Type="http://schemas.openxmlformats.org/officeDocument/2006/relationships/slideLayout" Target="../slideLayouts/slideLayout17.xml"/><Relationship Id="rId6" Type="http://schemas.openxmlformats.org/officeDocument/2006/relationships/chart" Target="../charts/chart196.xml"/><Relationship Id="rId5" Type="http://schemas.openxmlformats.org/officeDocument/2006/relationships/chart" Target="../charts/chart195.xml"/><Relationship Id="rId4" Type="http://schemas.openxmlformats.org/officeDocument/2006/relationships/chart" Target="../charts/chart194.xml"/><Relationship Id="rId9" Type="http://schemas.openxmlformats.org/officeDocument/2006/relationships/chart" Target="../charts/chart19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0.xml"/><Relationship Id="rId7" Type="http://schemas.openxmlformats.org/officeDocument/2006/relationships/chart" Target="../charts/chart204.xml"/><Relationship Id="rId2" Type="http://schemas.openxmlformats.org/officeDocument/2006/relationships/notesSlide" Target="../notesSlides/notesSlide38.xml"/><Relationship Id="rId1" Type="http://schemas.openxmlformats.org/officeDocument/2006/relationships/slideLayout" Target="../slideLayouts/slideLayout17.xml"/><Relationship Id="rId6" Type="http://schemas.openxmlformats.org/officeDocument/2006/relationships/chart" Target="../charts/chart203.xml"/><Relationship Id="rId5" Type="http://schemas.openxmlformats.org/officeDocument/2006/relationships/chart" Target="../charts/chart202.xml"/><Relationship Id="rId4" Type="http://schemas.openxmlformats.org/officeDocument/2006/relationships/chart" Target="../charts/chart201.xml"/></Relationships>
</file>

<file path=ppt/slides/_rels/slide39.xml.rels><?xml version="1.0" encoding="UTF-8" standalone="yes"?>
<Relationships xmlns="http://schemas.openxmlformats.org/package/2006/relationships"><Relationship Id="rId8" Type="http://schemas.openxmlformats.org/officeDocument/2006/relationships/chart" Target="../charts/chart210.xml"/><Relationship Id="rId3" Type="http://schemas.openxmlformats.org/officeDocument/2006/relationships/chart" Target="../charts/chart205.xml"/><Relationship Id="rId7" Type="http://schemas.openxmlformats.org/officeDocument/2006/relationships/chart" Target="../charts/chart209.xml"/><Relationship Id="rId2" Type="http://schemas.openxmlformats.org/officeDocument/2006/relationships/notesSlide" Target="../notesSlides/notesSlide39.xml"/><Relationship Id="rId1" Type="http://schemas.openxmlformats.org/officeDocument/2006/relationships/slideLayout" Target="../slideLayouts/slideLayout17.xml"/><Relationship Id="rId6" Type="http://schemas.openxmlformats.org/officeDocument/2006/relationships/chart" Target="../charts/chart208.xml"/><Relationship Id="rId5" Type="http://schemas.openxmlformats.org/officeDocument/2006/relationships/chart" Target="../charts/chart207.xml"/><Relationship Id="rId4" Type="http://schemas.openxmlformats.org/officeDocument/2006/relationships/chart" Target="../charts/chart206.xml"/><Relationship Id="rId9" Type="http://schemas.openxmlformats.org/officeDocument/2006/relationships/chart" Target="../charts/chart211.xml"/></Relationships>
</file>

<file path=ppt/slides/_rels/slide4.xml.rels><?xml version="1.0" encoding="UTF-8" standalone="yes"?>
<Relationships xmlns="http://schemas.openxmlformats.org/package/2006/relationships"><Relationship Id="rId8" Type="http://schemas.openxmlformats.org/officeDocument/2006/relationships/chart" Target="../charts/chart8.xml"/><Relationship Id="rId13" Type="http://schemas.openxmlformats.org/officeDocument/2006/relationships/chart" Target="../charts/chart13.xml"/><Relationship Id="rId3" Type="http://schemas.openxmlformats.org/officeDocument/2006/relationships/chart" Target="../charts/chart3.xml"/><Relationship Id="rId7" Type="http://schemas.openxmlformats.org/officeDocument/2006/relationships/chart" Target="../charts/chart7.xml"/><Relationship Id="rId12" Type="http://schemas.openxmlformats.org/officeDocument/2006/relationships/chart" Target="../charts/chart12.xml"/><Relationship Id="rId2" Type="http://schemas.openxmlformats.org/officeDocument/2006/relationships/notesSlide" Target="../notesSlides/notesSlide4.xml"/><Relationship Id="rId16" Type="http://schemas.openxmlformats.org/officeDocument/2006/relationships/chart" Target="../charts/chart16.xml"/><Relationship Id="rId1" Type="http://schemas.openxmlformats.org/officeDocument/2006/relationships/slideLayout" Target="../slideLayouts/slideLayout8.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5" Type="http://schemas.openxmlformats.org/officeDocument/2006/relationships/chart" Target="../charts/chart1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 Id="rId14" Type="http://schemas.openxmlformats.org/officeDocument/2006/relationships/chart" Target="../charts/char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212.xml"/><Relationship Id="rId7" Type="http://schemas.openxmlformats.org/officeDocument/2006/relationships/chart" Target="../charts/chart216.xml"/><Relationship Id="rId2" Type="http://schemas.openxmlformats.org/officeDocument/2006/relationships/notesSlide" Target="../notesSlides/notesSlide40.xml"/><Relationship Id="rId1" Type="http://schemas.openxmlformats.org/officeDocument/2006/relationships/slideLayout" Target="../slideLayouts/slideLayout17.xml"/><Relationship Id="rId6" Type="http://schemas.openxmlformats.org/officeDocument/2006/relationships/chart" Target="../charts/chart215.xml"/><Relationship Id="rId5" Type="http://schemas.openxmlformats.org/officeDocument/2006/relationships/chart" Target="../charts/chart214.xml"/><Relationship Id="rId4" Type="http://schemas.openxmlformats.org/officeDocument/2006/relationships/chart" Target="../charts/chart2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chart" Target="../charts/chart217.xml"/><Relationship Id="rId2" Type="http://schemas.openxmlformats.org/officeDocument/2006/relationships/notesSlide" Target="../notesSlides/notesSlide42.xml"/><Relationship Id="rId1" Type="http://schemas.openxmlformats.org/officeDocument/2006/relationships/slideLayout" Target="../slideLayouts/slideLayout17.xml"/><Relationship Id="rId6" Type="http://schemas.openxmlformats.org/officeDocument/2006/relationships/chart" Target="../charts/chart220.xml"/><Relationship Id="rId5" Type="http://schemas.openxmlformats.org/officeDocument/2006/relationships/chart" Target="../charts/chart219.xml"/><Relationship Id="rId4" Type="http://schemas.openxmlformats.org/officeDocument/2006/relationships/chart" Target="../charts/chart218.xml"/></Relationships>
</file>

<file path=ppt/slides/_rels/slide43.xml.rels><?xml version="1.0" encoding="UTF-8" standalone="yes"?>
<Relationships xmlns="http://schemas.openxmlformats.org/package/2006/relationships"><Relationship Id="rId3" Type="http://schemas.openxmlformats.org/officeDocument/2006/relationships/chart" Target="../charts/chart221.xml"/><Relationship Id="rId2" Type="http://schemas.openxmlformats.org/officeDocument/2006/relationships/notesSlide" Target="../notesSlides/notesSlide43.xml"/><Relationship Id="rId1" Type="http://schemas.openxmlformats.org/officeDocument/2006/relationships/slideLayout" Target="../slideLayouts/slideLayout17.xml"/><Relationship Id="rId6" Type="http://schemas.openxmlformats.org/officeDocument/2006/relationships/chart" Target="../charts/chart224.xml"/><Relationship Id="rId5" Type="http://schemas.openxmlformats.org/officeDocument/2006/relationships/chart" Target="../charts/chart223.xml"/><Relationship Id="rId4" Type="http://schemas.openxmlformats.org/officeDocument/2006/relationships/chart" Target="../charts/chart222.xml"/></Relationships>
</file>

<file path=ppt/slides/_rels/slide44.xml.rels><?xml version="1.0" encoding="UTF-8" standalone="yes"?>
<Relationships xmlns="http://schemas.openxmlformats.org/package/2006/relationships"><Relationship Id="rId3" Type="http://schemas.openxmlformats.org/officeDocument/2006/relationships/chart" Target="../charts/chart225.xml"/><Relationship Id="rId2" Type="http://schemas.openxmlformats.org/officeDocument/2006/relationships/notesSlide" Target="../notesSlides/notesSlide44.xml"/><Relationship Id="rId1" Type="http://schemas.openxmlformats.org/officeDocument/2006/relationships/slideLayout" Target="../slideLayouts/slideLayout17.xml"/><Relationship Id="rId6" Type="http://schemas.openxmlformats.org/officeDocument/2006/relationships/chart" Target="../charts/chart228.xml"/><Relationship Id="rId5" Type="http://schemas.openxmlformats.org/officeDocument/2006/relationships/chart" Target="../charts/chart227.xml"/><Relationship Id="rId4" Type="http://schemas.openxmlformats.org/officeDocument/2006/relationships/chart" Target="../charts/chart22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chart" Target="../charts/chart229.xml"/><Relationship Id="rId2" Type="http://schemas.openxmlformats.org/officeDocument/2006/relationships/notesSlide" Target="../notesSlides/notesSlide46.xml"/><Relationship Id="rId1" Type="http://schemas.openxmlformats.org/officeDocument/2006/relationships/slideLayout" Target="../slideLayouts/slideLayout17.xml"/><Relationship Id="rId6" Type="http://schemas.openxmlformats.org/officeDocument/2006/relationships/chart" Target="../charts/chart232.xml"/><Relationship Id="rId5" Type="http://schemas.openxmlformats.org/officeDocument/2006/relationships/chart" Target="../charts/chart231.xml"/><Relationship Id="rId4" Type="http://schemas.openxmlformats.org/officeDocument/2006/relationships/chart" Target="../charts/chart230.xml"/></Relationships>
</file>

<file path=ppt/slides/_rels/slide47.xml.rels><?xml version="1.0" encoding="UTF-8" standalone="yes"?>
<Relationships xmlns="http://schemas.openxmlformats.org/package/2006/relationships"><Relationship Id="rId3" Type="http://schemas.openxmlformats.org/officeDocument/2006/relationships/chart" Target="../charts/chart233.xml"/><Relationship Id="rId2" Type="http://schemas.openxmlformats.org/officeDocument/2006/relationships/notesSlide" Target="../notesSlides/notesSlide47.xml"/><Relationship Id="rId1" Type="http://schemas.openxmlformats.org/officeDocument/2006/relationships/slideLayout" Target="../slideLayouts/slideLayout17.xml"/><Relationship Id="rId6" Type="http://schemas.openxmlformats.org/officeDocument/2006/relationships/chart" Target="../charts/chart236.xml"/><Relationship Id="rId5" Type="http://schemas.openxmlformats.org/officeDocument/2006/relationships/chart" Target="../charts/chart235.xml"/><Relationship Id="rId4" Type="http://schemas.openxmlformats.org/officeDocument/2006/relationships/chart" Target="../charts/chart23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chart" Target="../charts/chart237.xml"/><Relationship Id="rId2" Type="http://schemas.openxmlformats.org/officeDocument/2006/relationships/notesSlide" Target="../notesSlides/notesSlide49.xml"/><Relationship Id="rId1" Type="http://schemas.openxmlformats.org/officeDocument/2006/relationships/slideLayout" Target="../slideLayouts/slideLayout17.xml"/><Relationship Id="rId6" Type="http://schemas.openxmlformats.org/officeDocument/2006/relationships/chart" Target="../charts/chart240.xml"/><Relationship Id="rId5" Type="http://schemas.openxmlformats.org/officeDocument/2006/relationships/chart" Target="../charts/chart239.xml"/><Relationship Id="rId4" Type="http://schemas.openxmlformats.org/officeDocument/2006/relationships/chart" Target="../charts/chart238.xml"/></Relationships>
</file>

<file path=ppt/slides/_rels/slide5.xml.rels><?xml version="1.0" encoding="UTF-8" standalone="yes"?>
<Relationships xmlns="http://schemas.openxmlformats.org/package/2006/relationships"><Relationship Id="rId8" Type="http://schemas.openxmlformats.org/officeDocument/2006/relationships/chart" Target="../charts/chart22.xml"/><Relationship Id="rId13" Type="http://schemas.openxmlformats.org/officeDocument/2006/relationships/chart" Target="../charts/chart27.xml"/><Relationship Id="rId18" Type="http://schemas.openxmlformats.org/officeDocument/2006/relationships/chart" Target="../charts/chart32.xml"/><Relationship Id="rId3" Type="http://schemas.openxmlformats.org/officeDocument/2006/relationships/chart" Target="../charts/chart17.xml"/><Relationship Id="rId21" Type="http://schemas.openxmlformats.org/officeDocument/2006/relationships/chart" Target="../charts/chart35.xml"/><Relationship Id="rId7" Type="http://schemas.openxmlformats.org/officeDocument/2006/relationships/chart" Target="../charts/chart21.xml"/><Relationship Id="rId12" Type="http://schemas.openxmlformats.org/officeDocument/2006/relationships/chart" Target="../charts/chart26.xml"/><Relationship Id="rId17" Type="http://schemas.openxmlformats.org/officeDocument/2006/relationships/chart" Target="../charts/chart31.xml"/><Relationship Id="rId2" Type="http://schemas.openxmlformats.org/officeDocument/2006/relationships/notesSlide" Target="../notesSlides/notesSlide5.xml"/><Relationship Id="rId16" Type="http://schemas.openxmlformats.org/officeDocument/2006/relationships/chart" Target="../charts/chart30.xml"/><Relationship Id="rId20" Type="http://schemas.openxmlformats.org/officeDocument/2006/relationships/chart" Target="../charts/chart34.xml"/><Relationship Id="rId1" Type="http://schemas.openxmlformats.org/officeDocument/2006/relationships/slideLayout" Target="../slideLayouts/slideLayout8.xml"/><Relationship Id="rId6" Type="http://schemas.openxmlformats.org/officeDocument/2006/relationships/chart" Target="../charts/chart20.xml"/><Relationship Id="rId11" Type="http://schemas.openxmlformats.org/officeDocument/2006/relationships/chart" Target="../charts/chart25.xml"/><Relationship Id="rId5" Type="http://schemas.openxmlformats.org/officeDocument/2006/relationships/chart" Target="../charts/chart19.xml"/><Relationship Id="rId15" Type="http://schemas.openxmlformats.org/officeDocument/2006/relationships/chart" Target="../charts/chart29.xml"/><Relationship Id="rId10" Type="http://schemas.openxmlformats.org/officeDocument/2006/relationships/chart" Target="../charts/chart24.xml"/><Relationship Id="rId19" Type="http://schemas.openxmlformats.org/officeDocument/2006/relationships/chart" Target="../charts/chart33.xml"/><Relationship Id="rId4" Type="http://schemas.openxmlformats.org/officeDocument/2006/relationships/chart" Target="../charts/chart18.xml"/><Relationship Id="rId9" Type="http://schemas.openxmlformats.org/officeDocument/2006/relationships/chart" Target="../charts/chart23.xml"/><Relationship Id="rId14" Type="http://schemas.openxmlformats.org/officeDocument/2006/relationships/chart" Target="../charts/chart28.xml"/><Relationship Id="rId22" Type="http://schemas.openxmlformats.org/officeDocument/2006/relationships/chart" Target="../charts/chart36.xml"/></Relationships>
</file>

<file path=ppt/slides/_rels/slide50.xml.rels><?xml version="1.0" encoding="UTF-8" standalone="yes"?>
<Relationships xmlns="http://schemas.openxmlformats.org/package/2006/relationships"><Relationship Id="rId3" Type="http://schemas.openxmlformats.org/officeDocument/2006/relationships/chart" Target="../charts/chart241.xml"/><Relationship Id="rId2" Type="http://schemas.openxmlformats.org/officeDocument/2006/relationships/notesSlide" Target="../notesSlides/notesSlide50.xml"/><Relationship Id="rId1" Type="http://schemas.openxmlformats.org/officeDocument/2006/relationships/slideLayout" Target="../slideLayouts/slideLayout17.xml"/><Relationship Id="rId6" Type="http://schemas.openxmlformats.org/officeDocument/2006/relationships/chart" Target="../charts/chart244.xml"/><Relationship Id="rId5" Type="http://schemas.openxmlformats.org/officeDocument/2006/relationships/chart" Target="../charts/chart243.xml"/><Relationship Id="rId4" Type="http://schemas.openxmlformats.org/officeDocument/2006/relationships/chart" Target="../charts/chart24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chart" Target="../charts/chart245.xml"/><Relationship Id="rId7" Type="http://schemas.openxmlformats.org/officeDocument/2006/relationships/chart" Target="../charts/chart249.xml"/><Relationship Id="rId2" Type="http://schemas.openxmlformats.org/officeDocument/2006/relationships/notesSlide" Target="../notesSlides/notesSlide52.xml"/><Relationship Id="rId1" Type="http://schemas.openxmlformats.org/officeDocument/2006/relationships/slideLayout" Target="../slideLayouts/slideLayout17.xml"/><Relationship Id="rId6" Type="http://schemas.openxmlformats.org/officeDocument/2006/relationships/chart" Target="../charts/chart248.xml"/><Relationship Id="rId5" Type="http://schemas.openxmlformats.org/officeDocument/2006/relationships/chart" Target="../charts/chart247.xml"/><Relationship Id="rId4" Type="http://schemas.openxmlformats.org/officeDocument/2006/relationships/chart" Target="../charts/chart246.xml"/></Relationships>
</file>

<file path=ppt/slides/_rels/slide53.xml.rels><?xml version="1.0" encoding="UTF-8" standalone="yes"?>
<Relationships xmlns="http://schemas.openxmlformats.org/package/2006/relationships"><Relationship Id="rId8" Type="http://schemas.openxmlformats.org/officeDocument/2006/relationships/chart" Target="../charts/chart255.xml"/><Relationship Id="rId3" Type="http://schemas.openxmlformats.org/officeDocument/2006/relationships/chart" Target="../charts/chart250.xml"/><Relationship Id="rId7" Type="http://schemas.openxmlformats.org/officeDocument/2006/relationships/chart" Target="../charts/chart254.xml"/><Relationship Id="rId2" Type="http://schemas.openxmlformats.org/officeDocument/2006/relationships/notesSlide" Target="../notesSlides/notesSlide53.xml"/><Relationship Id="rId1" Type="http://schemas.openxmlformats.org/officeDocument/2006/relationships/slideLayout" Target="../slideLayouts/slideLayout17.xml"/><Relationship Id="rId6" Type="http://schemas.openxmlformats.org/officeDocument/2006/relationships/chart" Target="../charts/chart253.xml"/><Relationship Id="rId5" Type="http://schemas.openxmlformats.org/officeDocument/2006/relationships/chart" Target="../charts/chart252.xml"/><Relationship Id="rId4" Type="http://schemas.openxmlformats.org/officeDocument/2006/relationships/chart" Target="../charts/chart251.xml"/><Relationship Id="rId9" Type="http://schemas.openxmlformats.org/officeDocument/2006/relationships/chart" Target="../charts/chart256.xml"/></Relationships>
</file>

<file path=ppt/slides/_rels/slide54.xml.rels><?xml version="1.0" encoding="UTF-8" standalone="yes"?>
<Relationships xmlns="http://schemas.openxmlformats.org/package/2006/relationships"><Relationship Id="rId8" Type="http://schemas.openxmlformats.org/officeDocument/2006/relationships/chart" Target="../charts/chart262.xml"/><Relationship Id="rId3" Type="http://schemas.openxmlformats.org/officeDocument/2006/relationships/chart" Target="../charts/chart257.xml"/><Relationship Id="rId7" Type="http://schemas.openxmlformats.org/officeDocument/2006/relationships/chart" Target="../charts/chart261.xml"/><Relationship Id="rId2" Type="http://schemas.openxmlformats.org/officeDocument/2006/relationships/notesSlide" Target="../notesSlides/notesSlide54.xml"/><Relationship Id="rId1" Type="http://schemas.openxmlformats.org/officeDocument/2006/relationships/slideLayout" Target="../slideLayouts/slideLayout17.xml"/><Relationship Id="rId6" Type="http://schemas.openxmlformats.org/officeDocument/2006/relationships/chart" Target="../charts/chart260.xml"/><Relationship Id="rId5" Type="http://schemas.openxmlformats.org/officeDocument/2006/relationships/chart" Target="../charts/chart259.xml"/><Relationship Id="rId4" Type="http://schemas.openxmlformats.org/officeDocument/2006/relationships/chart" Target="../charts/chart258.xml"/><Relationship Id="rId9" Type="http://schemas.openxmlformats.org/officeDocument/2006/relationships/chart" Target="../charts/chart263.xml"/></Relationships>
</file>

<file path=ppt/slides/_rels/slide55.xml.rels><?xml version="1.0" encoding="UTF-8" standalone="yes"?>
<Relationships xmlns="http://schemas.openxmlformats.org/package/2006/relationships"><Relationship Id="rId8" Type="http://schemas.openxmlformats.org/officeDocument/2006/relationships/chart" Target="../charts/chart269.xml"/><Relationship Id="rId3" Type="http://schemas.openxmlformats.org/officeDocument/2006/relationships/chart" Target="../charts/chart264.xml"/><Relationship Id="rId7" Type="http://schemas.openxmlformats.org/officeDocument/2006/relationships/chart" Target="../charts/chart268.xml"/><Relationship Id="rId2" Type="http://schemas.openxmlformats.org/officeDocument/2006/relationships/notesSlide" Target="../notesSlides/notesSlide55.xml"/><Relationship Id="rId1" Type="http://schemas.openxmlformats.org/officeDocument/2006/relationships/slideLayout" Target="../slideLayouts/slideLayout17.xml"/><Relationship Id="rId6" Type="http://schemas.openxmlformats.org/officeDocument/2006/relationships/chart" Target="../charts/chart267.xml"/><Relationship Id="rId5" Type="http://schemas.openxmlformats.org/officeDocument/2006/relationships/chart" Target="../charts/chart266.xml"/><Relationship Id="rId4" Type="http://schemas.openxmlformats.org/officeDocument/2006/relationships/chart" Target="../charts/chart265.xml"/><Relationship Id="rId9" Type="http://schemas.openxmlformats.org/officeDocument/2006/relationships/chart" Target="../charts/chart270.xml"/></Relationships>
</file>

<file path=ppt/slides/_rels/slide56.xml.rels><?xml version="1.0" encoding="UTF-8" standalone="yes"?>
<Relationships xmlns="http://schemas.openxmlformats.org/package/2006/relationships"><Relationship Id="rId8" Type="http://schemas.openxmlformats.org/officeDocument/2006/relationships/chart" Target="../charts/chart276.xml"/><Relationship Id="rId3" Type="http://schemas.openxmlformats.org/officeDocument/2006/relationships/chart" Target="../charts/chart271.xml"/><Relationship Id="rId7" Type="http://schemas.openxmlformats.org/officeDocument/2006/relationships/chart" Target="../charts/chart275.xml"/><Relationship Id="rId2" Type="http://schemas.openxmlformats.org/officeDocument/2006/relationships/notesSlide" Target="../notesSlides/notesSlide56.xml"/><Relationship Id="rId1" Type="http://schemas.openxmlformats.org/officeDocument/2006/relationships/slideLayout" Target="../slideLayouts/slideLayout17.xml"/><Relationship Id="rId6" Type="http://schemas.openxmlformats.org/officeDocument/2006/relationships/chart" Target="../charts/chart274.xml"/><Relationship Id="rId5" Type="http://schemas.openxmlformats.org/officeDocument/2006/relationships/chart" Target="../charts/chart273.xml"/><Relationship Id="rId4" Type="http://schemas.openxmlformats.org/officeDocument/2006/relationships/chart" Target="../charts/chart272.xml"/><Relationship Id="rId9" Type="http://schemas.openxmlformats.org/officeDocument/2006/relationships/chart" Target="../charts/chart277.xml"/></Relationships>
</file>

<file path=ppt/slides/_rels/slide57.xml.rels><?xml version="1.0" encoding="UTF-8" standalone="yes"?>
<Relationships xmlns="http://schemas.openxmlformats.org/package/2006/relationships"><Relationship Id="rId3" Type="http://schemas.openxmlformats.org/officeDocument/2006/relationships/chart" Target="../charts/chart278.xml"/><Relationship Id="rId7" Type="http://schemas.openxmlformats.org/officeDocument/2006/relationships/chart" Target="../charts/chart282.xml"/><Relationship Id="rId2" Type="http://schemas.openxmlformats.org/officeDocument/2006/relationships/notesSlide" Target="../notesSlides/notesSlide57.xml"/><Relationship Id="rId1" Type="http://schemas.openxmlformats.org/officeDocument/2006/relationships/slideLayout" Target="../slideLayouts/slideLayout17.xml"/><Relationship Id="rId6" Type="http://schemas.openxmlformats.org/officeDocument/2006/relationships/chart" Target="../charts/chart281.xml"/><Relationship Id="rId5" Type="http://schemas.openxmlformats.org/officeDocument/2006/relationships/chart" Target="../charts/chart280.xml"/><Relationship Id="rId4" Type="http://schemas.openxmlformats.org/officeDocument/2006/relationships/chart" Target="../charts/chart279.xml"/></Relationships>
</file>

<file path=ppt/slides/_rels/slide58.xml.rels><?xml version="1.0" encoding="UTF-8" standalone="yes"?>
<Relationships xmlns="http://schemas.openxmlformats.org/package/2006/relationships"><Relationship Id="rId3" Type="http://schemas.openxmlformats.org/officeDocument/2006/relationships/chart" Target="../charts/chart283.xml"/><Relationship Id="rId7" Type="http://schemas.openxmlformats.org/officeDocument/2006/relationships/chart" Target="../charts/chart287.xml"/><Relationship Id="rId2" Type="http://schemas.openxmlformats.org/officeDocument/2006/relationships/notesSlide" Target="../notesSlides/notesSlide58.xml"/><Relationship Id="rId1" Type="http://schemas.openxmlformats.org/officeDocument/2006/relationships/slideLayout" Target="../slideLayouts/slideLayout17.xml"/><Relationship Id="rId6" Type="http://schemas.openxmlformats.org/officeDocument/2006/relationships/chart" Target="../charts/chart286.xml"/><Relationship Id="rId5" Type="http://schemas.openxmlformats.org/officeDocument/2006/relationships/chart" Target="../charts/chart285.xml"/><Relationship Id="rId4" Type="http://schemas.openxmlformats.org/officeDocument/2006/relationships/chart" Target="../charts/chart284.xml"/></Relationships>
</file>

<file path=ppt/slides/_rels/slide59.xml.rels><?xml version="1.0" encoding="UTF-8" standalone="yes"?>
<Relationships xmlns="http://schemas.openxmlformats.org/package/2006/relationships"><Relationship Id="rId3" Type="http://schemas.openxmlformats.org/officeDocument/2006/relationships/chart" Target="../charts/chart288.xml"/><Relationship Id="rId7" Type="http://schemas.openxmlformats.org/officeDocument/2006/relationships/chart" Target="../charts/chart292.xml"/><Relationship Id="rId2" Type="http://schemas.openxmlformats.org/officeDocument/2006/relationships/notesSlide" Target="../notesSlides/notesSlide59.xml"/><Relationship Id="rId1" Type="http://schemas.openxmlformats.org/officeDocument/2006/relationships/slideLayout" Target="../slideLayouts/slideLayout17.xml"/><Relationship Id="rId6" Type="http://schemas.openxmlformats.org/officeDocument/2006/relationships/chart" Target="../charts/chart291.xml"/><Relationship Id="rId5" Type="http://schemas.openxmlformats.org/officeDocument/2006/relationships/chart" Target="../charts/chart290.xml"/><Relationship Id="rId4" Type="http://schemas.openxmlformats.org/officeDocument/2006/relationships/chart" Target="../charts/chart28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293.xml"/><Relationship Id="rId7" Type="http://schemas.openxmlformats.org/officeDocument/2006/relationships/chart" Target="../charts/chart297.xml"/><Relationship Id="rId2" Type="http://schemas.openxmlformats.org/officeDocument/2006/relationships/notesSlide" Target="../notesSlides/notesSlide60.xml"/><Relationship Id="rId1" Type="http://schemas.openxmlformats.org/officeDocument/2006/relationships/slideLayout" Target="../slideLayouts/slideLayout17.xml"/><Relationship Id="rId6" Type="http://schemas.openxmlformats.org/officeDocument/2006/relationships/chart" Target="../charts/chart296.xml"/><Relationship Id="rId5" Type="http://schemas.openxmlformats.org/officeDocument/2006/relationships/chart" Target="../charts/chart295.xml"/><Relationship Id="rId4" Type="http://schemas.openxmlformats.org/officeDocument/2006/relationships/chart" Target="../charts/chart294.xml"/></Relationships>
</file>

<file path=ppt/slides/_rels/slide61.xml.rels><?xml version="1.0" encoding="UTF-8" standalone="yes"?>
<Relationships xmlns="http://schemas.openxmlformats.org/package/2006/relationships"><Relationship Id="rId3" Type="http://schemas.openxmlformats.org/officeDocument/2006/relationships/chart" Target="../charts/chart298.xml"/><Relationship Id="rId7" Type="http://schemas.openxmlformats.org/officeDocument/2006/relationships/chart" Target="../charts/chart302.xml"/><Relationship Id="rId2" Type="http://schemas.openxmlformats.org/officeDocument/2006/relationships/notesSlide" Target="../notesSlides/notesSlide61.xml"/><Relationship Id="rId1" Type="http://schemas.openxmlformats.org/officeDocument/2006/relationships/slideLayout" Target="../slideLayouts/slideLayout17.xml"/><Relationship Id="rId6" Type="http://schemas.openxmlformats.org/officeDocument/2006/relationships/chart" Target="../charts/chart301.xml"/><Relationship Id="rId5" Type="http://schemas.openxmlformats.org/officeDocument/2006/relationships/chart" Target="../charts/chart300.xml"/><Relationship Id="rId4" Type="http://schemas.openxmlformats.org/officeDocument/2006/relationships/chart" Target="../charts/chart299.xml"/></Relationships>
</file>

<file path=ppt/slides/_rels/slide62.xml.rels><?xml version="1.0" encoding="UTF-8" standalone="yes"?>
<Relationships xmlns="http://schemas.openxmlformats.org/package/2006/relationships"><Relationship Id="rId3" Type="http://schemas.openxmlformats.org/officeDocument/2006/relationships/chart" Target="../charts/chart303.xml"/><Relationship Id="rId7" Type="http://schemas.openxmlformats.org/officeDocument/2006/relationships/chart" Target="../charts/chart307.xml"/><Relationship Id="rId2" Type="http://schemas.openxmlformats.org/officeDocument/2006/relationships/notesSlide" Target="../notesSlides/notesSlide62.xml"/><Relationship Id="rId1" Type="http://schemas.openxmlformats.org/officeDocument/2006/relationships/slideLayout" Target="../slideLayouts/slideLayout17.xml"/><Relationship Id="rId6" Type="http://schemas.openxmlformats.org/officeDocument/2006/relationships/chart" Target="../charts/chart306.xml"/><Relationship Id="rId5" Type="http://schemas.openxmlformats.org/officeDocument/2006/relationships/chart" Target="../charts/chart305.xml"/><Relationship Id="rId4" Type="http://schemas.openxmlformats.org/officeDocument/2006/relationships/chart" Target="../charts/chart304.xml"/></Relationships>
</file>

<file path=ppt/slides/_rels/slide63.xml.rels><?xml version="1.0" encoding="UTF-8" standalone="yes"?>
<Relationships xmlns="http://schemas.openxmlformats.org/package/2006/relationships"><Relationship Id="rId3" Type="http://schemas.openxmlformats.org/officeDocument/2006/relationships/chart" Target="../charts/chart308.xml"/><Relationship Id="rId7" Type="http://schemas.openxmlformats.org/officeDocument/2006/relationships/chart" Target="../charts/chart312.xml"/><Relationship Id="rId2" Type="http://schemas.openxmlformats.org/officeDocument/2006/relationships/notesSlide" Target="../notesSlides/notesSlide63.xml"/><Relationship Id="rId1" Type="http://schemas.openxmlformats.org/officeDocument/2006/relationships/slideLayout" Target="../slideLayouts/slideLayout17.xml"/><Relationship Id="rId6" Type="http://schemas.openxmlformats.org/officeDocument/2006/relationships/chart" Target="../charts/chart311.xml"/><Relationship Id="rId5" Type="http://schemas.openxmlformats.org/officeDocument/2006/relationships/chart" Target="../charts/chart310.xml"/><Relationship Id="rId4" Type="http://schemas.openxmlformats.org/officeDocument/2006/relationships/chart" Target="../charts/chart309.xml"/></Relationships>
</file>

<file path=ppt/slides/_rels/slide64.xml.rels><?xml version="1.0" encoding="UTF-8" standalone="yes"?>
<Relationships xmlns="http://schemas.openxmlformats.org/package/2006/relationships"><Relationship Id="rId3" Type="http://schemas.openxmlformats.org/officeDocument/2006/relationships/chart" Target="../charts/chart313.xml"/><Relationship Id="rId7" Type="http://schemas.openxmlformats.org/officeDocument/2006/relationships/chart" Target="../charts/chart317.xml"/><Relationship Id="rId2" Type="http://schemas.openxmlformats.org/officeDocument/2006/relationships/notesSlide" Target="../notesSlides/notesSlide64.xml"/><Relationship Id="rId1" Type="http://schemas.openxmlformats.org/officeDocument/2006/relationships/slideLayout" Target="../slideLayouts/slideLayout17.xml"/><Relationship Id="rId6" Type="http://schemas.openxmlformats.org/officeDocument/2006/relationships/chart" Target="../charts/chart316.xml"/><Relationship Id="rId5" Type="http://schemas.openxmlformats.org/officeDocument/2006/relationships/chart" Target="../charts/chart315.xml"/><Relationship Id="rId4" Type="http://schemas.openxmlformats.org/officeDocument/2006/relationships/chart" Target="../charts/chart314.xml"/></Relationships>
</file>

<file path=ppt/slides/_rels/slide65.xml.rels><?xml version="1.0" encoding="UTF-8" standalone="yes"?>
<Relationships xmlns="http://schemas.openxmlformats.org/package/2006/relationships"><Relationship Id="rId3" Type="http://schemas.openxmlformats.org/officeDocument/2006/relationships/chart" Target="../charts/chart318.xml"/><Relationship Id="rId7" Type="http://schemas.openxmlformats.org/officeDocument/2006/relationships/chart" Target="../charts/chart322.xml"/><Relationship Id="rId2" Type="http://schemas.openxmlformats.org/officeDocument/2006/relationships/notesSlide" Target="../notesSlides/notesSlide65.xml"/><Relationship Id="rId1" Type="http://schemas.openxmlformats.org/officeDocument/2006/relationships/slideLayout" Target="../slideLayouts/slideLayout17.xml"/><Relationship Id="rId6" Type="http://schemas.openxmlformats.org/officeDocument/2006/relationships/chart" Target="../charts/chart321.xml"/><Relationship Id="rId5" Type="http://schemas.openxmlformats.org/officeDocument/2006/relationships/chart" Target="../charts/chart320.xml"/><Relationship Id="rId4" Type="http://schemas.openxmlformats.org/officeDocument/2006/relationships/chart" Target="../charts/chart319.xml"/></Relationships>
</file>

<file path=ppt/slides/_rels/slide66.xml.rels><?xml version="1.0" encoding="UTF-8" standalone="yes"?>
<Relationships xmlns="http://schemas.openxmlformats.org/package/2006/relationships"><Relationship Id="rId3" Type="http://schemas.openxmlformats.org/officeDocument/2006/relationships/chart" Target="../charts/chart323.xml"/><Relationship Id="rId2" Type="http://schemas.openxmlformats.org/officeDocument/2006/relationships/notesSlide" Target="../notesSlides/notesSlide66.xml"/><Relationship Id="rId1" Type="http://schemas.openxmlformats.org/officeDocument/2006/relationships/slideLayout" Target="../slideLayouts/slideLayout17.xml"/><Relationship Id="rId4" Type="http://schemas.openxmlformats.org/officeDocument/2006/relationships/chart" Target="../charts/chart324.xml"/></Relationships>
</file>

<file path=ppt/slides/_rels/slide67.xml.rels><?xml version="1.0" encoding="UTF-8" standalone="yes"?>
<Relationships xmlns="http://schemas.openxmlformats.org/package/2006/relationships"><Relationship Id="rId8" Type="http://schemas.openxmlformats.org/officeDocument/2006/relationships/chart" Target="../charts/chart330.xml"/><Relationship Id="rId3" Type="http://schemas.openxmlformats.org/officeDocument/2006/relationships/chart" Target="../charts/chart325.xml"/><Relationship Id="rId7" Type="http://schemas.openxmlformats.org/officeDocument/2006/relationships/chart" Target="../charts/chart329.xml"/><Relationship Id="rId2" Type="http://schemas.openxmlformats.org/officeDocument/2006/relationships/notesSlide" Target="../notesSlides/notesSlide67.xml"/><Relationship Id="rId1" Type="http://schemas.openxmlformats.org/officeDocument/2006/relationships/slideLayout" Target="../slideLayouts/slideLayout17.xml"/><Relationship Id="rId6" Type="http://schemas.openxmlformats.org/officeDocument/2006/relationships/chart" Target="../charts/chart328.xml"/><Relationship Id="rId5" Type="http://schemas.openxmlformats.org/officeDocument/2006/relationships/chart" Target="../charts/chart327.xml"/><Relationship Id="rId10" Type="http://schemas.openxmlformats.org/officeDocument/2006/relationships/chart" Target="../charts/chart332.xml"/><Relationship Id="rId4" Type="http://schemas.openxmlformats.org/officeDocument/2006/relationships/chart" Target="../charts/chart326.xml"/><Relationship Id="rId9" Type="http://schemas.openxmlformats.org/officeDocument/2006/relationships/chart" Target="../charts/chart331.xml"/></Relationships>
</file>

<file path=ppt/slides/_rels/slide68.xml.rels><?xml version="1.0" encoding="UTF-8" standalone="yes"?>
<Relationships xmlns="http://schemas.openxmlformats.org/package/2006/relationships"><Relationship Id="rId3" Type="http://schemas.openxmlformats.org/officeDocument/2006/relationships/chart" Target="../charts/chart333.xml"/><Relationship Id="rId7" Type="http://schemas.openxmlformats.org/officeDocument/2006/relationships/chart" Target="../charts/chart337.xml"/><Relationship Id="rId2" Type="http://schemas.openxmlformats.org/officeDocument/2006/relationships/notesSlide" Target="../notesSlides/notesSlide68.xml"/><Relationship Id="rId1" Type="http://schemas.openxmlformats.org/officeDocument/2006/relationships/slideLayout" Target="../slideLayouts/slideLayout17.xml"/><Relationship Id="rId6" Type="http://schemas.openxmlformats.org/officeDocument/2006/relationships/chart" Target="../charts/chart336.xml"/><Relationship Id="rId5" Type="http://schemas.openxmlformats.org/officeDocument/2006/relationships/chart" Target="../charts/chart335.xml"/><Relationship Id="rId4" Type="http://schemas.openxmlformats.org/officeDocument/2006/relationships/chart" Target="../charts/chart33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chart" Target="../charts/chart338.xml"/><Relationship Id="rId2" Type="http://schemas.openxmlformats.org/officeDocument/2006/relationships/notesSlide" Target="../notesSlides/notesSlide70.xml"/><Relationship Id="rId1" Type="http://schemas.openxmlformats.org/officeDocument/2006/relationships/slideLayout" Target="../slideLayouts/slideLayout17.xml"/><Relationship Id="rId6" Type="http://schemas.openxmlformats.org/officeDocument/2006/relationships/chart" Target="../charts/chart341.xml"/><Relationship Id="rId5" Type="http://schemas.openxmlformats.org/officeDocument/2006/relationships/chart" Target="../charts/chart340.xml"/><Relationship Id="rId4" Type="http://schemas.openxmlformats.org/officeDocument/2006/relationships/chart" Target="../charts/chart339.xml"/></Relationships>
</file>

<file path=ppt/slides/_rels/slide71.xml.rels><?xml version="1.0" encoding="UTF-8" standalone="yes"?>
<Relationships xmlns="http://schemas.openxmlformats.org/package/2006/relationships"><Relationship Id="rId3" Type="http://schemas.openxmlformats.org/officeDocument/2006/relationships/chart" Target="../charts/chart342.xml"/><Relationship Id="rId2" Type="http://schemas.openxmlformats.org/officeDocument/2006/relationships/notesSlide" Target="../notesSlides/notesSlide71.xml"/><Relationship Id="rId1" Type="http://schemas.openxmlformats.org/officeDocument/2006/relationships/slideLayout" Target="../slideLayouts/slideLayout17.xml"/><Relationship Id="rId6" Type="http://schemas.openxmlformats.org/officeDocument/2006/relationships/chart" Target="../charts/chart345.xml"/><Relationship Id="rId5" Type="http://schemas.openxmlformats.org/officeDocument/2006/relationships/chart" Target="../charts/chart344.xml"/><Relationship Id="rId4" Type="http://schemas.openxmlformats.org/officeDocument/2006/relationships/chart" Target="../charts/chart343.xml"/></Relationships>
</file>

<file path=ppt/slides/_rels/slide72.xml.rels><?xml version="1.0" encoding="UTF-8" standalone="yes"?>
<Relationships xmlns="http://schemas.openxmlformats.org/package/2006/relationships"><Relationship Id="rId3" Type="http://schemas.openxmlformats.org/officeDocument/2006/relationships/chart" Target="../charts/chart346.xml"/><Relationship Id="rId2" Type="http://schemas.openxmlformats.org/officeDocument/2006/relationships/notesSlide" Target="../notesSlides/notesSlide72.xml"/><Relationship Id="rId1" Type="http://schemas.openxmlformats.org/officeDocument/2006/relationships/slideLayout" Target="../slideLayouts/slideLayout17.xml"/><Relationship Id="rId6" Type="http://schemas.openxmlformats.org/officeDocument/2006/relationships/chart" Target="../charts/chart349.xml"/><Relationship Id="rId5" Type="http://schemas.openxmlformats.org/officeDocument/2006/relationships/chart" Target="../charts/chart348.xml"/><Relationship Id="rId4" Type="http://schemas.openxmlformats.org/officeDocument/2006/relationships/chart" Target="../charts/chart347.xml"/></Relationships>
</file>

<file path=ppt/slides/_rels/slide73.xml.rels><?xml version="1.0" encoding="UTF-8" standalone="yes"?>
<Relationships xmlns="http://schemas.openxmlformats.org/package/2006/relationships"><Relationship Id="rId3" Type="http://schemas.openxmlformats.org/officeDocument/2006/relationships/chart" Target="../charts/chart350.xml"/><Relationship Id="rId2" Type="http://schemas.openxmlformats.org/officeDocument/2006/relationships/notesSlide" Target="../notesSlides/notesSlide73.xml"/><Relationship Id="rId1" Type="http://schemas.openxmlformats.org/officeDocument/2006/relationships/slideLayout" Target="../slideLayouts/slideLayout17.xml"/><Relationship Id="rId6" Type="http://schemas.openxmlformats.org/officeDocument/2006/relationships/chart" Target="../charts/chart353.xml"/><Relationship Id="rId5" Type="http://schemas.openxmlformats.org/officeDocument/2006/relationships/chart" Target="../charts/chart352.xml"/><Relationship Id="rId4" Type="http://schemas.openxmlformats.org/officeDocument/2006/relationships/chart" Target="../charts/chart351.xml"/></Relationships>
</file>

<file path=ppt/slides/_rels/slide74.xml.rels><?xml version="1.0" encoding="UTF-8" standalone="yes"?>
<Relationships xmlns="http://schemas.openxmlformats.org/package/2006/relationships"><Relationship Id="rId3" Type="http://schemas.openxmlformats.org/officeDocument/2006/relationships/chart" Target="../charts/chart354.xml"/><Relationship Id="rId2" Type="http://schemas.openxmlformats.org/officeDocument/2006/relationships/notesSlide" Target="../notesSlides/notesSlide74.xml"/><Relationship Id="rId1" Type="http://schemas.openxmlformats.org/officeDocument/2006/relationships/slideLayout" Target="../slideLayouts/slideLayout17.xml"/><Relationship Id="rId6" Type="http://schemas.openxmlformats.org/officeDocument/2006/relationships/chart" Target="../charts/chart357.xml"/><Relationship Id="rId5" Type="http://schemas.openxmlformats.org/officeDocument/2006/relationships/chart" Target="../charts/chart356.xml"/><Relationship Id="rId4" Type="http://schemas.openxmlformats.org/officeDocument/2006/relationships/chart" Target="../charts/chart355.xml"/></Relationships>
</file>

<file path=ppt/slides/_rels/slide75.xml.rels><?xml version="1.0" encoding="UTF-8" standalone="yes"?>
<Relationships xmlns="http://schemas.openxmlformats.org/package/2006/relationships"><Relationship Id="rId3" Type="http://schemas.openxmlformats.org/officeDocument/2006/relationships/chart" Target="../charts/chart358.xml"/><Relationship Id="rId2" Type="http://schemas.openxmlformats.org/officeDocument/2006/relationships/notesSlide" Target="../notesSlides/notesSlide75.xml"/><Relationship Id="rId1" Type="http://schemas.openxmlformats.org/officeDocument/2006/relationships/slideLayout" Target="../slideLayouts/slideLayout17.xml"/><Relationship Id="rId6" Type="http://schemas.openxmlformats.org/officeDocument/2006/relationships/chart" Target="../charts/chart361.xml"/><Relationship Id="rId5" Type="http://schemas.openxmlformats.org/officeDocument/2006/relationships/chart" Target="../charts/chart360.xml"/><Relationship Id="rId4" Type="http://schemas.openxmlformats.org/officeDocument/2006/relationships/chart" Target="../charts/chart359.xml"/></Relationships>
</file>

<file path=ppt/slides/_rels/slide76.xml.rels><?xml version="1.0" encoding="UTF-8" standalone="yes"?>
<Relationships xmlns="http://schemas.openxmlformats.org/package/2006/relationships"><Relationship Id="rId3" Type="http://schemas.openxmlformats.org/officeDocument/2006/relationships/chart" Target="../charts/chart362.xml"/><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chart" Target="../charts/chart363.xml"/><Relationship Id="rId2" Type="http://schemas.openxmlformats.org/officeDocument/2006/relationships/notesSlide" Target="../notesSlides/notesSlide77.xml"/><Relationship Id="rId1" Type="http://schemas.openxmlformats.org/officeDocument/2006/relationships/slideLayout" Target="../slideLayouts/slideLayout17.xml"/><Relationship Id="rId5" Type="http://schemas.openxmlformats.org/officeDocument/2006/relationships/chart" Target="../charts/chart365.xml"/><Relationship Id="rId4" Type="http://schemas.openxmlformats.org/officeDocument/2006/relationships/chart" Target="../charts/chart364.xml"/></Relationships>
</file>

<file path=ppt/slides/_rels/slide78.xml.rels><?xml version="1.0" encoding="UTF-8" standalone="yes"?>
<Relationships xmlns="http://schemas.openxmlformats.org/package/2006/relationships"><Relationship Id="rId3" Type="http://schemas.openxmlformats.org/officeDocument/2006/relationships/chart" Target="../charts/chart366.xml"/><Relationship Id="rId2" Type="http://schemas.openxmlformats.org/officeDocument/2006/relationships/notesSlide" Target="../notesSlides/notesSlide78.xml"/><Relationship Id="rId1" Type="http://schemas.openxmlformats.org/officeDocument/2006/relationships/slideLayout" Target="../slideLayouts/slideLayout17.xml"/><Relationship Id="rId5" Type="http://schemas.openxmlformats.org/officeDocument/2006/relationships/chart" Target="../charts/chart368.xml"/><Relationship Id="rId4" Type="http://schemas.openxmlformats.org/officeDocument/2006/relationships/chart" Target="../charts/chart367.xml"/></Relationships>
</file>

<file path=ppt/slides/_rels/slide79.xml.rels><?xml version="1.0" encoding="UTF-8" standalone="yes"?>
<Relationships xmlns="http://schemas.openxmlformats.org/package/2006/relationships"><Relationship Id="rId3" Type="http://schemas.openxmlformats.org/officeDocument/2006/relationships/chart" Target="../charts/chart369.xml"/><Relationship Id="rId2" Type="http://schemas.openxmlformats.org/officeDocument/2006/relationships/notesSlide" Target="../notesSlides/notesSlide79.xml"/><Relationship Id="rId1" Type="http://schemas.openxmlformats.org/officeDocument/2006/relationships/slideLayout" Target="../slideLayouts/slideLayout17.xml"/><Relationship Id="rId5" Type="http://schemas.openxmlformats.org/officeDocument/2006/relationships/chart" Target="../charts/chart371.xml"/><Relationship Id="rId4" Type="http://schemas.openxmlformats.org/officeDocument/2006/relationships/chart" Target="../charts/chart3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80.xml.rels><?xml version="1.0" encoding="UTF-8" standalone="yes"?>
<Relationships xmlns="http://schemas.openxmlformats.org/package/2006/relationships"><Relationship Id="rId3" Type="http://schemas.openxmlformats.org/officeDocument/2006/relationships/chart" Target="../charts/chart372.xml"/><Relationship Id="rId2" Type="http://schemas.openxmlformats.org/officeDocument/2006/relationships/notesSlide" Target="../notesSlides/notesSlide80.xml"/><Relationship Id="rId1" Type="http://schemas.openxmlformats.org/officeDocument/2006/relationships/slideLayout" Target="../slideLayouts/slideLayout17.xml"/><Relationship Id="rId5" Type="http://schemas.openxmlformats.org/officeDocument/2006/relationships/chart" Target="../charts/chart374.xml"/><Relationship Id="rId4" Type="http://schemas.openxmlformats.org/officeDocument/2006/relationships/chart" Target="../charts/chart373.xml"/></Relationships>
</file>

<file path=ppt/slides/_rels/slide81.xml.rels><?xml version="1.0" encoding="UTF-8" standalone="yes"?>
<Relationships xmlns="http://schemas.openxmlformats.org/package/2006/relationships"><Relationship Id="rId3" Type="http://schemas.openxmlformats.org/officeDocument/2006/relationships/chart" Target="../charts/chart375.xml"/><Relationship Id="rId2" Type="http://schemas.openxmlformats.org/officeDocument/2006/relationships/notesSlide" Target="../notesSlides/notesSlide81.xml"/><Relationship Id="rId1" Type="http://schemas.openxmlformats.org/officeDocument/2006/relationships/slideLayout" Target="../slideLayouts/slideLayout17.xml"/><Relationship Id="rId5" Type="http://schemas.openxmlformats.org/officeDocument/2006/relationships/chart" Target="../charts/chart377.xml"/><Relationship Id="rId4" Type="http://schemas.openxmlformats.org/officeDocument/2006/relationships/chart" Target="../charts/chart37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chart" Target="../charts/chart378.xml"/><Relationship Id="rId2" Type="http://schemas.openxmlformats.org/officeDocument/2006/relationships/notesSlide" Target="../notesSlides/notesSlide83.xml"/><Relationship Id="rId1" Type="http://schemas.openxmlformats.org/officeDocument/2006/relationships/slideLayout" Target="../slideLayouts/slideLayout18.xml"/><Relationship Id="rId4" Type="http://schemas.openxmlformats.org/officeDocument/2006/relationships/chart" Target="../charts/chart379.xml"/></Relationships>
</file>

<file path=ppt/slides/_rels/slide84.xml.rels><?xml version="1.0" encoding="UTF-8" standalone="yes"?>
<Relationships xmlns="http://schemas.openxmlformats.org/package/2006/relationships"><Relationship Id="rId3" Type="http://schemas.openxmlformats.org/officeDocument/2006/relationships/hyperlink" Target="http://www.ipsos-mori.com/terms" TargetMode="External"/><Relationship Id="rId2" Type="http://schemas.openxmlformats.org/officeDocument/2006/relationships/notesSlide" Target="../notesSlides/notesSlide84.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_5f3f2349e50b9f38"/>
          <p:cNvSpPr>
            <a:spLocks noGrp="1"/>
          </p:cNvSpPr>
          <p:nvPr>
            <p:ph type="title" idx="4294967295"/>
          </p:nvPr>
        </p:nvSpPr>
        <p:spPr>
          <a:xfrm>
            <a:off x="560512" y="1700808"/>
            <a:ext cx="8280920" cy="648071"/>
          </a:xfrm>
          <a:prstGeom prst="rect">
            <a:avLst/>
          </a:prstGeom>
          <a:solidFill>
            <a:srgbClr val="173861"/>
          </a:solidFill>
        </p:spPr>
        <p:txBody>
          <a:bodyPr/>
          <a:lstStyle/>
          <a:p>
            <a:r>
              <a:rPr lang="en-US" sz="3600" dirty="0">
                <a:latin typeface="Segoe UI" panose="020B0502040204020203" pitchFamily="34" charset="0"/>
                <a:ea typeface="Segoe UI" panose="020B0502040204020203" pitchFamily="34" charset="0"/>
                <a:cs typeface="Segoe UI" panose="020B0502040204020203" pitchFamily="34" charset="0"/>
              </a:rPr>
              <a:t>East Lancashire CCG</a:t>
            </a:r>
          </a:p>
        </p:txBody>
      </p:sp>
      <p:sp>
        <p:nvSpPr>
          <p:cNvPr id="9" name="Text Placeholder 8"/>
          <p:cNvSpPr>
            <a:spLocks noGrp="1"/>
          </p:cNvSpPr>
          <p:nvPr>
            <p:ph type="body" sz="quarter" idx="4294967295"/>
          </p:nvPr>
        </p:nvSpPr>
        <p:spPr>
          <a:xfrm>
            <a:off x="560512" y="2564904"/>
            <a:ext cx="8280920" cy="616226"/>
          </a:xfrm>
          <a:prstGeom prst="rect">
            <a:avLst/>
          </a:prstGeom>
          <a:solidFill>
            <a:srgbClr val="173861"/>
          </a:solidFill>
        </p:spPr>
        <p:txBody>
          <a:bodyPr/>
          <a:lstStyle/>
          <a:p>
            <a:pPr marL="0" indent="0">
              <a:buNone/>
            </a:pP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CCG 360</a:t>
            </a:r>
            <a:r>
              <a:rPr lang="en-US" sz="3600" b="1" baseline="30000" dirty="0">
                <a:solidFill>
                  <a:schemeClr val="bg1"/>
                </a:solidFill>
                <a:latin typeface="Segoe UI" panose="020B0502040204020203" pitchFamily="34" charset="0"/>
                <a:ea typeface="Segoe UI" panose="020B0502040204020203" pitchFamily="34" charset="0"/>
                <a:cs typeface="Segoe UI" panose="020B0502040204020203" pitchFamily="34" charset="0"/>
              </a:rPr>
              <a:t>o</a:t>
            </a: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 stakeholder survey 2017</a:t>
            </a:r>
          </a:p>
        </p:txBody>
      </p:sp>
      <p:sp>
        <p:nvSpPr>
          <p:cNvPr id="4" name="Text Placeholder 8"/>
          <p:cNvSpPr txBox="1">
            <a:spLocks/>
          </p:cNvSpPr>
          <p:nvPr/>
        </p:nvSpPr>
        <p:spPr>
          <a:xfrm>
            <a:off x="565241" y="4149080"/>
            <a:ext cx="1944216" cy="432048"/>
          </a:xfrm>
          <a:prstGeom prst="rect">
            <a:avLst/>
          </a:prstGeom>
          <a:solidFill>
            <a:srgbClr val="9A83B3"/>
          </a:solid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Font typeface="Arial" pitchFamily="34" charset="0"/>
              <a:buNone/>
            </a:pPr>
            <a:r>
              <a:rPr lang="en-US" sz="2400" b="1" kern="0" dirty="0">
                <a:solidFill>
                  <a:schemeClr val="bg1"/>
                </a:solidFill>
                <a:latin typeface="Segoe UI" panose="020B0502040204020203" pitchFamily="34" charset="0"/>
                <a:ea typeface="Segoe UI" panose="020B0502040204020203" pitchFamily="34" charset="0"/>
                <a:cs typeface="Segoe UI" panose="020B0502040204020203" pitchFamily="34" charset="0"/>
              </a:rPr>
              <a:t>Main report</a:t>
            </a:r>
          </a:p>
        </p:txBody>
      </p:sp>
    </p:spTree>
    <p:extLst>
      <p:ext uri="{BB962C8B-B14F-4D97-AF65-F5344CB8AC3E}">
        <p14:creationId xmlns:p14="http://schemas.microsoft.com/office/powerpoint/2010/main" val="574636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397644"/>
            <a:ext cx="3990528"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Interpreting the results</a:t>
            </a:r>
          </a:p>
        </p:txBody>
      </p:sp>
      <p:sp>
        <p:nvSpPr>
          <p:cNvPr id="3" name="TextBox 2"/>
          <p:cNvSpPr txBox="1"/>
          <p:nvPr/>
        </p:nvSpPr>
        <p:spPr>
          <a:xfrm>
            <a:off x="458416" y="1268760"/>
            <a:ext cx="9001000" cy="4025717"/>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en-GB" sz="1600" dirty="0">
                <a:latin typeface="Segoe UI Light" panose="020B0502040204020203" pitchFamily="34" charset="0"/>
              </a:rPr>
              <a:t>For each question, the response to each answer is presented as both a percentage (%) and as a number (n).</a:t>
            </a:r>
          </a:p>
          <a:p>
            <a:pPr marL="285750" indent="-285750" algn="l">
              <a:buFont typeface="Arial" panose="020B0604020202020204" pitchFamily="34" charset="0"/>
              <a:buChar char="•"/>
            </a:pPr>
            <a:r>
              <a:rPr lang="en-GB" sz="1600" dirty="0">
                <a:latin typeface="Segoe UI Light" panose="020B0502040204020203" pitchFamily="34" charset="0"/>
              </a:rPr>
              <a:t>The total number of stakeholders who answered each question (the base size) is also stated at the bottom of each chart and in every table.</a:t>
            </a:r>
          </a:p>
          <a:p>
            <a:pPr marL="285750" indent="-285750" algn="l">
              <a:buFont typeface="Arial" panose="020B0604020202020204" pitchFamily="34" charset="0"/>
              <a:buChar char="•"/>
            </a:pPr>
            <a:r>
              <a:rPr lang="en-GB" sz="1600" dirty="0">
                <a:latin typeface="Segoe UI Light" panose="020B0502040204020203" pitchFamily="34" charset="0"/>
              </a:rPr>
              <a:t>For questions with fewer than 30 stakeholders answering, we strongly recommend that you look at the number of stakeholders giving each response rather than the percentage, as the percentage can be misleading when based on so few stakeholders.</a:t>
            </a:r>
          </a:p>
          <a:p>
            <a:pPr marL="285750" indent="-285750" algn="l">
              <a:buFont typeface="Arial" panose="020B0604020202020204" pitchFamily="34" charset="0"/>
              <a:buChar char="•"/>
            </a:pPr>
            <a:r>
              <a:rPr lang="en-GB" sz="1600" dirty="0">
                <a:latin typeface="Segoe UI Light" panose="020B0502040204020203" pitchFamily="34" charset="0"/>
              </a:rPr>
              <a:t>This report presents the results from East Lancashire CCG's stakeholder survey. Throughout the report, ‘the CCG / your CCG’ refers to East Lancashire CCG.</a:t>
            </a:r>
          </a:p>
          <a:p>
            <a:pPr marL="285750" indent="-285750" algn="l">
              <a:buFont typeface="Arial" panose="020B0604020202020204" pitchFamily="34" charset="0"/>
              <a:buChar char="•"/>
            </a:pPr>
            <a:r>
              <a:rPr lang="en-GB" sz="1600" dirty="0">
                <a:latin typeface="Segoe UI Light" panose="020B0502040204020203" pitchFamily="34" charset="0"/>
              </a:rPr>
              <a:t>Where a result for the ‘cluster’ is presented, this refers to the overall score across the 20 CCGs that are most similar to the CCG. For more information on the cluster and how this has been defined, please see the Appendix.</a:t>
            </a:r>
          </a:p>
          <a:p>
            <a:pPr marL="285750" lvl="0" indent="-285750" algn="l">
              <a:buFont typeface="Arial" panose="020B0604020202020204" pitchFamily="34" charset="0"/>
              <a:buChar char="•"/>
            </a:pPr>
            <a:r>
              <a:rPr lang="en-GB" sz="1600" dirty="0">
                <a:latin typeface="Segoe UI Light" panose="020B0502040204020203" pitchFamily="34" charset="0"/>
              </a:rPr>
              <a:t>Where results do not sum to 100%, or where individual responses (e.g. tend to agree; strongly agree) do not sum to combined responses (e.g. strongly/tend to agree) this is due to rounding.</a:t>
            </a:r>
          </a:p>
          <a:p>
            <a:pPr marL="285750" indent="-285750" algn="l">
              <a:buFont typeface="Arial" panose="020B0604020202020204" pitchFamily="34" charset="0"/>
              <a:buChar char="•"/>
            </a:pPr>
            <a:endParaRPr lang="en-GB" sz="1800" dirty="0">
              <a:latin typeface="Segoe UI Light" panose="020B0502040204020203" pitchFamily="34" charset="0"/>
            </a:endParaRPr>
          </a:p>
        </p:txBody>
      </p:sp>
      <p:sp>
        <p:nvSpPr>
          <p:cNvPr id="7"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East Lancashire CCG</a:t>
            </a:r>
          </a:p>
        </p:txBody>
      </p:sp>
    </p:spTree>
    <p:extLst>
      <p:ext uri="{BB962C8B-B14F-4D97-AF65-F5344CB8AC3E}">
        <p14:creationId xmlns:p14="http://schemas.microsoft.com/office/powerpoint/2010/main" val="1275233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404813"/>
            <a:ext cx="5209259" cy="503237"/>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Using the results – the reports</a:t>
            </a:r>
          </a:p>
        </p:txBody>
      </p:sp>
      <p:sp>
        <p:nvSpPr>
          <p:cNvPr id="6"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East Lancashire CCG</a:t>
            </a:r>
          </a:p>
        </p:txBody>
      </p:sp>
      <p:sp>
        <p:nvSpPr>
          <p:cNvPr id="5" name="TextBox 4"/>
          <p:cNvSpPr txBox="1"/>
          <p:nvPr/>
        </p:nvSpPr>
        <p:spPr>
          <a:xfrm>
            <a:off x="428278" y="1268760"/>
            <a:ext cx="9001000" cy="4878259"/>
          </a:xfrm>
          <a:prstGeom prst="rect">
            <a:avLst/>
          </a:prstGeom>
          <a:noFill/>
        </p:spPr>
        <p:txBody>
          <a:bodyPr wrap="square" lIns="0" tIns="0" rIns="0" bIns="0" rtlCol="0">
            <a:spAutoFit/>
          </a:bodyPr>
          <a:lstStyle/>
          <a:p>
            <a:pPr marL="285750" indent="-285750" algn="l">
              <a:spcBef>
                <a:spcPts val="600"/>
              </a:spcBef>
              <a:buFont typeface="Arial" panose="020B0604020202020204" pitchFamily="34" charset="0"/>
              <a:buChar char="•"/>
            </a:pPr>
            <a:r>
              <a:rPr lang="en-GB" sz="1600" dirty="0">
                <a:latin typeface="Segoe UI Light" panose="020B0502040204020203" pitchFamily="34" charset="0"/>
              </a:rPr>
              <a:t>This report contains a </a:t>
            </a:r>
            <a:r>
              <a:rPr lang="en-GB" sz="1600" b="1" dirty="0">
                <a:latin typeface="Segoe UI Light" panose="020B0502040204020203" pitchFamily="34" charset="0"/>
              </a:rPr>
              <a:t>summary section</a:t>
            </a:r>
            <a:r>
              <a:rPr lang="en-GB" sz="1600" dirty="0">
                <a:latin typeface="Segoe UI Light" panose="020B0502040204020203" pitchFamily="34" charset="0"/>
              </a:rPr>
              <a:t>, a </a:t>
            </a:r>
            <a:r>
              <a:rPr lang="en-GB" sz="1600" b="1" dirty="0">
                <a:latin typeface="Segoe UI Light" panose="020B0502040204020203" pitchFamily="34" charset="0"/>
              </a:rPr>
              <a:t>section on overall views of relationships </a:t>
            </a:r>
            <a:r>
              <a:rPr lang="en-GB" sz="1600" dirty="0">
                <a:latin typeface="Segoe UI Light" panose="020B0502040204020203" pitchFamily="34" charset="0"/>
              </a:rPr>
              <a:t>and a </a:t>
            </a:r>
            <a:r>
              <a:rPr lang="en-GB" sz="1600" b="1" dirty="0">
                <a:latin typeface="Segoe UI Light" panose="020B0502040204020203" pitchFamily="34" charset="0"/>
              </a:rPr>
              <a:t>section for each of the main stakeholder groups </a:t>
            </a:r>
            <a:r>
              <a:rPr lang="en-GB" sz="1600" dirty="0">
                <a:latin typeface="Segoe UI Light" panose="020B0502040204020203" pitchFamily="34" charset="0"/>
              </a:rPr>
              <a:t>who were invited to complete the survey.</a:t>
            </a:r>
          </a:p>
          <a:p>
            <a:pPr marL="285750" indent="-285750" algn="l">
              <a:spcBef>
                <a:spcPts val="600"/>
              </a:spcBef>
              <a:buFont typeface="Arial" panose="020B0604020202020204" pitchFamily="34" charset="0"/>
              <a:buChar char="•"/>
            </a:pPr>
            <a:endParaRPr lang="en-GB" sz="1600" dirty="0">
              <a:latin typeface="Segoe UI Light" panose="020B0502040204020203" pitchFamily="34" charset="0"/>
            </a:endParaRPr>
          </a:p>
          <a:p>
            <a:pPr marL="285750" indent="-285750" algn="l">
              <a:spcBef>
                <a:spcPts val="600"/>
              </a:spcBef>
              <a:buFont typeface="Arial" panose="020B0604020202020204" pitchFamily="34" charset="0"/>
              <a:buChar char="•"/>
            </a:pPr>
            <a:r>
              <a:rPr lang="en-GB" sz="1600" dirty="0">
                <a:latin typeface="Segoe UI Light" panose="020B0502040204020203" pitchFamily="34" charset="0"/>
              </a:rPr>
              <a:t>The overall summary slides show the results at CCG level for the questions asked of all stakeholders (i.e. only those in section 1 of the questionnaire).</a:t>
            </a:r>
          </a:p>
          <a:p>
            <a:pPr marL="742950" lvl="1" indent="-285750" algn="l">
              <a:spcBef>
                <a:spcPts val="600"/>
              </a:spcBef>
              <a:buFont typeface="Arial" panose="020B0604020202020204" pitchFamily="34" charset="0"/>
              <a:buChar char="•"/>
            </a:pPr>
            <a:r>
              <a:rPr lang="en-GB" sz="1600" dirty="0">
                <a:latin typeface="Segoe UI Light" panose="020B0502040204020203" pitchFamily="34" charset="0"/>
              </a:rPr>
              <a:t>This provides CCGs with an ‘at a glance’ visual summary of the results for the key questions, including direction of travel comparisons where appropriate. </a:t>
            </a:r>
          </a:p>
          <a:p>
            <a:pPr marL="742950" lvl="1" indent="-285750" algn="l">
              <a:spcBef>
                <a:spcPts val="600"/>
              </a:spcBef>
              <a:buFont typeface="Arial" panose="020B0604020202020204" pitchFamily="34" charset="0"/>
              <a:buChar char="•"/>
            </a:pPr>
            <a:endParaRPr lang="en-GB" sz="1600" dirty="0">
              <a:latin typeface="Segoe UI Light" panose="020B0502040204020203" pitchFamily="34" charset="0"/>
            </a:endParaRPr>
          </a:p>
          <a:p>
            <a:pPr marL="360363" lvl="1" indent="-285750" algn="l">
              <a:spcBef>
                <a:spcPts val="600"/>
              </a:spcBef>
              <a:buFont typeface="Arial" panose="020B0604020202020204" pitchFamily="34" charset="0"/>
              <a:buChar char="•"/>
            </a:pPr>
            <a:r>
              <a:rPr lang="en-GB" sz="1600" dirty="0">
                <a:latin typeface="Segoe UI Light" panose="020B0502040204020203" pitchFamily="34" charset="0"/>
              </a:rPr>
              <a:t>The stakeholder specific sections of the report contain those questions which were targeted at individual groups of stakeholders only.</a:t>
            </a:r>
          </a:p>
          <a:p>
            <a:pPr marL="742950" lvl="1" indent="-285750" algn="l">
              <a:spcBef>
                <a:spcPts val="600"/>
              </a:spcBef>
              <a:buFont typeface="Arial" panose="020B0604020202020204" pitchFamily="34" charset="0"/>
              <a:buChar char="•"/>
            </a:pPr>
            <a:r>
              <a:rPr lang="en-GB" sz="1600" dirty="0">
                <a:latin typeface="Segoe UI Light" panose="020B0502040204020203" pitchFamily="34" charset="0"/>
              </a:rPr>
              <a:t>These questions were often around specific issues which were only relevant to the specific group of stakeholders.</a:t>
            </a:r>
          </a:p>
          <a:p>
            <a:pPr marL="742950" lvl="1" indent="-285750" algn="l">
              <a:spcBef>
                <a:spcPts val="600"/>
              </a:spcBef>
              <a:buFont typeface="Arial" panose="020B0604020202020204" pitchFamily="34" charset="0"/>
              <a:buChar char="•"/>
            </a:pPr>
            <a:endParaRPr lang="en-GB" sz="1600" dirty="0">
              <a:latin typeface="Segoe UI Light" panose="020B0502040204020203" pitchFamily="34" charset="0"/>
            </a:endParaRPr>
          </a:p>
          <a:p>
            <a:pPr marL="285750" indent="-285750" algn="l">
              <a:spcBef>
                <a:spcPts val="600"/>
              </a:spcBef>
              <a:buFont typeface="Arial" panose="020B0604020202020204" pitchFamily="34" charset="0"/>
              <a:buChar char="•"/>
            </a:pPr>
            <a:r>
              <a:rPr lang="en-GB" sz="1600" dirty="0">
                <a:latin typeface="Segoe UI Light" panose="020B0502040204020203" pitchFamily="34" charset="0"/>
              </a:rPr>
              <a:t>The remainder of the report shows the results for all questions in the survey including any local questions where CCGs included them. The results for each question are provided at CCG level with a breakdown also shown for each of the core stakeholder groups where relevant.</a:t>
            </a:r>
          </a:p>
          <a:p>
            <a:pPr marL="742950" lvl="2" indent="-285750" algn="l">
              <a:spcBef>
                <a:spcPts val="600"/>
              </a:spcBef>
              <a:buFont typeface="Arial" panose="020B0604020202020204" pitchFamily="34" charset="0"/>
              <a:buChar char="•"/>
            </a:pPr>
            <a:r>
              <a:rPr lang="en-GB" sz="1600" dirty="0">
                <a:latin typeface="Segoe UI Light" panose="020B0502040204020203" pitchFamily="34" charset="0"/>
              </a:rPr>
              <a:t>This allows CCGs to interrogate the data in more detail.</a:t>
            </a:r>
          </a:p>
        </p:txBody>
      </p:sp>
    </p:spTree>
    <p:extLst>
      <p:ext uri="{BB962C8B-B14F-4D97-AF65-F5344CB8AC3E}">
        <p14:creationId xmlns:p14="http://schemas.microsoft.com/office/powerpoint/2010/main" val="2753642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820" y="391923"/>
            <a:ext cx="5425283" cy="503237"/>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Using the results – comparisons</a:t>
            </a:r>
          </a:p>
        </p:txBody>
      </p:sp>
      <p:sp>
        <p:nvSpPr>
          <p:cNvPr id="6"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East Lancashire CCG</a:t>
            </a:r>
          </a:p>
        </p:txBody>
      </p:sp>
      <p:sp>
        <p:nvSpPr>
          <p:cNvPr id="7" name="TextBox 6"/>
          <p:cNvSpPr txBox="1"/>
          <p:nvPr/>
        </p:nvSpPr>
        <p:spPr>
          <a:xfrm>
            <a:off x="416496" y="836712"/>
            <a:ext cx="9001000" cy="5564600"/>
          </a:xfrm>
          <a:prstGeom prst="rect">
            <a:avLst/>
          </a:prstGeom>
          <a:noFill/>
        </p:spPr>
        <p:txBody>
          <a:bodyPr wrap="square" lIns="0" tIns="0" rIns="0" bIns="0" rtlCol="0">
            <a:spAutoFit/>
          </a:bodyPr>
          <a:lstStyle/>
          <a:p>
            <a:pPr algn="l"/>
            <a:endParaRPr lang="en-GB" sz="1600" dirty="0"/>
          </a:p>
          <a:p>
            <a:pPr marL="285750" indent="-285750" algn="l">
              <a:buFont typeface="Arial" panose="020B0604020202020204" pitchFamily="34" charset="0"/>
              <a:buChar char="•"/>
            </a:pPr>
            <a:r>
              <a:rPr lang="en-GB" sz="1600" dirty="0">
                <a:latin typeface="Segoe UI Light" panose="020B0502040204020203" pitchFamily="34" charset="0"/>
              </a:rPr>
              <a:t>For some questions, data has been included in the reports to compare the results for the CCG with:</a:t>
            </a:r>
          </a:p>
          <a:p>
            <a:pPr marL="742950" lvl="1" indent="-285750" algn="l">
              <a:buFont typeface="Arial" panose="020B0604020202020204" pitchFamily="34" charset="0"/>
              <a:buChar char="•"/>
            </a:pPr>
            <a:r>
              <a:rPr lang="en-GB" sz="1600" dirty="0">
                <a:latin typeface="Segoe UI Light" panose="020B0502040204020203" pitchFamily="34" charset="0"/>
              </a:rPr>
              <a:t>The CCG’s result in 2015      </a:t>
            </a:r>
          </a:p>
          <a:p>
            <a:pPr marL="742950" lvl="1" indent="-285750" algn="l">
              <a:buFont typeface="Arial" panose="020B0604020202020204" pitchFamily="34" charset="0"/>
              <a:buChar char="•"/>
            </a:pPr>
            <a:r>
              <a:rPr lang="en-GB" sz="1600" dirty="0">
                <a:latin typeface="Segoe UI Light" panose="020B0502040204020203" pitchFamily="34" charset="0"/>
              </a:rPr>
              <a:t>The CCG’s result in 2016                                              </a:t>
            </a:r>
          </a:p>
          <a:p>
            <a:pPr marL="742950" lvl="1" indent="-285750" algn="l">
              <a:buFont typeface="Arial" panose="020B0604020202020204" pitchFamily="34" charset="0"/>
              <a:buChar char="•"/>
            </a:pPr>
            <a:r>
              <a:rPr lang="en-GB" sz="1600" dirty="0">
                <a:latin typeface="Segoe UI Light" panose="020B0502040204020203" pitchFamily="34" charset="0"/>
              </a:rPr>
              <a:t>The 2017 average across all CCGs in the CCG’s cluster</a:t>
            </a:r>
          </a:p>
          <a:p>
            <a:pPr marL="742950" lvl="1" indent="-285750" algn="l">
              <a:buFont typeface="Arial" panose="020B0604020202020204" pitchFamily="34" charset="0"/>
              <a:buChar char="•"/>
            </a:pPr>
            <a:r>
              <a:rPr lang="en-GB" sz="1600" dirty="0">
                <a:latin typeface="Segoe UI Light" panose="020B0502040204020203" pitchFamily="34" charset="0"/>
              </a:rPr>
              <a:t>The 2017 average across all CCGs in the CCG’s regional (DCO) teams</a:t>
            </a:r>
          </a:p>
          <a:p>
            <a:pPr marL="742950" lvl="1" indent="-285750" algn="l">
              <a:buFont typeface="Arial" panose="020B0604020202020204" pitchFamily="34" charset="0"/>
              <a:buChar char="•"/>
            </a:pPr>
            <a:r>
              <a:rPr lang="en-GB" sz="1600" dirty="0">
                <a:latin typeface="Segoe UI Light" panose="020B0502040204020203" pitchFamily="34" charset="0"/>
              </a:rPr>
              <a:t>National CCG average in 2017                                              </a:t>
            </a:r>
          </a:p>
          <a:p>
            <a:pPr algn="l"/>
            <a:endParaRPr lang="en-GB" sz="1600" dirty="0">
              <a:latin typeface="Segoe UI Light" panose="020B0502040204020203" pitchFamily="34" charset="0"/>
            </a:endParaRPr>
          </a:p>
          <a:p>
            <a:pPr marL="285750" indent="-285750" algn="l">
              <a:buFont typeface="Arial" panose="020B0604020202020204" pitchFamily="34" charset="0"/>
              <a:buChar char="•"/>
            </a:pPr>
            <a:r>
              <a:rPr lang="en-GB" sz="1600" b="1" dirty="0">
                <a:latin typeface="Segoe UI Light" panose="020B0502040204020203" pitchFamily="34" charset="0"/>
              </a:rPr>
              <a:t>The comparisons are included to provide an indication of differences only and should be treated with caution due to the low numbers of respondents and differences in stakeholder lists. </a:t>
            </a:r>
          </a:p>
          <a:p>
            <a:pPr marL="285750" indent="-285750" algn="l">
              <a:buFont typeface="Arial" panose="020B0604020202020204" pitchFamily="34" charset="0"/>
              <a:buChar char="•"/>
            </a:pPr>
            <a:endParaRPr lang="en-GB" sz="1600" b="1" dirty="0">
              <a:latin typeface="Segoe UI Light" panose="020B0502040204020203" pitchFamily="34" charset="0"/>
            </a:endParaRPr>
          </a:p>
          <a:p>
            <a:pPr marL="742950" lvl="1" indent="-285750" algn="l">
              <a:buFont typeface="Arial" panose="020B0604020202020204" pitchFamily="34" charset="0"/>
              <a:buChar char="•"/>
            </a:pPr>
            <a:r>
              <a:rPr lang="en-GB" sz="1600" dirty="0">
                <a:latin typeface="Segoe UI Light" panose="020B0502040204020203" pitchFamily="34" charset="0"/>
              </a:rPr>
              <a:t>Any differences are not necessarily statistically significant differences; a higher score than the cluster average does not always equate to ‘better’ performance, and a higher score than in 2016 does not necessarily mean the CCG has improved.</a:t>
            </a:r>
          </a:p>
          <a:p>
            <a:pPr marL="285750" indent="-285750" algn="l">
              <a:buFont typeface="Arial" panose="020B0604020202020204" pitchFamily="34" charset="0"/>
              <a:buChar char="•"/>
            </a:pPr>
            <a:endParaRPr lang="en-GB" sz="1600" dirty="0">
              <a:latin typeface="Segoe UI Light" panose="020B0502040204020203" pitchFamily="34" charset="0"/>
            </a:endParaRPr>
          </a:p>
          <a:p>
            <a:pPr marL="742950" lvl="1" indent="-285750" algn="l">
              <a:buFont typeface="Arial" panose="020B0604020202020204" pitchFamily="34" charset="0"/>
              <a:buChar char="•"/>
            </a:pPr>
            <a:r>
              <a:rPr lang="en-GB" sz="1600" dirty="0">
                <a:latin typeface="Segoe UI Light" panose="020B0502040204020203" pitchFamily="34" charset="0"/>
              </a:rPr>
              <a:t>The comparisons offer a starting point to inform wider discussions about the CCG’s ongoing organisational development and its relationships with stakeholders. For example, they may indicate areas in which stakeholders think the CCG is performing relatively less well, for the CCG to discuss internally and externally to identify what improvements can be made in this area, if any.</a:t>
            </a:r>
          </a:p>
          <a:p>
            <a:pPr marL="285750" indent="-285750" algn="l">
              <a:buFont typeface="Arial" panose="020B0604020202020204" pitchFamily="34" charset="0"/>
              <a:buChar char="•"/>
            </a:pPr>
            <a:endParaRPr lang="en-GB" sz="1600" dirty="0">
              <a:latin typeface="Segoe UI Light" panose="020B0502040204020203" pitchFamily="34" charset="0"/>
            </a:endParaRPr>
          </a:p>
        </p:txBody>
      </p:sp>
      <p:sp>
        <p:nvSpPr>
          <p:cNvPr id="5" name="Oval 4"/>
          <p:cNvSpPr/>
          <p:nvPr/>
        </p:nvSpPr>
        <p:spPr>
          <a:xfrm>
            <a:off x="877360" y="2636912"/>
            <a:ext cx="115200" cy="115920"/>
          </a:xfrm>
          <a:prstGeom prst="ellipse">
            <a:avLst/>
          </a:prstGeom>
          <a:pattFill prst="ltHorz">
            <a:fgClr>
              <a:srgbClr val="173861"/>
            </a:fgClr>
            <a:bgClr>
              <a:schemeClr val="bg1"/>
            </a:bgClr>
          </a:pattFill>
          <a:ln w="3175">
            <a:solidFill>
              <a:srgbClr val="17386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877360" y="2060848"/>
            <a:ext cx="115200" cy="115920"/>
          </a:xfrm>
          <a:prstGeom prst="ellipse">
            <a:avLst/>
          </a:prstGeom>
          <a:pattFill prst="trellis">
            <a:fgClr>
              <a:schemeClr val="bg1">
                <a:lumMod val="65000"/>
              </a:schemeClr>
            </a:fgClr>
            <a:bgClr>
              <a:schemeClr val="bg1"/>
            </a:bgClr>
          </a:patt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877360" y="1772816"/>
            <a:ext cx="115200" cy="115920"/>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877360" y="1484784"/>
            <a:ext cx="115200" cy="115920"/>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77360" y="2348880"/>
            <a:ext cx="115200" cy="115920"/>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3968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6552728"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Overall views of relationships</a:t>
            </a:r>
          </a:p>
        </p:txBody>
      </p:sp>
    </p:spTree>
    <p:extLst>
      <p:ext uri="{BB962C8B-B14F-4D97-AF65-F5344CB8AC3E}">
        <p14:creationId xmlns:p14="http://schemas.microsoft.com/office/powerpoint/2010/main" val="20276904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9057" cy="648072"/>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Overall, to what extent, if at all, do you feel you have been </a:t>
            </a:r>
            <a:r>
              <a:rPr lang="en-GB" sz="1800" u="sng" dirty="0">
                <a:latin typeface="Segoe UI"/>
                <a:ea typeface="Segoe UI" panose="020B0502040204020203" pitchFamily="34" charset="0"/>
                <a:cs typeface="Segoe UI" panose="020B0502040204020203" pitchFamily="34" charset="0"/>
              </a:rPr>
              <a:t>engaged</a:t>
            </a:r>
            <a:r>
              <a:rPr lang="en-GB" sz="1800" dirty="0">
                <a:latin typeface="Segoe UI"/>
                <a:ea typeface="Segoe UI" panose="020B0502040204020203" pitchFamily="34" charset="0"/>
                <a:cs typeface="Segoe UI" panose="020B0502040204020203" pitchFamily="34" charset="0"/>
              </a:rPr>
              <a:t> by the CCG over the past 12 months?</a:t>
            </a:r>
          </a:p>
        </p:txBody>
      </p:sp>
      <p:graphicFrame>
        <p:nvGraphicFramePr>
          <p:cNvPr id="12" name="D_e65feee24d7a0907_CalcTable"/>
          <p:cNvGraphicFramePr>
            <a:graphicFrameLocks noGrp="1"/>
          </p:cNvGraphicFramePr>
          <p:nvPr>
            <p:ph sz="quarter" idx="4294967295"/>
            <p:extLst/>
          </p:nvPr>
        </p:nvGraphicFramePr>
        <p:xfrm>
          <a:off x="4521200" y="1337443"/>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506881">
                <a:tc>
                  <a:txBody>
                    <a:bodyPr/>
                    <a:lstStyle/>
                    <a:p>
                      <a:pPr marL="0" algn="l" defTabSz="914400" rtl="0" eaLnBrk="1" latinLnBrk="0" hangingPunct="1"/>
                      <a:r>
                        <a:rPr lang="en-GB" sz="1050" b="1"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 group</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Great deal / Fair amount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much / Not at all</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4836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87% (40)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13%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4836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49247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91%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584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4836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25%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49247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4836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5" name="TextBox 4"/>
          <p:cNvSpPr txBox="1"/>
          <p:nvPr/>
        </p:nvSpPr>
        <p:spPr>
          <a:xfrm>
            <a:off x="414608" y="1124744"/>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17" name="TextBox 1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7" name="D_12499d8086dd381e" hidden="1"/>
          <p:cNvGraphicFramePr/>
          <p:nvPr>
            <p:extLst>
              <p:ext uri="{D42A27DB-BD31-4B8C-83A1-F6EECF244321}">
                <p14:modId xmlns:p14="http://schemas.microsoft.com/office/powerpoint/2010/main" val="1704749094"/>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_ad34b40774d5f8f3" hidden="1"/>
          <p:cNvGraphicFramePr/>
          <p:nvPr>
            <p:extLst>
              <p:ext uri="{D42A27DB-BD31-4B8C-83A1-F6EECF244321}">
                <p14:modId xmlns:p14="http://schemas.microsoft.com/office/powerpoint/2010/main" val="1322675991"/>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e65feee24d7a0907" hidden="1"/>
          <p:cNvGraphicFramePr/>
          <p:nvPr>
            <p:extLst>
              <p:ext uri="{D42A27DB-BD31-4B8C-83A1-F6EECF244321}">
                <p14:modId xmlns:p14="http://schemas.microsoft.com/office/powerpoint/2010/main" val="67618142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Ipsos Ribbon Rules" hidden="1"/>
          <p:cNvGraphicFramePr/>
          <p:nvPr>
            <p:extLst>
              <p:ext uri="{D42A27DB-BD31-4B8C-83A1-F6EECF244321}">
                <p14:modId xmlns:p14="http://schemas.microsoft.com/office/powerpoint/2010/main" val="248783657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24" name="TextBox 2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a fair amount</a:t>
            </a:r>
          </a:p>
        </p:txBody>
      </p:sp>
      <p:graphicFrame>
        <p:nvGraphicFramePr>
          <p:cNvPr id="25" name="D_e02c7eeb7a34b624_CalcTable"/>
          <p:cNvGraphicFramePr>
            <a:graphicFrameLocks noGrp="1"/>
          </p:cNvGraphicFramePr>
          <p:nvPr>
            <p:extLst>
              <p:ext uri="{D42A27DB-BD31-4B8C-83A1-F6EECF244321}">
                <p14:modId xmlns:p14="http://schemas.microsoft.com/office/powerpoint/2010/main" val="718379134"/>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85%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81%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82%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0" name="TextBox 29"/>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20" name="D_961348d2de5920a9"/>
          <p:cNvGraphicFramePr/>
          <p:nvPr>
            <p:extLst>
              <p:ext uri="{D42A27DB-BD31-4B8C-83A1-F6EECF244321}">
                <p14:modId xmlns:p14="http://schemas.microsoft.com/office/powerpoint/2010/main" val="3373878855"/>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6" name="Oval 25"/>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3" name="D_7bfe28807d9330e8"/>
          <p:cNvSpPr txBox="1"/>
          <p:nvPr/>
        </p:nvSpPr>
        <p:spPr>
          <a:xfrm>
            <a:off x="7164243" y="6323172"/>
            <a:ext cx="2459184"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5" name="D_deff4ae3983fd55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sp>
        <p:nvSpPr>
          <p:cNvPr id="3" name="D_46a45bd473fecd85"/>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32" name="Oval 3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4" name="Oval 3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7" name="Oval 3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8" name="D_0ec2c166189d8a76"/>
          <p:cNvGraphicFramePr/>
          <p:nvPr>
            <p:extLst>
              <p:ext uri="{D42A27DB-BD31-4B8C-83A1-F6EECF244321}">
                <p14:modId xmlns:p14="http://schemas.microsoft.com/office/powerpoint/2010/main" val="3150280214"/>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 name="D_e02c7eeb7a34b624" hidden="1"/>
          <p:cNvGraphicFramePr/>
          <p:nvPr>
            <p:extLst>
              <p:ext uri="{D42A27DB-BD31-4B8C-83A1-F6EECF244321}">
                <p14:modId xmlns:p14="http://schemas.microsoft.com/office/powerpoint/2010/main" val="178588273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10805688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80c9a0458491139"/>
          <p:cNvGraphicFramePr/>
          <p:nvPr>
            <p:extLst>
              <p:ext uri="{D42A27DB-BD31-4B8C-83A1-F6EECF244321}">
                <p14:modId xmlns:p14="http://schemas.microsoft.com/office/powerpoint/2010/main" val="4041421313"/>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9779" cy="648072"/>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satisfied or dissatisfied are you with the way in which the CCG has </a:t>
            </a:r>
            <a:r>
              <a:rPr lang="en-GB" sz="1800" u="sng" dirty="0">
                <a:latin typeface="Segoe UI"/>
                <a:ea typeface="Segoe UI" panose="020B0502040204020203" pitchFamily="34" charset="0"/>
                <a:cs typeface="Segoe UI" panose="020B0502040204020203" pitchFamily="34" charset="0"/>
              </a:rPr>
              <a:t>engaged</a:t>
            </a:r>
            <a:r>
              <a:rPr lang="en-GB" sz="1800" dirty="0">
                <a:latin typeface="Segoe UI"/>
                <a:ea typeface="Segoe UI" panose="020B0502040204020203" pitchFamily="34" charset="0"/>
                <a:cs typeface="Segoe UI" panose="020B0502040204020203" pitchFamily="34" charset="0"/>
              </a:rPr>
              <a:t> with you over the past 12 months?</a:t>
            </a:r>
          </a:p>
        </p:txBody>
      </p:sp>
      <p:sp>
        <p:nvSpPr>
          <p:cNvPr id="5" name="TextBox 4"/>
          <p:cNvSpPr txBox="1"/>
          <p:nvPr/>
        </p:nvSpPr>
        <p:spPr>
          <a:xfrm>
            <a:off x="409725" y="1121425"/>
            <a:ext cx="382319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 who have been engaged by the CCG</a:t>
            </a:r>
          </a:p>
        </p:txBody>
      </p:sp>
      <p:graphicFrame>
        <p:nvGraphicFramePr>
          <p:cNvPr id="16" name="D_5985b33b15284de4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satisfied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dissatisfied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45</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69% (31)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11%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90%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2" name="D_05908a298439384a" hidden="1"/>
          <p:cNvGraphicFramePr/>
          <p:nvPr>
            <p:extLst>
              <p:ext uri="{D42A27DB-BD31-4B8C-83A1-F6EECF244321}">
                <p14:modId xmlns:p14="http://schemas.microsoft.com/office/powerpoint/2010/main" val="387901863"/>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D_323b30eeef6fbaca" hidden="1"/>
          <p:cNvGraphicFramePr/>
          <p:nvPr>
            <p:extLst>
              <p:ext uri="{D42A27DB-BD31-4B8C-83A1-F6EECF244321}">
                <p14:modId xmlns:p14="http://schemas.microsoft.com/office/powerpoint/2010/main" val="331693681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D_5985b33b15284de4" hidden="1"/>
          <p:cNvGraphicFramePr/>
          <p:nvPr>
            <p:extLst>
              <p:ext uri="{D42A27DB-BD31-4B8C-83A1-F6EECF244321}">
                <p14:modId xmlns:p14="http://schemas.microsoft.com/office/powerpoint/2010/main" val="1137422232"/>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176371964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very / fairly satisfied</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09725"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39" name="D_0293681e2c98b50e"/>
          <p:cNvGraphicFramePr/>
          <p:nvPr>
            <p:extLst>
              <p:ext uri="{D42A27DB-BD31-4B8C-83A1-F6EECF244321}">
                <p14:modId xmlns:p14="http://schemas.microsoft.com/office/powerpoint/2010/main" val="531160986"/>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26"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7" name="D_0a6fbeb57a60c04a"/>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graphicFrame>
        <p:nvGraphicFramePr>
          <p:cNvPr id="25" name="D_4dd85cef1eb0627d_CalcTable"/>
          <p:cNvGraphicFramePr>
            <a:graphicFrameLocks noGrp="1"/>
          </p:cNvGraphicFramePr>
          <p:nvPr>
            <p:extLst>
              <p:ext uri="{D42A27DB-BD31-4B8C-83A1-F6EECF244321}">
                <p14:modId xmlns:p14="http://schemas.microsoft.com/office/powerpoint/2010/main" val="970030016"/>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8" name="Oval 2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4dd85cef1eb0627d" hidden="1"/>
          <p:cNvGraphicFramePr/>
          <p:nvPr>
            <p:extLst>
              <p:ext uri="{D42A27DB-BD31-4B8C-83A1-F6EECF244321}">
                <p14:modId xmlns:p14="http://schemas.microsoft.com/office/powerpoint/2010/main" val="3927019828"/>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a7e7912b011d01ef"/>
          <p:cNvSpPr txBox="1"/>
          <p:nvPr/>
        </p:nvSpPr>
        <p:spPr>
          <a:xfrm>
            <a:off x="394193" y="6012772"/>
            <a:ext cx="6142983" cy="215444"/>
          </a:xfrm>
          <a:prstGeom prst="rect">
            <a:avLst/>
          </a:prstGeom>
          <a:noFill/>
        </p:spPr>
        <p:txBody>
          <a:bodyPr wrap="square" lIns="0" tIns="0" rIns="0" bIns="0" rtlCol="0">
            <a:spAutoFit/>
          </a:bodyPr>
          <a:lstStyle/>
          <a:p>
            <a:pPr algn="l"/>
            <a:r>
              <a:rPr lang="en-GB" sz="700" dirty="0"/>
              <a:t>Base: All those who feel they have had some level of engagement with the CCG (2017: 65; 2016: 69; 2015: 56; National average: 8297; CCG cluster: 783; DCO: 770)</a:t>
            </a:r>
          </a:p>
        </p:txBody>
      </p:sp>
    </p:spTree>
    <p:extLst>
      <p:ext uri="{BB962C8B-B14F-4D97-AF65-F5344CB8AC3E}">
        <p14:creationId xmlns:p14="http://schemas.microsoft.com/office/powerpoint/2010/main" val="24205505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47c05f47eb1aa7b6"/>
          <p:cNvGraphicFramePr/>
          <p:nvPr>
            <p:extLst>
              <p:ext uri="{D42A27DB-BD31-4B8C-83A1-F6EECF244321}">
                <p14:modId xmlns:p14="http://schemas.microsoft.com/office/powerpoint/2010/main" val="4271191994"/>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8692" cy="647402"/>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Overall, how would you rate your </a:t>
            </a:r>
            <a:r>
              <a:rPr lang="en-GB" sz="1800" u="sng" dirty="0">
                <a:latin typeface="Segoe UI"/>
                <a:ea typeface="Segoe UI" panose="020B0502040204020203" pitchFamily="34" charset="0"/>
                <a:cs typeface="Segoe UI" panose="020B0502040204020203" pitchFamily="34" charset="0"/>
              </a:rPr>
              <a:t>working relationship</a:t>
            </a:r>
            <a:r>
              <a:rPr lang="en-GB" sz="1800" dirty="0">
                <a:latin typeface="Segoe UI"/>
                <a:ea typeface="Segoe UI" panose="020B0502040204020203" pitchFamily="34" charset="0"/>
                <a:cs typeface="Segoe UI" panose="020B0502040204020203" pitchFamily="34" charset="0"/>
              </a:rPr>
              <a:t> with the CCG?</a:t>
            </a:r>
          </a:p>
        </p:txBody>
      </p:sp>
      <p:graphicFrame>
        <p:nvGraphicFramePr>
          <p:cNvPr id="13" name="D_8bb37efec248e461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good / Fairly good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poor / Fairly poor</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72% (33)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11%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0" name="D_ee3afabd59b2cec7" hidden="1"/>
          <p:cNvGraphicFramePr/>
          <p:nvPr>
            <p:extLst>
              <p:ext uri="{D42A27DB-BD31-4B8C-83A1-F6EECF244321}">
                <p14:modId xmlns:p14="http://schemas.microsoft.com/office/powerpoint/2010/main" val="3035608594"/>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D_614d117ee6803ac7" hidden="1"/>
          <p:cNvGraphicFramePr/>
          <p:nvPr>
            <p:extLst>
              <p:ext uri="{D42A27DB-BD31-4B8C-83A1-F6EECF244321}">
                <p14:modId xmlns:p14="http://schemas.microsoft.com/office/powerpoint/2010/main" val="371358147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D_8bb37efec248e461" hidden="1"/>
          <p:cNvGraphicFramePr/>
          <p:nvPr>
            <p:extLst>
              <p:ext uri="{D42A27DB-BD31-4B8C-83A1-F6EECF244321}">
                <p14:modId xmlns:p14="http://schemas.microsoft.com/office/powerpoint/2010/main" val="108434615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Ipsos Ribbon Rules" hidden="1"/>
          <p:cNvGraphicFramePr/>
          <p:nvPr>
            <p:extLst>
              <p:ext uri="{D42A27DB-BD31-4B8C-83A1-F6EECF244321}">
                <p14:modId xmlns:p14="http://schemas.microsoft.com/office/powerpoint/2010/main" val="186039410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very good / fairly good</a:t>
            </a:r>
          </a:p>
        </p:txBody>
      </p:sp>
      <p:sp>
        <p:nvSpPr>
          <p:cNvPr id="27" name="TextBox 2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4" name="Straight Connector 23"/>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9" name="TextBox 28"/>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6" name="D_6cf1306336270601"/>
          <p:cNvGraphicFramePr/>
          <p:nvPr>
            <p:extLst>
              <p:ext uri="{D42A27DB-BD31-4B8C-83A1-F6EECF244321}">
                <p14:modId xmlns:p14="http://schemas.microsoft.com/office/powerpoint/2010/main" val="1695001286"/>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7"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9" name="D_71be81d163d10447"/>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35" name="D_1d0192f15f0c0b69_CalcTable"/>
          <p:cNvGraphicFramePr>
            <a:graphicFrameLocks noGrp="1"/>
          </p:cNvGraphicFramePr>
          <p:nvPr>
            <p:extLst>
              <p:ext uri="{D42A27DB-BD31-4B8C-83A1-F6EECF244321}">
                <p14:modId xmlns:p14="http://schemas.microsoft.com/office/powerpoint/2010/main" val="2202765147"/>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81%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8" name="Oval 3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6" name="D_1d0192f15f0c0b69" hidden="1"/>
          <p:cNvGraphicFramePr/>
          <p:nvPr>
            <p:extLst>
              <p:ext uri="{D42A27DB-BD31-4B8C-83A1-F6EECF244321}">
                <p14:modId xmlns:p14="http://schemas.microsoft.com/office/powerpoint/2010/main" val="261551245"/>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0" name="D_d6b0528a38df8e93"/>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45" name="Oval 44"/>
          <p:cNvSpPr/>
          <p:nvPr/>
        </p:nvSpPr>
        <p:spPr>
          <a:xfrm>
            <a:off x="6968306" y="5073926"/>
            <a:ext cx="140599" cy="141478"/>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6979643" y="4917074"/>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198912712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008"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commissions services…?</a:t>
            </a:r>
          </a:p>
        </p:txBody>
      </p:sp>
      <p:sp>
        <p:nvSpPr>
          <p:cNvPr id="15" name="Text Placeholder 3"/>
          <p:cNvSpPr>
            <a:spLocks noGrp="1"/>
          </p:cNvSpPr>
          <p:nvPr>
            <p:ph type="body" sz="quarter" idx="4294967295"/>
          </p:nvPr>
        </p:nvSpPr>
        <p:spPr>
          <a:xfrm>
            <a:off x="410996" y="836613"/>
            <a:ext cx="9078508" cy="215900"/>
          </a:xfrm>
          <a:prstGeom prst="rect">
            <a:avLst/>
          </a:prstGeom>
          <a:solidFill>
            <a:srgbClr val="71B2C9"/>
          </a:solidFill>
        </p:spPr>
        <p:txBody>
          <a:bodyPr anchor="ctr"/>
          <a:lstStyle/>
          <a:p>
            <a:pPr marL="0" indent="0">
              <a:buNone/>
            </a:pPr>
            <a:r>
              <a:rPr lang="en-GB" sz="1200" b="1" i="0" dirty="0">
                <a:solidFill>
                  <a:schemeClr val="bg1"/>
                </a:solidFill>
                <a:latin typeface="Segoe UI"/>
                <a:ea typeface="Segoe UI" panose="020B0502040204020203" pitchFamily="34" charset="0"/>
                <a:cs typeface="Segoe UI" panose="020B0502040204020203" pitchFamily="34" charset="0"/>
              </a:rPr>
              <a:t>The CCG involves and engages with the right individuals and organisations when making commissioning decisions</a:t>
            </a:r>
          </a:p>
        </p:txBody>
      </p:sp>
      <p:sp>
        <p:nvSpPr>
          <p:cNvPr id="14" name="TextBox 13"/>
          <p:cNvSpPr txBox="1"/>
          <p:nvPr/>
        </p:nvSpPr>
        <p:spPr>
          <a:xfrm>
            <a:off x="4520951" y="1124744"/>
            <a:ext cx="1656011"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21" name="D_cc4fbb7fe708474c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48% (22)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17%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91%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2" name="D_07d8f95a2bde8aa1"/>
          <p:cNvGraphicFramePr/>
          <p:nvPr>
            <p:extLst>
              <p:ext uri="{D42A27DB-BD31-4B8C-83A1-F6EECF244321}">
                <p14:modId xmlns:p14="http://schemas.microsoft.com/office/powerpoint/2010/main" val="3100392774"/>
              </p:ext>
            </p:extLst>
          </p:nvPr>
        </p:nvGraphicFramePr>
        <p:xfrm>
          <a:off x="200472" y="1124744"/>
          <a:ext cx="5976490"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D_cc4fbb7fe708474c" hidden="1"/>
          <p:cNvGraphicFramePr/>
          <p:nvPr>
            <p:extLst>
              <p:ext uri="{D42A27DB-BD31-4B8C-83A1-F6EECF244321}">
                <p14:modId xmlns:p14="http://schemas.microsoft.com/office/powerpoint/2010/main" val="225850653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66513852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a858c873dc3870d4" hidden="1"/>
          <p:cNvGraphicFramePr/>
          <p:nvPr>
            <p:extLst>
              <p:ext uri="{D42A27DB-BD31-4B8C-83A1-F6EECF244321}">
                <p14:modId xmlns:p14="http://schemas.microsoft.com/office/powerpoint/2010/main" val="3868285071"/>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76e3a55dbdec9c3" hidden="1"/>
          <p:cNvGraphicFramePr/>
          <p:nvPr>
            <p:extLst>
              <p:ext uri="{D42A27DB-BD31-4B8C-83A1-F6EECF244321}">
                <p14:modId xmlns:p14="http://schemas.microsoft.com/office/powerpoint/2010/main" val="328325251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0" name="TextBox 29"/>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7" name="D_07dd3377766ea135"/>
          <p:cNvGraphicFramePr/>
          <p:nvPr>
            <p:extLst>
              <p:ext uri="{D42A27DB-BD31-4B8C-83A1-F6EECF244321}">
                <p14:modId xmlns:p14="http://schemas.microsoft.com/office/powerpoint/2010/main" val="4287133004"/>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8"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0" name="D_2f58677a0dd920c3"/>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36" name="D_b87c386e2e2b6ce6_CalcTable"/>
          <p:cNvGraphicFramePr>
            <a:graphicFrameLocks noGrp="1"/>
          </p:cNvGraphicFramePr>
          <p:nvPr>
            <p:extLst>
              <p:ext uri="{D42A27DB-BD31-4B8C-83A1-F6EECF244321}">
                <p14:modId xmlns:p14="http://schemas.microsoft.com/office/powerpoint/2010/main" val="145127989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National: 58%</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DCO: 59%</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9" name="Oval 38"/>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9" name="D_b87c386e2e2b6ce6" hidden="1"/>
          <p:cNvGraphicFramePr/>
          <p:nvPr>
            <p:extLst>
              <p:ext uri="{D42A27DB-BD31-4B8C-83A1-F6EECF244321}">
                <p14:modId xmlns:p14="http://schemas.microsoft.com/office/powerpoint/2010/main" val="249808593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c7be6b448234fa72"/>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34" name="Oval 33"/>
          <p:cNvSpPr/>
          <p:nvPr/>
        </p:nvSpPr>
        <p:spPr>
          <a:xfrm>
            <a:off x="5601072" y="5070378"/>
            <a:ext cx="120053" cy="119707"/>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5" name="Oval 34"/>
          <p:cNvSpPr/>
          <p:nvPr/>
        </p:nvSpPr>
        <p:spPr>
          <a:xfrm>
            <a:off x="5496592" y="507644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90375324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391" cy="50405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way in which the CCG commissions services…?</a:t>
            </a:r>
          </a:p>
        </p:txBody>
      </p:sp>
      <p:graphicFrame>
        <p:nvGraphicFramePr>
          <p:cNvPr id="21" name="D_92368e9b1a1bce69"/>
          <p:cNvGraphicFramePr/>
          <p:nvPr>
            <p:extLst>
              <p:ext uri="{D42A27DB-BD31-4B8C-83A1-F6EECF244321}">
                <p14:modId xmlns:p14="http://schemas.microsoft.com/office/powerpoint/2010/main" val="713774033"/>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525805895cda9914" hidden="1"/>
          <p:cNvGraphicFramePr/>
          <p:nvPr>
            <p:extLst>
              <p:ext uri="{D42A27DB-BD31-4B8C-83A1-F6EECF244321}">
                <p14:modId xmlns:p14="http://schemas.microsoft.com/office/powerpoint/2010/main" val="3978821834"/>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66509189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D_018248a4999b8a6f" hidden="1"/>
          <p:cNvGraphicFramePr/>
          <p:nvPr>
            <p:extLst>
              <p:ext uri="{D42A27DB-BD31-4B8C-83A1-F6EECF244321}">
                <p14:modId xmlns:p14="http://schemas.microsoft.com/office/powerpoint/2010/main" val="256934609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24dc0ae20cf083f7" hidden="1"/>
          <p:cNvGraphicFramePr/>
          <p:nvPr>
            <p:extLst>
              <p:ext uri="{D42A27DB-BD31-4B8C-83A1-F6EECF244321}">
                <p14:modId xmlns:p14="http://schemas.microsoft.com/office/powerpoint/2010/main" val="94578859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9" name="TextBox 2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1" name="TextBox 30"/>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sp>
        <p:nvSpPr>
          <p:cNvPr id="32" name="TextBox 31"/>
          <p:cNvSpPr txBox="1"/>
          <p:nvPr/>
        </p:nvSpPr>
        <p:spPr>
          <a:xfrm>
            <a:off x="416113" y="836711"/>
            <a:ext cx="9073391"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 have confidence in the CCG to commission high quality services for the local population</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TextBox 24"/>
          <p:cNvSpPr txBox="1"/>
          <p:nvPr/>
        </p:nvSpPr>
        <p:spPr>
          <a:xfrm>
            <a:off x="409414" y="1124744"/>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927763294a045135"/>
          <p:cNvGraphicFramePr/>
          <p:nvPr>
            <p:extLst>
              <p:ext uri="{D42A27DB-BD31-4B8C-83A1-F6EECF244321}">
                <p14:modId xmlns:p14="http://schemas.microsoft.com/office/powerpoint/2010/main" val="330752827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9"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8491a307c3e052cf"/>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22" name="D_525805895cda9914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57% (26)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13%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91%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cc60c1b37efd0b7b_CalcTable"/>
          <p:cNvGraphicFramePr>
            <a:graphicFrameLocks noGrp="1"/>
          </p:cNvGraphicFramePr>
          <p:nvPr>
            <p:extLst>
              <p:ext uri="{D42A27DB-BD31-4B8C-83A1-F6EECF244321}">
                <p14:modId xmlns:p14="http://schemas.microsoft.com/office/powerpoint/2010/main" val="2889544440"/>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cc60c1b37efd0b7b" hidden="1"/>
          <p:cNvGraphicFramePr/>
          <p:nvPr>
            <p:extLst>
              <p:ext uri="{D42A27DB-BD31-4B8C-83A1-F6EECF244321}">
                <p14:modId xmlns:p14="http://schemas.microsoft.com/office/powerpoint/2010/main" val="3526643656"/>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3" name="D_93b6a45a99cf3799"/>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Tree>
    <p:extLst>
      <p:ext uri="{BB962C8B-B14F-4D97-AF65-F5344CB8AC3E}">
        <p14:creationId xmlns:p14="http://schemas.microsoft.com/office/powerpoint/2010/main" val="197414079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_5c60723f68b728bb"/>
          <p:cNvGraphicFramePr/>
          <p:nvPr>
            <p:extLst>
              <p:ext uri="{D42A27DB-BD31-4B8C-83A1-F6EECF244321}">
                <p14:modId xmlns:p14="http://schemas.microsoft.com/office/powerpoint/2010/main" val="299739592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way in which the CCG commissions services…?</a:t>
            </a:r>
          </a:p>
        </p:txBody>
      </p:sp>
      <p:graphicFrame>
        <p:nvGraphicFramePr>
          <p:cNvPr id="21" name="D_add37f5fa1581d66" hidden="1"/>
          <p:cNvGraphicFramePr/>
          <p:nvPr>
            <p:extLst>
              <p:ext uri="{D42A27DB-BD31-4B8C-83A1-F6EECF244321}">
                <p14:modId xmlns:p14="http://schemas.microsoft.com/office/powerpoint/2010/main" val="357587722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48769553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D_fad9b9fbe3b2afb2" hidden="1"/>
          <p:cNvGraphicFramePr/>
          <p:nvPr>
            <p:extLst>
              <p:ext uri="{D42A27DB-BD31-4B8C-83A1-F6EECF244321}">
                <p14:modId xmlns:p14="http://schemas.microsoft.com/office/powerpoint/2010/main" val="59628449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6" name="D_d232c88112c8afb2" hidden="1"/>
          <p:cNvGraphicFramePr/>
          <p:nvPr>
            <p:extLst>
              <p:ext uri="{D42A27DB-BD31-4B8C-83A1-F6EECF244321}">
                <p14:modId xmlns:p14="http://schemas.microsoft.com/office/powerpoint/2010/main" val="728378601"/>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415925" y="843153"/>
            <a:ext cx="9074150" cy="184666"/>
          </a:xfrm>
          <a:prstGeom prst="rect">
            <a:avLst/>
          </a:prstGeom>
          <a:solidFill>
            <a:srgbClr val="71B2C9"/>
          </a:solidFill>
        </p:spPr>
        <p:txBody>
          <a:bodyPr wrap="square" lIns="0" tIns="0" rIns="0" bIns="0" rtlCol="0">
            <a:spAutoFit/>
          </a:bodyPr>
          <a:lstStyle/>
          <a:p>
            <a:pPr algn="just"/>
            <a:r>
              <a:rPr lang="en-GB" b="1" dirty="0">
                <a:solidFill>
                  <a:schemeClr val="bg1"/>
                </a:solidFill>
                <a:latin typeface="Segoe UI"/>
                <a:ea typeface="Segoe UI" panose="020B0502040204020203" pitchFamily="34" charset="0"/>
                <a:cs typeface="Segoe UI" panose="020B0502040204020203" pitchFamily="34" charset="0"/>
              </a:rPr>
              <a:t>I understand the reasons for the decisions that the CCG makes when commissioning services</a:t>
            </a:r>
          </a:p>
        </p:txBody>
      </p:sp>
      <p:sp>
        <p:nvSpPr>
          <p:cNvPr id="31" name="TextBox 30"/>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3" name="TextBox 3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8" name="TextBox 27"/>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7f6ba32d32562eaf"/>
          <p:cNvGraphicFramePr/>
          <p:nvPr>
            <p:extLst>
              <p:ext uri="{D42A27DB-BD31-4B8C-83A1-F6EECF244321}">
                <p14:modId xmlns:p14="http://schemas.microsoft.com/office/powerpoint/2010/main" val="2881579052"/>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9"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3345156398facfc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22" name="D_add37f5fa1581d66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57% (26)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15%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64%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30" name="D_5aed462c53e4ea70_CalcTable"/>
          <p:cNvGraphicFramePr>
            <a:graphicFrameLocks noGrp="1"/>
          </p:cNvGraphicFramePr>
          <p:nvPr>
            <p:extLst>
              <p:ext uri="{D42A27DB-BD31-4B8C-83A1-F6EECF244321}">
                <p14:modId xmlns:p14="http://schemas.microsoft.com/office/powerpoint/2010/main" val="3046922009"/>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9" name="D_5aed462c53e4ea70" hidden="1"/>
          <p:cNvGraphicFramePr/>
          <p:nvPr>
            <p:extLst>
              <p:ext uri="{D42A27DB-BD31-4B8C-83A1-F6EECF244321}">
                <p14:modId xmlns:p14="http://schemas.microsoft.com/office/powerpoint/2010/main" val="2762997261"/>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2" name="D_1361863032dceee8"/>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38" name="Oval 37"/>
          <p:cNvSpPr/>
          <p:nvPr/>
        </p:nvSpPr>
        <p:spPr>
          <a:xfrm>
            <a:off x="5933157" y="5082223"/>
            <a:ext cx="137176" cy="135895"/>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7" name="Oval 36"/>
          <p:cNvSpPr/>
          <p:nvPr/>
        </p:nvSpPr>
        <p:spPr>
          <a:xfrm>
            <a:off x="5935326" y="4926440"/>
            <a:ext cx="135007" cy="14548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9853857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88504" y="404664"/>
            <a:ext cx="3168352" cy="504056"/>
          </a:xfrm>
          <a:prstGeom prst="rect">
            <a:avLst/>
          </a:prstGeo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Table of contents</a:t>
            </a:r>
          </a:p>
        </p:txBody>
      </p:sp>
      <p:graphicFrame>
        <p:nvGraphicFramePr>
          <p:cNvPr id="9" name="D_0c0987dac3927ef5_CalcTable"/>
          <p:cNvGraphicFramePr>
            <a:graphicFrameLocks noGrp="1"/>
          </p:cNvGraphicFramePr>
          <p:nvPr>
            <p:extLst>
              <p:ext uri="{D42A27DB-BD31-4B8C-83A1-F6EECF244321}">
                <p14:modId xmlns:p14="http://schemas.microsoft.com/office/powerpoint/2010/main" val="1159556400"/>
              </p:ext>
            </p:extLst>
          </p:nvPr>
        </p:nvGraphicFramePr>
        <p:xfrm>
          <a:off x="524508" y="1124747"/>
          <a:ext cx="8712968" cy="5112562"/>
        </p:xfrm>
        <a:graphic>
          <a:graphicData uri="http://schemas.openxmlformats.org/drawingml/2006/table">
            <a:tbl>
              <a:tblPr>
                <a:tableStyleId>{073A0DAA-6AF3-43AB-8588-CEC1D06C72B9}</a:tableStyleId>
              </a:tblPr>
              <a:tblGrid>
                <a:gridCol w="1650183">
                  <a:extLst>
                    <a:ext uri="{9D8B030D-6E8A-4147-A177-3AD203B41FA5}">
                      <a16:colId xmlns="" xmlns:a16="http://schemas.microsoft.com/office/drawing/2014/main" val="20000"/>
                    </a:ext>
                  </a:extLst>
                </a:gridCol>
                <a:gridCol w="7062785">
                  <a:extLst>
                    <a:ext uri="{9D8B030D-6E8A-4147-A177-3AD203B41FA5}">
                      <a16:colId xmlns="" xmlns:a16="http://schemas.microsoft.com/office/drawing/2014/main" val="20001"/>
                    </a:ext>
                  </a:extLst>
                </a:gridCol>
              </a:tblGrid>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baseline="0" dirty="0">
                          <a:solidFill>
                            <a:srgbClr val="173861"/>
                          </a:solidFill>
                          <a:latin typeface="Segoe UI" panose="020B0502040204020203" pitchFamily="34" charset="0"/>
                          <a:ea typeface="Segoe UI" panose="020B0502040204020203" pitchFamily="34" charset="0"/>
                          <a:cs typeface="Segoe UI" panose="020B0502040204020203" pitchFamily="34" charset="0"/>
                          <a:hlinkClick r:id="rId3" action="ppaction://hlinksldjump"/>
                        </a:rPr>
                        <a:t>Summary</a:t>
                      </a:r>
                      <a:endParaRPr lang="en-GB" sz="1400" b="1" u="sng" dirty="0">
                        <a:solidFill>
                          <a:srgbClr val="173861"/>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4" action="ppaction://hlinksldjump"/>
                        </a:rPr>
                        <a:t>Overall report</a:t>
                      </a:r>
                      <a:endPar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7</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5" action="ppaction://hlinksldjump"/>
                        </a:rPr>
                        <a:t>Background and objectives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6" action="ppaction://hlinksldjump"/>
                        </a:rPr>
                        <a:t>Methodology and technical details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7" action="ppaction://hlinksldjump"/>
                        </a:rPr>
                        <a:t>Interpreting the results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11</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8" action="ppaction://hlinksldjump"/>
                        </a:rPr>
                        <a:t>Using the results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13</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9" action="ppaction://hlinksldjump"/>
                        </a:rPr>
                        <a:t>Overall views of relationships</a:t>
                      </a:r>
                      <a:endParaRPr lang="en-GB" sz="1400" b="1" kern="1200"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a:t>
                      </a:r>
                      <a:r>
                        <a:rPr lang="en-GB" sz="1400" b="1" baseline="0" dirty="0">
                          <a:solidFill>
                            <a:srgbClr val="9A83B3"/>
                          </a:solidFill>
                          <a:latin typeface="Segoe UI" panose="020B0502040204020203" pitchFamily="34" charset="0"/>
                          <a:ea typeface="Segoe UI" panose="020B0502040204020203" pitchFamily="34" charset="0"/>
                          <a:cs typeface="Segoe UI" panose="020B0502040204020203" pitchFamily="34" charset="0"/>
                        </a:rPr>
                        <a:t> 41</a:t>
                      </a:r>
                      <a:endPar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0" action="ppaction://hlinksldjump"/>
                        </a:rPr>
                        <a:t>Upper tier and unitary local authorities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45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1" action="ppaction://hlinksldjump"/>
                        </a:rPr>
                        <a:t>Health and wellbeing board members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48</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2" action="ppaction://hlinksldjump"/>
                        </a:rPr>
                        <a:t>Healthwatch and patient groups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a:t>
                      </a:r>
                      <a:r>
                        <a:rPr lang="en-GB" sz="1400" b="1" baseline="0" dirty="0">
                          <a:solidFill>
                            <a:srgbClr val="9A83B3"/>
                          </a:solidFill>
                          <a:latin typeface="Segoe UI" panose="020B0502040204020203" pitchFamily="34" charset="0"/>
                          <a:ea typeface="Segoe UI" panose="020B0502040204020203" pitchFamily="34" charset="0"/>
                          <a:cs typeface="Segoe UI" panose="020B0502040204020203" pitchFamily="34" charset="0"/>
                        </a:rPr>
                        <a:t> 51</a:t>
                      </a:r>
                      <a:endPar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3" action="ppaction://hlinksldjump"/>
                        </a:rPr>
                        <a:t>Member practices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365183">
                <a:tc>
                  <a:txBody>
                    <a:bodyPr/>
                    <a:lstStyle/>
                    <a:p>
                      <a:pPr algn="r"/>
                      <a:r>
                        <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rPr>
                        <a:t>Slide 69</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4" action="ppaction://hlinksldjump"/>
                        </a:rPr>
                        <a:t>NHS</a:t>
                      </a:r>
                      <a:r>
                        <a:rPr lang="en-GB" sz="1400" b="1" baseline="0"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4" action="ppaction://hlinksldjump"/>
                        </a:rPr>
                        <a:t> providers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926813529"/>
                  </a:ext>
                </a:extLst>
              </a:tr>
              <a:tr h="365183">
                <a:tc>
                  <a:txBody>
                    <a:bodyPr/>
                    <a:lstStyle/>
                    <a:p>
                      <a:pPr algn="r"/>
                      <a:r>
                        <a:rPr lang="en-GB" sz="1400" b="1">
                          <a:solidFill>
                            <a:srgbClr val="9A83B3"/>
                          </a:solidFill>
                          <a:latin typeface="Segoe UI" panose="020B0502040204020203" pitchFamily="34" charset="0"/>
                          <a:ea typeface="Segoe UI" panose="020B0502040204020203" pitchFamily="34" charset="0"/>
                          <a:cs typeface="Segoe UI" panose="020B0502040204020203" pitchFamily="34" charset="0"/>
                        </a:rPr>
                        <a:t>Slide 76</a:t>
                      </a:r>
                      <a:endPar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5" action="ppaction://hlinksldjump"/>
                        </a:rPr>
                        <a:t>CCG’s local questions</a:t>
                      </a:r>
                      <a:endParaRPr lang="en-GB" sz="1400" b="1"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365183">
                <a:tc>
                  <a:txBody>
                    <a:bodyPr/>
                    <a:lstStyle/>
                    <a:p>
                      <a:pPr algn="r"/>
                      <a:r>
                        <a:rPr lang="en-GB" sz="1400" b="1">
                          <a:solidFill>
                            <a:srgbClr val="9A83B3"/>
                          </a:solidFill>
                          <a:latin typeface="Segoe UI" panose="020B0502040204020203" pitchFamily="34" charset="0"/>
                          <a:ea typeface="Segoe UI" panose="020B0502040204020203" pitchFamily="34" charset="0"/>
                          <a:cs typeface="Segoe UI" panose="020B0502040204020203" pitchFamily="34" charset="0"/>
                        </a:rPr>
                        <a:t>Slide 82</a:t>
                      </a:r>
                      <a:endParaRPr lang="en-GB" sz="1400" b="1" dirty="0">
                        <a:solidFill>
                          <a:srgbClr val="9A83B3"/>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None/>
                      </a:pPr>
                      <a:r>
                        <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hlinkClick r:id="rId16" action="ppaction://hlinksldjump"/>
                        </a:rPr>
                        <a:t>Appendix – CCG cluster</a:t>
                      </a:r>
                      <a:endParaRPr lang="en-GB" sz="1400" b="1" u="sng" dirty="0">
                        <a:solidFill>
                          <a:srgbClr val="74AAB4"/>
                        </a:solidFill>
                        <a:latin typeface="Segoe UI" panose="020B0502040204020203" pitchFamily="34" charset="0"/>
                        <a:ea typeface="Segoe UI" panose="020B0502040204020203" pitchFamily="34" charset="0"/>
                        <a:cs typeface="Segoe UI" panose="020B0502040204020203"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bl>
          </a:graphicData>
        </a:graphic>
      </p:graphicFrame>
      <p:graphicFrame>
        <p:nvGraphicFramePr>
          <p:cNvPr id="3" name="Ipsos Ribbon Rules" hidden="1"/>
          <p:cNvGraphicFramePr/>
          <p:nvPr>
            <p:extLst>
              <p:ext uri="{D42A27DB-BD31-4B8C-83A1-F6EECF244321}">
                <p14:modId xmlns:p14="http://schemas.microsoft.com/office/powerpoint/2010/main" val="391461450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17"/>
          </a:graphicData>
        </a:graphic>
      </p:graphicFrame>
      <p:sp>
        <p:nvSpPr>
          <p:cNvPr id="5" name="D_96cc4f3ad2e1f19c"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t>KEEP</a:t>
            </a:r>
          </a:p>
        </p:txBody>
      </p:sp>
      <p:graphicFrame>
        <p:nvGraphicFramePr>
          <p:cNvPr id="4" name="D_0c0987dac3927ef5" hidden="1"/>
          <p:cNvGraphicFramePr/>
          <p:nvPr>
            <p:extLst>
              <p:ext uri="{D42A27DB-BD31-4B8C-83A1-F6EECF244321}">
                <p14:modId xmlns:p14="http://schemas.microsoft.com/office/powerpoint/2010/main" val="2826703362"/>
              </p:ext>
            </p:extLst>
          </p:nvPr>
        </p:nvGraphicFramePr>
        <p:xfrm>
          <a:off x="0" y="0"/>
          <a:ext cx="2032000" cy="508000"/>
        </p:xfrm>
        <a:graphic>
          <a:graphicData uri="http://schemas.openxmlformats.org/drawingml/2006/chart">
            <c:chart xmlns:c="http://schemas.openxmlformats.org/drawingml/2006/chart" xmlns:r="http://schemas.openxmlformats.org/officeDocument/2006/relationships" r:id="rId18"/>
          </a:graphicData>
        </a:graphic>
      </p:graphicFrame>
    </p:spTree>
    <p:extLst>
      <p:ext uri="{BB962C8B-B14F-4D97-AF65-F5344CB8AC3E}">
        <p14:creationId xmlns:p14="http://schemas.microsoft.com/office/powerpoint/2010/main" val="24691937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9435"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way in which the CCG commissions services…?</a:t>
            </a:r>
          </a:p>
        </p:txBody>
      </p:sp>
      <p:graphicFrame>
        <p:nvGraphicFramePr>
          <p:cNvPr id="9" name="D_26490bd9f7fdd3fb"/>
          <p:cNvGraphicFramePr/>
          <p:nvPr>
            <p:extLst>
              <p:ext uri="{D42A27DB-BD31-4B8C-83A1-F6EECF244321}">
                <p14:modId xmlns:p14="http://schemas.microsoft.com/office/powerpoint/2010/main" val="13423561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D_86845fdc7aad10a6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61% (28)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15%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3" name="D_86845fdc7aad10a6" hidden="1"/>
          <p:cNvGraphicFramePr/>
          <p:nvPr>
            <p:extLst>
              <p:ext uri="{D42A27DB-BD31-4B8C-83A1-F6EECF244321}">
                <p14:modId xmlns:p14="http://schemas.microsoft.com/office/powerpoint/2010/main" val="140865701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08408214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f5e51b35d8fbb385" hidden="1"/>
          <p:cNvGraphicFramePr/>
          <p:nvPr>
            <p:extLst>
              <p:ext uri="{D42A27DB-BD31-4B8C-83A1-F6EECF244321}">
                <p14:modId xmlns:p14="http://schemas.microsoft.com/office/powerpoint/2010/main" val="70406459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3c3fc53fdbb31385" hidden="1"/>
          <p:cNvGraphicFramePr/>
          <p:nvPr>
            <p:extLst>
              <p:ext uri="{D42A27DB-BD31-4B8C-83A1-F6EECF244321}">
                <p14:modId xmlns:p14="http://schemas.microsoft.com/office/powerpoint/2010/main" val="291730422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19" name="TextBox 18"/>
          <p:cNvSpPr txBox="1"/>
          <p:nvPr/>
        </p:nvSpPr>
        <p:spPr>
          <a:xfrm>
            <a:off x="415925" y="832889"/>
            <a:ext cx="9066559"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CCG’s plans will deliver continuous improvement in quality within the available resources</a:t>
            </a:r>
          </a:p>
        </p:txBody>
      </p:sp>
      <p:sp>
        <p:nvSpPr>
          <p:cNvPr id="31" name="TextBox 30"/>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3" name="TextBox 3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TextBox 24"/>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9" name="D_b0a892250a253f93"/>
          <p:cNvGraphicFramePr/>
          <p:nvPr>
            <p:extLst>
              <p:ext uri="{D42A27DB-BD31-4B8C-83A1-F6EECF244321}">
                <p14:modId xmlns:p14="http://schemas.microsoft.com/office/powerpoint/2010/main" val="2648572651"/>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8"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1" name="D_1c5b54da08b0fb0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30" name="D_04b15b21815eb43c_CalcTable"/>
          <p:cNvGraphicFramePr>
            <a:graphicFrameLocks noGrp="1"/>
          </p:cNvGraphicFramePr>
          <p:nvPr>
            <p:extLst>
              <p:ext uri="{D42A27DB-BD31-4B8C-83A1-F6EECF244321}">
                <p14:modId xmlns:p14="http://schemas.microsoft.com/office/powerpoint/2010/main" val="393283985"/>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52%</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0" name="Oval 39"/>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8" name="D_04b15b21815eb43c" hidden="1"/>
          <p:cNvGraphicFramePr/>
          <p:nvPr>
            <p:extLst>
              <p:ext uri="{D42A27DB-BD31-4B8C-83A1-F6EECF244321}">
                <p14:modId xmlns:p14="http://schemas.microsoft.com/office/powerpoint/2010/main" val="3245258681"/>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29" name="D_7acfccf8a80f041d"/>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34" name="Oval 33"/>
          <p:cNvSpPr/>
          <p:nvPr/>
        </p:nvSpPr>
        <p:spPr>
          <a:xfrm>
            <a:off x="6033119" y="5077683"/>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5914986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580" cy="50405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21" name="D_dec40ea9d6ffd1b6"/>
          <p:cNvGraphicFramePr/>
          <p:nvPr>
            <p:extLst>
              <p:ext uri="{D42A27DB-BD31-4B8C-83A1-F6EECF244321}">
                <p14:modId xmlns:p14="http://schemas.microsoft.com/office/powerpoint/2010/main" val="2428695288"/>
              </p:ext>
            </p:extLst>
          </p:nvPr>
        </p:nvGraphicFramePr>
        <p:xfrm>
          <a:off x="296974" y="1121738"/>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6" name="D_0d063ae18c4f5cc7" hidden="1"/>
          <p:cNvGraphicFramePr/>
          <p:nvPr>
            <p:extLst>
              <p:ext uri="{D42A27DB-BD31-4B8C-83A1-F6EECF244321}">
                <p14:modId xmlns:p14="http://schemas.microsoft.com/office/powerpoint/2010/main" val="246200310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_72b0e10ddc9ff8c7" hidden="1"/>
          <p:cNvGraphicFramePr/>
          <p:nvPr>
            <p:extLst>
              <p:ext uri="{D42A27DB-BD31-4B8C-83A1-F6EECF244321}">
                <p14:modId xmlns:p14="http://schemas.microsoft.com/office/powerpoint/2010/main" val="12912443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4ecded73de068e61" hidden="1"/>
          <p:cNvGraphicFramePr/>
          <p:nvPr>
            <p:extLst>
              <p:ext uri="{D42A27DB-BD31-4B8C-83A1-F6EECF244321}">
                <p14:modId xmlns:p14="http://schemas.microsoft.com/office/powerpoint/2010/main" val="331109404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101265482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16" name="TextBox 15"/>
          <p:cNvSpPr txBox="1"/>
          <p:nvPr/>
        </p:nvSpPr>
        <p:spPr>
          <a:xfrm>
            <a:off x="415925" y="836711"/>
            <a:ext cx="907415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leadership of the CCG has the necessary blend of skills and experience</a:t>
            </a:r>
          </a:p>
        </p:txBody>
      </p:sp>
      <p:sp>
        <p:nvSpPr>
          <p:cNvPr id="19" name="TextBox 1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3" name="TextBox 2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9" name="Straight Connector 28"/>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a3ca01307f796e2a"/>
          <p:cNvGraphicFramePr/>
          <p:nvPr>
            <p:extLst>
              <p:ext uri="{D42A27DB-BD31-4B8C-83A1-F6EECF244321}">
                <p14:modId xmlns:p14="http://schemas.microsoft.com/office/powerpoint/2010/main" val="1574057557"/>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3"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5" name="D_79544085814cd7d8"/>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24" name="D_4ecded73de068e61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65% (30)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9%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39" name="D_882ad4b1fe138e40_CalcTable"/>
          <p:cNvGraphicFramePr>
            <a:graphicFrameLocks noGrp="1"/>
          </p:cNvGraphicFramePr>
          <p:nvPr>
            <p:extLst>
              <p:ext uri="{D42A27DB-BD31-4B8C-83A1-F6EECF244321}">
                <p14:modId xmlns:p14="http://schemas.microsoft.com/office/powerpoint/2010/main" val="1188880491"/>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882ad4b1fe138e40" hidden="1"/>
          <p:cNvGraphicFramePr/>
          <p:nvPr>
            <p:extLst>
              <p:ext uri="{D42A27DB-BD31-4B8C-83A1-F6EECF244321}">
                <p14:modId xmlns:p14="http://schemas.microsoft.com/office/powerpoint/2010/main" val="3979421442"/>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1a2a35341423296f"/>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(8516), Base CCG cluster: All stakeholders (801), Base CCG DCO: All stakeholders (793)</a:t>
            </a:r>
          </a:p>
        </p:txBody>
      </p:sp>
      <p:sp>
        <p:nvSpPr>
          <p:cNvPr id="38" name="Oval 37"/>
          <p:cNvSpPr/>
          <p:nvPr/>
        </p:nvSpPr>
        <p:spPr>
          <a:xfrm>
            <a:off x="6269508" y="5059853"/>
            <a:ext cx="144016" cy="146094"/>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1717044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D_b014d5b2d7b22ff0_CalcTable"/>
          <p:cNvGraphicFramePr>
            <a:graphicFrameLocks noGrp="1"/>
          </p:cNvGraphicFramePr>
          <p:nvPr>
            <p:extLst>
              <p:ext uri="{D42A27DB-BD31-4B8C-83A1-F6EECF244321}">
                <p14:modId xmlns:p14="http://schemas.microsoft.com/office/powerpoint/2010/main" val="3082171870"/>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National: 71%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DCO: 73%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graphicFrame>
        <p:nvGraphicFramePr>
          <p:cNvPr id="21" name="D_9552423c6237e042"/>
          <p:cNvGraphicFramePr/>
          <p:nvPr>
            <p:extLst>
              <p:ext uri="{D42A27DB-BD31-4B8C-83A1-F6EECF244321}">
                <p14:modId xmlns:p14="http://schemas.microsoft.com/office/powerpoint/2010/main" val="2480228724"/>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4825" cy="504527"/>
          </a:xfrm>
          <a:prstGeom prst="rect">
            <a:avLst/>
          </a:prstGeom>
          <a:solidFill>
            <a:srgbClr val="1B365D"/>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overall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25" name="D_fd45e96ad946f5dc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65% (30)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4%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1a5c8a1521a53753" hidden="1"/>
          <p:cNvGraphicFramePr/>
          <p:nvPr>
            <p:extLst>
              <p:ext uri="{D42A27DB-BD31-4B8C-83A1-F6EECF244321}">
                <p14:modId xmlns:p14="http://schemas.microsoft.com/office/powerpoint/2010/main" val="134100753"/>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D_866989910b3f0753" hidden="1"/>
          <p:cNvGraphicFramePr/>
          <p:nvPr>
            <p:extLst>
              <p:ext uri="{D42A27DB-BD31-4B8C-83A1-F6EECF244321}">
                <p14:modId xmlns:p14="http://schemas.microsoft.com/office/powerpoint/2010/main" val="302530965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fd45e96ad946f5dc" hidden="1"/>
          <p:cNvGraphicFramePr/>
          <p:nvPr>
            <p:extLst>
              <p:ext uri="{D42A27DB-BD31-4B8C-83A1-F6EECF244321}">
                <p14:modId xmlns:p14="http://schemas.microsoft.com/office/powerpoint/2010/main" val="411895526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Ipsos Ribbon Rules" hidden="1"/>
          <p:cNvGraphicFramePr/>
          <p:nvPr>
            <p:extLst>
              <p:ext uri="{D42A27DB-BD31-4B8C-83A1-F6EECF244321}">
                <p14:modId xmlns:p14="http://schemas.microsoft.com/office/powerpoint/2010/main" val="305956014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7"/>
          </a:graphicData>
        </a:graphic>
      </p:graphicFrame>
      <p:cxnSp>
        <p:nvCxnSpPr>
          <p:cNvPr id="31" name="Straight Connector 30"/>
          <p:cNvCxnSpPr/>
          <p:nvPr/>
        </p:nvCxnSpPr>
        <p:spPr>
          <a:xfrm>
            <a:off x="288075"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15925" y="835821"/>
            <a:ext cx="9064825"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There is clear and visible leadership of the CCG</a:t>
            </a:r>
          </a:p>
        </p:txBody>
      </p:sp>
      <p:sp>
        <p:nvSpPr>
          <p:cNvPr id="19" name="TextBox 1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3" name="TextBox 2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9" name="Straight Connector 28"/>
          <p:cNvCxnSpPr/>
          <p:nvPr/>
        </p:nvCxnSpPr>
        <p:spPr>
          <a:xfrm flipV="1">
            <a:off x="416496" y="4780499"/>
            <a:ext cx="9073008" cy="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3" name="TextBox 32"/>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1" name="D_1ecaa56cd30bbc4c"/>
          <p:cNvGraphicFramePr/>
          <p:nvPr>
            <p:extLst>
              <p:ext uri="{D42A27DB-BD31-4B8C-83A1-F6EECF244321}">
                <p14:modId xmlns:p14="http://schemas.microsoft.com/office/powerpoint/2010/main" val="375108834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2"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aca4363e24120753"/>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5" name="D_741da54607d273c2"/>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(8516), Base CCG cluster: All stakeholders (801), Base CCG DCO: All stakeholders (793)</a:t>
            </a:r>
          </a:p>
        </p:txBody>
      </p:sp>
      <p:graphicFrame>
        <p:nvGraphicFramePr>
          <p:cNvPr id="37" name="D_b014d5b2d7b22ff0" hidden="1"/>
          <p:cNvGraphicFramePr/>
          <p:nvPr>
            <p:extLst>
              <p:ext uri="{D42A27DB-BD31-4B8C-83A1-F6EECF244321}">
                <p14:modId xmlns:p14="http://schemas.microsoft.com/office/powerpoint/2010/main" val="123190361"/>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8" name="Oval 37"/>
          <p:cNvSpPr/>
          <p:nvPr/>
        </p:nvSpPr>
        <p:spPr>
          <a:xfrm>
            <a:off x="6790918" y="5066153"/>
            <a:ext cx="145514" cy="152400"/>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95495256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825"/>
          </a:xfrm>
          <a:prstGeom prst="rect">
            <a:avLst/>
          </a:prstGeom>
          <a:solidFill>
            <a:srgbClr val="1B365D"/>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clinical leadership of the CCG…?</a:t>
            </a:r>
          </a:p>
        </p:txBody>
      </p:sp>
      <p:graphicFrame>
        <p:nvGraphicFramePr>
          <p:cNvPr id="9" name="D_67d3f2d678ded0f7"/>
          <p:cNvGraphicFramePr/>
          <p:nvPr>
            <p:extLst>
              <p:ext uri="{D42A27DB-BD31-4B8C-83A1-F6EECF244321}">
                <p14:modId xmlns:p14="http://schemas.microsoft.com/office/powerpoint/2010/main" val="197125201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169203f840ba3b70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72% (33)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2%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64%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2" name="D_169203f840ba3b70" hidden="1"/>
          <p:cNvGraphicFramePr/>
          <p:nvPr>
            <p:extLst>
              <p:ext uri="{D42A27DB-BD31-4B8C-83A1-F6EECF244321}">
                <p14:modId xmlns:p14="http://schemas.microsoft.com/office/powerpoint/2010/main" val="1140484014"/>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80521981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adc4dc260361e83c" hidden="1"/>
          <p:cNvGraphicFramePr/>
          <p:nvPr>
            <p:extLst>
              <p:ext uri="{D42A27DB-BD31-4B8C-83A1-F6EECF244321}">
                <p14:modId xmlns:p14="http://schemas.microsoft.com/office/powerpoint/2010/main" val="856109573"/>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54aed456a426103c" hidden="1"/>
          <p:cNvGraphicFramePr/>
          <p:nvPr>
            <p:extLst>
              <p:ext uri="{D42A27DB-BD31-4B8C-83A1-F6EECF244321}">
                <p14:modId xmlns:p14="http://schemas.microsoft.com/office/powerpoint/2010/main" val="418702097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407230" y="836613"/>
            <a:ext cx="9082274"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There is clear and visible </a:t>
            </a:r>
            <a:r>
              <a:rPr lang="en-GB" b="1" u="sng" dirty="0">
                <a:solidFill>
                  <a:schemeClr val="bg1"/>
                </a:solidFill>
                <a:latin typeface="Segoe UI"/>
                <a:ea typeface="Segoe UI" panose="020B0502040204020203" pitchFamily="34" charset="0"/>
                <a:cs typeface="Segoe UI" panose="020B0502040204020203" pitchFamily="34" charset="0"/>
              </a:rPr>
              <a:t>clinical</a:t>
            </a:r>
            <a:r>
              <a:rPr lang="en-GB" b="1" dirty="0">
                <a:solidFill>
                  <a:schemeClr val="bg1"/>
                </a:solidFill>
                <a:latin typeface="Segoe UI"/>
                <a:ea typeface="Segoe UI" panose="020B0502040204020203" pitchFamily="34" charset="0"/>
                <a:cs typeface="Segoe UI" panose="020B0502040204020203" pitchFamily="34" charset="0"/>
              </a:rPr>
              <a:t> leadership of the CCG</a:t>
            </a:r>
          </a:p>
        </p:txBody>
      </p:sp>
      <p:sp>
        <p:nvSpPr>
          <p:cNvPr id="24" name="TextBox 2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30" name="Straight Connector 2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20952" y="1125538"/>
            <a:ext cx="1656011"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8" name="TextBox 27"/>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39" name="D_573452de294de526"/>
          <p:cNvGraphicFramePr/>
          <p:nvPr>
            <p:extLst>
              <p:ext uri="{D42A27DB-BD31-4B8C-83A1-F6EECF244321}">
                <p14:modId xmlns:p14="http://schemas.microsoft.com/office/powerpoint/2010/main" val="1819305681"/>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0"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d06bbf48f9f9983c"/>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graphicFrame>
        <p:nvGraphicFramePr>
          <p:cNvPr id="38" name="D_1b94c1615b765db7_CalcTable"/>
          <p:cNvGraphicFramePr>
            <a:graphicFrameLocks noGrp="1"/>
          </p:cNvGraphicFramePr>
          <p:nvPr>
            <p:extLst>
              <p:ext uri="{D42A27DB-BD31-4B8C-83A1-F6EECF244321}">
                <p14:modId xmlns:p14="http://schemas.microsoft.com/office/powerpoint/2010/main" val="398958924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DCO: 75%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2" name="D_1b94c1615b765db7" hidden="1"/>
          <p:cNvGraphicFramePr/>
          <p:nvPr>
            <p:extLst>
              <p:ext uri="{D42A27DB-BD31-4B8C-83A1-F6EECF244321}">
                <p14:modId xmlns:p14="http://schemas.microsoft.com/office/powerpoint/2010/main" val="1360756266"/>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3" name="D_c7eaa0e2a963ecf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(8516), Base CCG cluster: All stakeholders (801), Base CCG DCO: All stakeholders (793)</a:t>
            </a:r>
          </a:p>
        </p:txBody>
      </p:sp>
      <p:sp>
        <p:nvSpPr>
          <p:cNvPr id="35" name="Oval 34"/>
          <p:cNvSpPr/>
          <p:nvPr/>
        </p:nvSpPr>
        <p:spPr>
          <a:xfrm>
            <a:off x="6696771" y="5059556"/>
            <a:ext cx="153415" cy="160675"/>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4" name="Oval 33" hidden="1"/>
          <p:cNvSpPr/>
          <p:nvPr/>
        </p:nvSpPr>
        <p:spPr>
          <a:xfrm>
            <a:off x="6714516" y="5074636"/>
            <a:ext cx="135670" cy="142090"/>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6705643" y="4895379"/>
            <a:ext cx="135670" cy="142090"/>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4761593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1"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9" name="D_dfb98b929952c022"/>
          <p:cNvGraphicFramePr/>
          <p:nvPr>
            <p:extLst>
              <p:ext uri="{D42A27DB-BD31-4B8C-83A1-F6EECF244321}">
                <p14:modId xmlns:p14="http://schemas.microsoft.com/office/powerpoint/2010/main" val="1657781066"/>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f32be0d39abd64cd_CalcTable"/>
          <p:cNvGraphicFramePr>
            <a:graphicFrameLocks noGrp="1"/>
          </p:cNvGraphicFramePr>
          <p:nvPr>
            <p:ph sz="quarter" idx="4294967295"/>
            <p:extLst>
              <p:ext uri="{D42A27DB-BD31-4B8C-83A1-F6EECF244321}">
                <p14:modId xmlns:p14="http://schemas.microsoft.com/office/powerpoint/2010/main" val="2029136219"/>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70% (32)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13%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f32be0d39abd64cd" hidden="1"/>
          <p:cNvGraphicFramePr/>
          <p:nvPr>
            <p:extLst>
              <p:ext uri="{D42A27DB-BD31-4B8C-83A1-F6EECF244321}">
                <p14:modId xmlns:p14="http://schemas.microsoft.com/office/powerpoint/2010/main" val="331433047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57820104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68372949df303f33" hidden="1"/>
          <p:cNvGraphicFramePr/>
          <p:nvPr>
            <p:extLst>
              <p:ext uri="{D42A27DB-BD31-4B8C-83A1-F6EECF244321}">
                <p14:modId xmlns:p14="http://schemas.microsoft.com/office/powerpoint/2010/main" val="201985752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0d806234b6572933" hidden="1"/>
          <p:cNvGraphicFramePr/>
          <p:nvPr>
            <p:extLst>
              <p:ext uri="{D42A27DB-BD31-4B8C-83A1-F6EECF244321}">
                <p14:modId xmlns:p14="http://schemas.microsoft.com/office/powerpoint/2010/main" val="396736879"/>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cxnSp>
        <p:nvCxnSpPr>
          <p:cNvPr id="28" name="Straight Connector 27"/>
          <p:cNvCxnSpPr/>
          <p:nvPr/>
        </p:nvCxnSpPr>
        <p:spPr>
          <a:xfrm>
            <a:off x="269650"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3807" y="836711"/>
            <a:ext cx="9076268"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I have confidence in the leadership of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CCG to deliver its plans and priorities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23" name="TextBox 2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2" name="Straight Connector 2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f5c73b0846eec065"/>
          <p:cNvGraphicFramePr/>
          <p:nvPr>
            <p:extLst>
              <p:ext uri="{D42A27DB-BD31-4B8C-83A1-F6EECF244321}">
                <p14:modId xmlns:p14="http://schemas.microsoft.com/office/powerpoint/2010/main" val="1692961439"/>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3" name="D_e4a6821f7860e644"/>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graphicFrame>
        <p:nvGraphicFramePr>
          <p:cNvPr id="39" name="D_0266f10d119ea4f2_CalcTable"/>
          <p:cNvGraphicFramePr>
            <a:graphicFrameLocks noGrp="1"/>
          </p:cNvGraphicFramePr>
          <p:nvPr>
            <p:extLst>
              <p:ext uri="{D42A27DB-BD31-4B8C-83A1-F6EECF244321}">
                <p14:modId xmlns:p14="http://schemas.microsoft.com/office/powerpoint/2010/main" val="241594529"/>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DCO: 67%</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2" name="Oval 41"/>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0266f10d119ea4f2" hidden="1"/>
          <p:cNvGraphicFramePr/>
          <p:nvPr>
            <p:extLst>
              <p:ext uri="{D42A27DB-BD31-4B8C-83A1-F6EECF244321}">
                <p14:modId xmlns:p14="http://schemas.microsoft.com/office/powerpoint/2010/main" val="2198396351"/>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294719178dcf0464"/>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(8516), Base CCG cluster: All stakeholders (801), Base CCG DCO: All stakeholders (793)</a:t>
            </a:r>
          </a:p>
        </p:txBody>
      </p:sp>
      <p:sp>
        <p:nvSpPr>
          <p:cNvPr id="36" name="Oval 35"/>
          <p:cNvSpPr/>
          <p:nvPr/>
        </p:nvSpPr>
        <p:spPr>
          <a:xfrm>
            <a:off x="6099923" y="5052215"/>
            <a:ext cx="154080" cy="161371"/>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963322750"/>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1"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9" name="D_78801be663b8aa7f"/>
          <p:cNvGraphicFramePr/>
          <p:nvPr>
            <p:extLst>
              <p:ext uri="{D42A27DB-BD31-4B8C-83A1-F6EECF244321}">
                <p14:modId xmlns:p14="http://schemas.microsoft.com/office/powerpoint/2010/main" val="2400175065"/>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b3121b8bc02a272a_CalcTable"/>
          <p:cNvGraphicFramePr>
            <a:graphicFrameLocks noGrp="1"/>
          </p:cNvGraphicFramePr>
          <p:nvPr>
            <p:ph sz="quarter" idx="4294967295"/>
            <p:extLst>
              <p:ext uri="{D42A27DB-BD31-4B8C-83A1-F6EECF244321}">
                <p14:modId xmlns:p14="http://schemas.microsoft.com/office/powerpoint/2010/main" val="344336403"/>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63% (29)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11%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b3121b8bc02a272a" hidden="1"/>
          <p:cNvGraphicFramePr/>
          <p:nvPr>
            <p:extLst>
              <p:ext uri="{D42A27DB-BD31-4B8C-83A1-F6EECF244321}">
                <p14:modId xmlns:p14="http://schemas.microsoft.com/office/powerpoint/2010/main" val="172854832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85976706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6037a1ee2918a1d1" hidden="1"/>
          <p:cNvGraphicFramePr/>
          <p:nvPr>
            <p:extLst>
              <p:ext uri="{D42A27DB-BD31-4B8C-83A1-F6EECF244321}">
                <p14:modId xmlns:p14="http://schemas.microsoft.com/office/powerpoint/2010/main" val="335252029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8069f2d654c25d1" hidden="1"/>
          <p:cNvGraphicFramePr/>
          <p:nvPr>
            <p:extLst>
              <p:ext uri="{D42A27DB-BD31-4B8C-83A1-F6EECF244321}">
                <p14:modId xmlns:p14="http://schemas.microsoft.com/office/powerpoint/2010/main" val="386944662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cxnSp>
        <p:nvCxnSpPr>
          <p:cNvPr id="28" name="Straight Connector 27"/>
          <p:cNvCxnSpPr/>
          <p:nvPr/>
        </p:nvCxnSpPr>
        <p:spPr>
          <a:xfrm>
            <a:off x="269650"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3807" y="836711"/>
            <a:ext cx="9076268"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leadership of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CCG is delivering continued quality improvements</a:t>
            </a:r>
          </a:p>
        </p:txBody>
      </p:sp>
      <p:sp>
        <p:nvSpPr>
          <p:cNvPr id="23" name="TextBox 2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2" name="Straight Connector 2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6edef94ae4d7bfc8"/>
          <p:cNvGraphicFramePr/>
          <p:nvPr>
            <p:extLst>
              <p:ext uri="{D42A27DB-BD31-4B8C-83A1-F6EECF244321}">
                <p14:modId xmlns:p14="http://schemas.microsoft.com/office/powerpoint/2010/main" val="168766496"/>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3" name="D_24f942922c4b42c3"/>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graphicFrame>
        <p:nvGraphicFramePr>
          <p:cNvPr id="39" name="D_a55b65d3fd97d61e_CalcTable"/>
          <p:cNvGraphicFramePr>
            <a:graphicFrameLocks noGrp="1"/>
          </p:cNvGraphicFramePr>
          <p:nvPr>
            <p:extLst>
              <p:ext uri="{D42A27DB-BD31-4B8C-83A1-F6EECF244321}">
                <p14:modId xmlns:p14="http://schemas.microsoft.com/office/powerpoint/2010/main" val="2366085461"/>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2" name="Oval 41"/>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a55b65d3fd97d61e" hidden="1"/>
          <p:cNvGraphicFramePr/>
          <p:nvPr>
            <p:extLst>
              <p:ext uri="{D42A27DB-BD31-4B8C-83A1-F6EECF244321}">
                <p14:modId xmlns:p14="http://schemas.microsoft.com/office/powerpoint/2010/main" val="1908647879"/>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3e27bb759c12dc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49" name="Oval 48"/>
          <p:cNvSpPr/>
          <p:nvPr/>
        </p:nvSpPr>
        <p:spPr>
          <a:xfrm>
            <a:off x="6284009" y="5060427"/>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69166142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1"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leadership</a:t>
            </a:r>
            <a:r>
              <a:rPr lang="en-GB" sz="1800" dirty="0">
                <a:latin typeface="Segoe UI"/>
                <a:ea typeface="Segoe UI" panose="020B0502040204020203" pitchFamily="34" charset="0"/>
                <a:cs typeface="Segoe UI" panose="020B0502040204020203" pitchFamily="34" charset="0"/>
              </a:rPr>
              <a:t> of the CCG…?</a:t>
            </a:r>
          </a:p>
        </p:txBody>
      </p:sp>
      <p:graphicFrame>
        <p:nvGraphicFramePr>
          <p:cNvPr id="9" name="D_03f226479ead3ec0"/>
          <p:cNvGraphicFramePr/>
          <p:nvPr>
            <p:extLst>
              <p:ext uri="{D42A27DB-BD31-4B8C-83A1-F6EECF244321}">
                <p14:modId xmlns:p14="http://schemas.microsoft.com/office/powerpoint/2010/main" val="305180955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397d24cb3b50bb6b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59% (27)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13%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397d24cb3b50bb6b" hidden="1"/>
          <p:cNvGraphicFramePr/>
          <p:nvPr>
            <p:extLst>
              <p:ext uri="{D42A27DB-BD31-4B8C-83A1-F6EECF244321}">
                <p14:modId xmlns:p14="http://schemas.microsoft.com/office/powerpoint/2010/main" val="118742889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416103669"/>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6037a1ee2918a1d1" hidden="1"/>
          <p:cNvGraphicFramePr/>
          <p:nvPr>
            <p:extLst>
              <p:ext uri="{D42A27DB-BD31-4B8C-83A1-F6EECF244321}">
                <p14:modId xmlns:p14="http://schemas.microsoft.com/office/powerpoint/2010/main" val="233837576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18069f2d654c25d1" hidden="1"/>
          <p:cNvGraphicFramePr/>
          <p:nvPr>
            <p:extLst>
              <p:ext uri="{D42A27DB-BD31-4B8C-83A1-F6EECF244321}">
                <p14:modId xmlns:p14="http://schemas.microsoft.com/office/powerpoint/2010/main" val="1265735479"/>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cxnSp>
        <p:nvCxnSpPr>
          <p:cNvPr id="28" name="Straight Connector 27"/>
          <p:cNvCxnSpPr/>
          <p:nvPr/>
        </p:nvCxnSpPr>
        <p:spPr>
          <a:xfrm>
            <a:off x="269650" y="4781180"/>
            <a:ext cx="9285763"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3807" y="836711"/>
            <a:ext cx="9076268"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 have confidence in the leadership of the CCG to deliver improved outcomes for patients</a:t>
            </a:r>
          </a:p>
        </p:txBody>
      </p:sp>
      <p:sp>
        <p:nvSpPr>
          <p:cNvPr id="23" name="TextBox 2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29" name="TextBox 28"/>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2" name="Straight Connector 2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0" name="D_1d4e71914e7b0ba0"/>
          <p:cNvGraphicFramePr/>
          <p:nvPr>
            <p:extLst>
              <p:ext uri="{D42A27DB-BD31-4B8C-83A1-F6EECF244321}">
                <p14:modId xmlns:p14="http://schemas.microsoft.com/office/powerpoint/2010/main" val="1792699318"/>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3" name="D_3ab605a8e3cc25d1"/>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39" name="D_f1eb830be90464d8_CalcTable"/>
          <p:cNvGraphicFramePr>
            <a:graphicFrameLocks noGrp="1"/>
          </p:cNvGraphicFramePr>
          <p:nvPr>
            <p:extLst>
              <p:ext uri="{D42A27DB-BD31-4B8C-83A1-F6EECF244321}">
                <p14:modId xmlns:p14="http://schemas.microsoft.com/office/powerpoint/2010/main" val="123233720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56%</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2" name="Oval 41"/>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3" name="D_f1eb830be90464d8" hidden="1"/>
          <p:cNvGraphicFramePr/>
          <p:nvPr>
            <p:extLst>
              <p:ext uri="{D42A27DB-BD31-4B8C-83A1-F6EECF244321}">
                <p14:modId xmlns:p14="http://schemas.microsoft.com/office/powerpoint/2010/main" val="2162713330"/>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D_77c878665e157985"/>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(8516), Base CCG cluster: All stakeholders (801), Base CCG DCO: All stakeholders (793)</a:t>
            </a:r>
          </a:p>
        </p:txBody>
      </p:sp>
    </p:spTree>
    <p:extLst>
      <p:ext uri="{BB962C8B-B14F-4D97-AF65-F5344CB8AC3E}">
        <p14:creationId xmlns:p14="http://schemas.microsoft.com/office/powerpoint/2010/main" val="30688078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250585"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monitors and reviews the quality of commissioned services…?</a:t>
            </a:r>
          </a:p>
        </p:txBody>
      </p:sp>
      <p:graphicFrame>
        <p:nvGraphicFramePr>
          <p:cNvPr id="23" name="D_acc23a3e0bad9578"/>
          <p:cNvGraphicFramePr/>
          <p:nvPr>
            <p:extLst>
              <p:ext uri="{D42A27DB-BD31-4B8C-83A1-F6EECF244321}">
                <p14:modId xmlns:p14="http://schemas.microsoft.com/office/powerpoint/2010/main" val="1213327498"/>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252efc73aa58b934_CalcTable"/>
          <p:cNvGraphicFramePr>
            <a:graphicFrameLocks noGrp="1"/>
          </p:cNvGraphicFramePr>
          <p:nvPr>
            <p:ph sz="quarter" idx="4294967295"/>
            <p:extLst>
              <p:ext uri="{D42A27DB-BD31-4B8C-83A1-F6EECF244321}">
                <p14:modId xmlns:p14="http://schemas.microsoft.com/office/powerpoint/2010/main" val="140380111"/>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61% (28)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15%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5" name="D_252efc73aa58b934" hidden="1"/>
          <p:cNvGraphicFramePr/>
          <p:nvPr>
            <p:extLst>
              <p:ext uri="{D42A27DB-BD31-4B8C-83A1-F6EECF244321}">
                <p14:modId xmlns:p14="http://schemas.microsoft.com/office/powerpoint/2010/main" val="53775075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75241538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19186" y="861720"/>
            <a:ext cx="9233765"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I have confidence that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CCG effectively monitors the quality of the services it commissions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2" name="D_f4008e62193cac35"/>
          <p:cNvGraphicFramePr/>
          <p:nvPr>
            <p:extLst>
              <p:ext uri="{D42A27DB-BD31-4B8C-83A1-F6EECF244321}">
                <p14:modId xmlns:p14="http://schemas.microsoft.com/office/powerpoint/2010/main" val="96536773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6"/>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e582abf563ebc39a"/>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34" name="D_3629dbbd9e0abd1e_CalcTable"/>
          <p:cNvGraphicFramePr>
            <a:graphicFrameLocks noGrp="1"/>
          </p:cNvGraphicFramePr>
          <p:nvPr>
            <p:extLst>
              <p:ext uri="{D42A27DB-BD31-4B8C-83A1-F6EECF244321}">
                <p14:modId xmlns:p14="http://schemas.microsoft.com/office/powerpoint/2010/main" val="128243904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3629dbbd9e0abd1e" hidden="1"/>
          <p:cNvGraphicFramePr/>
          <p:nvPr>
            <p:extLst>
              <p:ext uri="{D42A27DB-BD31-4B8C-83A1-F6EECF244321}">
                <p14:modId xmlns:p14="http://schemas.microsoft.com/office/powerpoint/2010/main" val="1257784233"/>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31" name="D_d27745db5ff7a2cf"/>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28" name="Oval 27"/>
          <p:cNvSpPr/>
          <p:nvPr/>
        </p:nvSpPr>
        <p:spPr>
          <a:xfrm>
            <a:off x="5749347" y="5049927"/>
            <a:ext cx="139494" cy="146094"/>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900306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250585"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monitors and reviews the quality of commissioned services…?</a:t>
            </a:r>
          </a:p>
        </p:txBody>
      </p:sp>
      <p:graphicFrame>
        <p:nvGraphicFramePr>
          <p:cNvPr id="23" name="D_51283d16dfc144c7"/>
          <p:cNvGraphicFramePr/>
          <p:nvPr>
            <p:extLst>
              <p:ext uri="{D42A27DB-BD31-4B8C-83A1-F6EECF244321}">
                <p14:modId xmlns:p14="http://schemas.microsoft.com/office/powerpoint/2010/main" val="1650734782"/>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1bb7c7f60f07c572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78% (36)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5" name="D_1bb7c7f60f07c572" hidden="1"/>
          <p:cNvGraphicFramePr/>
          <p:nvPr>
            <p:extLst>
              <p:ext uri="{D42A27DB-BD31-4B8C-83A1-F6EECF244321}">
                <p14:modId xmlns:p14="http://schemas.microsoft.com/office/powerpoint/2010/main" val="288876371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18129649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3ac76ff0d57361e6" hidden="1"/>
          <p:cNvGraphicFramePr/>
          <p:nvPr>
            <p:extLst>
              <p:ext uri="{D42A27DB-BD31-4B8C-83A1-F6EECF244321}">
                <p14:modId xmlns:p14="http://schemas.microsoft.com/office/powerpoint/2010/main" val="3370897274"/>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0d5c5c1c3af001e6" hidden="1"/>
          <p:cNvGraphicFramePr/>
          <p:nvPr>
            <p:extLst>
              <p:ext uri="{D42A27DB-BD31-4B8C-83A1-F6EECF244321}">
                <p14:modId xmlns:p14="http://schemas.microsoft.com/office/powerpoint/2010/main" val="2547879380"/>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419186" y="861720"/>
            <a:ext cx="9233765"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If I had concerns about the quality of local services I would feel able to raise my concerns with the CCG</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2" name="D_ad11635b43deac35"/>
          <p:cNvGraphicFramePr/>
          <p:nvPr>
            <p:extLst>
              <p:ext uri="{D42A27DB-BD31-4B8C-83A1-F6EECF244321}">
                <p14:modId xmlns:p14="http://schemas.microsoft.com/office/powerpoint/2010/main" val="316129361"/>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db71cb02d16eafd8"/>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graphicFrame>
        <p:nvGraphicFramePr>
          <p:cNvPr id="34" name="D_79e1dac242f23c04_CalcTable"/>
          <p:cNvGraphicFramePr>
            <a:graphicFrameLocks noGrp="1"/>
          </p:cNvGraphicFramePr>
          <p:nvPr>
            <p:extLst>
              <p:ext uri="{D42A27DB-BD31-4B8C-83A1-F6EECF244321}">
                <p14:modId xmlns:p14="http://schemas.microsoft.com/office/powerpoint/2010/main" val="2295010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81%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83%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84%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cluster: 83%</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DCO: 81%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79e1dac242f23c04" hidden="1"/>
          <p:cNvGraphicFramePr/>
          <p:nvPr>
            <p:extLst>
              <p:ext uri="{D42A27DB-BD31-4B8C-83A1-F6EECF244321}">
                <p14:modId xmlns:p14="http://schemas.microsoft.com/office/powerpoint/2010/main" val="1619256083"/>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866a7cc9cb0da0a"/>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36" name="Oval 35"/>
          <p:cNvSpPr/>
          <p:nvPr/>
        </p:nvSpPr>
        <p:spPr>
          <a:xfrm>
            <a:off x="7669865" y="5035659"/>
            <a:ext cx="133583" cy="139904"/>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7496199" y="5052060"/>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7669865" y="5034071"/>
            <a:ext cx="133582" cy="139904"/>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1265115081"/>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217023"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a:ea typeface="Segoe UI" panose="020B0502040204020203" pitchFamily="34" charset="0"/>
                <a:cs typeface="Segoe UI" panose="020B0502040204020203" pitchFamily="34" charset="0"/>
              </a:rPr>
              <a:t>way in which</a:t>
            </a:r>
            <a:r>
              <a:rPr lang="en-GB" sz="1800" dirty="0">
                <a:latin typeface="Segoe UI"/>
                <a:ea typeface="Segoe UI" panose="020B0502040204020203" pitchFamily="34" charset="0"/>
                <a:cs typeface="Segoe UI" panose="020B0502040204020203" pitchFamily="34" charset="0"/>
              </a:rPr>
              <a:t> the CCG monitors and reviews the quality of commissioned services…?</a:t>
            </a:r>
          </a:p>
        </p:txBody>
      </p:sp>
      <p:graphicFrame>
        <p:nvGraphicFramePr>
          <p:cNvPr id="23" name="D_94c69260a25eb91b"/>
          <p:cNvGraphicFramePr/>
          <p:nvPr>
            <p:extLst>
              <p:ext uri="{D42A27DB-BD31-4B8C-83A1-F6EECF244321}">
                <p14:modId xmlns:p14="http://schemas.microsoft.com/office/powerpoint/2010/main" val="3474266065"/>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D_6b023befb37c55c6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61% (28)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15%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91%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5" name="D_6b023befb37c55c6" hidden="1"/>
          <p:cNvGraphicFramePr/>
          <p:nvPr>
            <p:extLst>
              <p:ext uri="{D42A27DB-BD31-4B8C-83A1-F6EECF244321}">
                <p14:modId xmlns:p14="http://schemas.microsoft.com/office/powerpoint/2010/main" val="198468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49158980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abe6d70d1564dfc3" hidden="1"/>
          <p:cNvGraphicFramePr/>
          <p:nvPr>
            <p:extLst>
              <p:ext uri="{D42A27DB-BD31-4B8C-83A1-F6EECF244321}">
                <p14:modId xmlns:p14="http://schemas.microsoft.com/office/powerpoint/2010/main" val="250722040"/>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822c7bb9e7056e03" hidden="1"/>
          <p:cNvGraphicFramePr/>
          <p:nvPr>
            <p:extLst>
              <p:ext uri="{D42A27DB-BD31-4B8C-83A1-F6EECF244321}">
                <p14:modId xmlns:p14="http://schemas.microsoft.com/office/powerpoint/2010/main" val="13945588"/>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420688" y="858083"/>
            <a:ext cx="9217024" cy="184666"/>
          </a:xfrm>
          <a:prstGeom prst="rect">
            <a:avLst/>
          </a:prstGeom>
          <a:solidFill>
            <a:srgbClr val="71B2C9"/>
          </a:solidFill>
        </p:spPr>
        <p:txBody>
          <a:bodyPr wrap="square" lIns="0" tIns="0" rIns="0" bIns="0" rtlCol="0">
            <a:spAutoFit/>
          </a:bodyPr>
          <a:lstStyle/>
          <a:p>
            <a:pPr algn="just"/>
            <a:r>
              <a:rPr lang="en-GB" b="1" dirty="0">
                <a:solidFill>
                  <a:schemeClr val="bg1"/>
                </a:solidFill>
                <a:latin typeface="Segoe UI"/>
                <a:ea typeface="Segoe UI" panose="020B0502040204020203" pitchFamily="34" charset="0"/>
                <a:cs typeface="Segoe UI" panose="020B0502040204020203" pitchFamily="34" charset="0"/>
              </a:rPr>
              <a:t>I have confidence in the CCG to act on feedback it receives about the quality of services</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32" name="TextBox 3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42" name="D_85c6fd8d0855dfe6"/>
          <p:cNvGraphicFramePr/>
          <p:nvPr>
            <p:extLst>
              <p:ext uri="{D42A27DB-BD31-4B8C-83A1-F6EECF244321}">
                <p14:modId xmlns:p14="http://schemas.microsoft.com/office/powerpoint/2010/main" val="2283063578"/>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41"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4" name="D_cba52f6a457d073d"/>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34" name="D_ae2ccef6c90abcc6_CalcTable"/>
          <p:cNvGraphicFramePr>
            <a:graphicFrameLocks noGrp="1"/>
          </p:cNvGraphicFramePr>
          <p:nvPr>
            <p:extLst>
              <p:ext uri="{D42A27DB-BD31-4B8C-83A1-F6EECF244321}">
                <p14:modId xmlns:p14="http://schemas.microsoft.com/office/powerpoint/2010/main" val="28936497"/>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ae2ccef6c90abcc6" hidden="1"/>
          <p:cNvGraphicFramePr/>
          <p:nvPr>
            <p:extLst>
              <p:ext uri="{D42A27DB-BD31-4B8C-83A1-F6EECF244321}">
                <p14:modId xmlns:p14="http://schemas.microsoft.com/office/powerpoint/2010/main" val="2068964145"/>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45c6d01478f06dc"/>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Tree>
    <p:extLst>
      <p:ext uri="{BB962C8B-B14F-4D97-AF65-F5344CB8AC3E}">
        <p14:creationId xmlns:p14="http://schemas.microsoft.com/office/powerpoint/2010/main" val="51207248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0472" y="188640"/>
            <a:ext cx="9505056" cy="6480720"/>
          </a:xfrm>
          <a:prstGeom prst="rect">
            <a:avLst/>
          </a:prstGeom>
          <a:solidFill>
            <a:srgbClr val="71B2C9"/>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 name="Text Placeholder 8"/>
          <p:cNvSpPr>
            <a:spLocks noGrp="1"/>
          </p:cNvSpPr>
          <p:nvPr>
            <p:ph type="body" sz="quarter" idx="4294967295"/>
          </p:nvPr>
        </p:nvSpPr>
        <p:spPr>
          <a:xfrm>
            <a:off x="560512" y="2564904"/>
            <a:ext cx="2304256" cy="616226"/>
          </a:xfrm>
          <a:prstGeom prst="rect">
            <a:avLst/>
          </a:prstGeom>
          <a:solidFill>
            <a:srgbClr val="173861"/>
          </a:solidFill>
        </p:spPr>
        <p:txBody>
          <a:bodyPr/>
          <a:lstStyle/>
          <a:p>
            <a:pPr marL="0" indent="0">
              <a:buNone/>
            </a:pP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Summary</a:t>
            </a:r>
          </a:p>
        </p:txBody>
      </p:sp>
    </p:spTree>
    <p:extLst>
      <p:ext uri="{BB962C8B-B14F-4D97-AF65-F5344CB8AC3E}">
        <p14:creationId xmlns:p14="http://schemas.microsoft.com/office/powerpoint/2010/main" val="1657838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f16cd41f96018e7"/>
          <p:cNvGraphicFramePr/>
          <p:nvPr>
            <p:extLst>
              <p:ext uri="{D42A27DB-BD31-4B8C-83A1-F6EECF244321}">
                <p14:modId xmlns:p14="http://schemas.microsoft.com/office/powerpoint/2010/main" val="3476932668"/>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85352" cy="57596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much would you say you know about the CCG’s plans and priorities?</a:t>
            </a:r>
          </a:p>
        </p:txBody>
      </p:sp>
      <p:sp>
        <p:nvSpPr>
          <p:cNvPr id="10" name="D_117822914a3f1ff8"/>
          <p:cNvSpPr>
            <a:spLocks noGrp="1"/>
          </p:cNvSpPr>
          <p:nvPr>
            <p:ph type="body" sz="quarter" idx="4294967295"/>
          </p:nvPr>
        </p:nvSpPr>
        <p:spPr>
          <a:xfrm>
            <a:off x="3440832" y="5949280"/>
            <a:ext cx="6238875" cy="349251"/>
          </a:xfrm>
          <a:prstGeom prst="rect">
            <a:avLst/>
          </a:prstGeom>
        </p:spPr>
        <p:txBody>
          <a:bodyPr/>
          <a:lstStyle/>
          <a:p>
            <a:pPr marL="0" indent="0" algn="r">
              <a:buNone/>
            </a:pPr>
            <a:r>
              <a:rPr lang="en-GB" sz="1000" dirty="0">
                <a:latin typeface="Segoe UI"/>
              </a:rPr>
              <a:t>East Lancashire CCG</a:t>
            </a:r>
          </a:p>
        </p:txBody>
      </p:sp>
      <p:sp>
        <p:nvSpPr>
          <p:cNvPr id="5" name="TextBox 4"/>
          <p:cNvSpPr txBox="1"/>
          <p:nvPr/>
        </p:nvSpPr>
        <p:spPr>
          <a:xfrm>
            <a:off x="416495" y="1124595"/>
            <a:ext cx="135573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13" name="D_9a122469e3c43592_CalcTable"/>
          <p:cNvGraphicFramePr>
            <a:graphicFrameLocks/>
          </p:cNvGraphicFramePr>
          <p:nvPr>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Great deal / Fair amount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much / Nothing at all</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74% (34)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26% (12)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91%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4" name="D_9a122469e3c43592" hidden="1"/>
          <p:cNvGraphicFramePr/>
          <p:nvPr>
            <p:extLst>
              <p:ext uri="{D42A27DB-BD31-4B8C-83A1-F6EECF244321}">
                <p14:modId xmlns:p14="http://schemas.microsoft.com/office/powerpoint/2010/main" val="233006717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Ipsos Ribbon Rules" hidden="1"/>
          <p:cNvGraphicFramePr/>
          <p:nvPr>
            <p:extLst>
              <p:ext uri="{D42A27DB-BD31-4B8C-83A1-F6EECF244321}">
                <p14:modId xmlns:p14="http://schemas.microsoft.com/office/powerpoint/2010/main" val="362195726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D_cad1dd8126085ff8" hidden="1"/>
          <p:cNvGraphicFramePr/>
          <p:nvPr>
            <p:extLst>
              <p:ext uri="{D42A27DB-BD31-4B8C-83A1-F6EECF244321}">
                <p14:modId xmlns:p14="http://schemas.microsoft.com/office/powerpoint/2010/main" val="202368051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0" name="D_8025871fb2601ff8" hidden="1"/>
          <p:cNvGraphicFramePr/>
          <p:nvPr>
            <p:extLst>
              <p:ext uri="{D42A27DB-BD31-4B8C-83A1-F6EECF244321}">
                <p14:modId xmlns:p14="http://schemas.microsoft.com/office/powerpoint/2010/main" val="393298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4" name="TextBox 2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a fair amount</a:t>
            </a:r>
          </a:p>
        </p:txBody>
      </p:sp>
      <p:sp>
        <p:nvSpPr>
          <p:cNvPr id="26" name="TextBox 25"/>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7" name="Straight Connector 26"/>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35" name="D_dc7c740e65834a10"/>
          <p:cNvGraphicFramePr/>
          <p:nvPr>
            <p:extLst>
              <p:ext uri="{D42A27DB-BD31-4B8C-83A1-F6EECF244321}">
                <p14:modId xmlns:p14="http://schemas.microsoft.com/office/powerpoint/2010/main" val="1414089113"/>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4"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36" name="D_21a2658737c7d277_CalcTable"/>
          <p:cNvGraphicFramePr>
            <a:graphicFrameLocks noGrp="1"/>
          </p:cNvGraphicFramePr>
          <p:nvPr>
            <p:extLst>
              <p:ext uri="{D42A27DB-BD31-4B8C-83A1-F6EECF244321}">
                <p14:modId xmlns:p14="http://schemas.microsoft.com/office/powerpoint/2010/main" val="2275272463"/>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80%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7" name="Oval 36"/>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5" name="D_21a2658737c7d277" hidden="1"/>
          <p:cNvGraphicFramePr/>
          <p:nvPr>
            <p:extLst>
              <p:ext uri="{D42A27DB-BD31-4B8C-83A1-F6EECF244321}">
                <p14:modId xmlns:p14="http://schemas.microsoft.com/office/powerpoint/2010/main" val="135403247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29" name="D_13900400ee0d35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Tree>
    <p:extLst>
      <p:ext uri="{BB962C8B-B14F-4D97-AF65-F5344CB8AC3E}">
        <p14:creationId xmlns:p14="http://schemas.microsoft.com/office/powerpoint/2010/main" val="449898708"/>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007" cy="504528"/>
          </a:xfrm>
          <a:prstGeom prst="rect">
            <a:avLst/>
          </a:prstGeom>
          <a:solidFill>
            <a:srgbClr val="173861"/>
          </a:solidFill>
        </p:spPr>
        <p:txBody>
          <a:bodyPr anchor="ctr"/>
          <a:lstStyle/>
          <a:p>
            <a:r>
              <a:rPr lang="en-GB" sz="16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 including operational and sustainability plans? </a:t>
            </a:r>
          </a:p>
        </p:txBody>
      </p:sp>
      <p:sp>
        <p:nvSpPr>
          <p:cNvPr id="10" name="D_316accf09db54ca5"/>
          <p:cNvSpPr>
            <a:spLocks noGrp="1"/>
          </p:cNvSpPr>
          <p:nvPr>
            <p:ph type="body" sz="quarter" idx="4294967295"/>
          </p:nvPr>
        </p:nvSpPr>
        <p:spPr>
          <a:xfrm>
            <a:off x="3440832" y="5949280"/>
            <a:ext cx="6238875" cy="349251"/>
          </a:xfrm>
          <a:prstGeom prst="rect">
            <a:avLst/>
          </a:prstGeom>
        </p:spPr>
        <p:txBody>
          <a:bodyPr/>
          <a:lstStyle/>
          <a:p>
            <a:pPr marL="0" indent="0" algn="r">
              <a:buNone/>
            </a:pPr>
            <a:r>
              <a:rPr lang="en-GB" sz="1000" dirty="0">
                <a:latin typeface="Segoe UI"/>
              </a:rPr>
              <a:t>East Lancashire CCG</a:t>
            </a:r>
          </a:p>
        </p:txBody>
      </p:sp>
      <p:graphicFrame>
        <p:nvGraphicFramePr>
          <p:cNvPr id="9" name="D_ff63609ca34eb061"/>
          <p:cNvGraphicFramePr/>
          <p:nvPr>
            <p:extLst>
              <p:ext uri="{D42A27DB-BD31-4B8C-83A1-F6EECF244321}">
                <p14:modId xmlns:p14="http://schemas.microsoft.com/office/powerpoint/2010/main" val="3340022915"/>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D_64f92904c7316d0c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52% (24)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20%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9" name="D_64f92904c7316d0c" hidden="1"/>
          <p:cNvGraphicFramePr/>
          <p:nvPr>
            <p:extLst>
              <p:ext uri="{D42A27DB-BD31-4B8C-83A1-F6EECF244321}">
                <p14:modId xmlns:p14="http://schemas.microsoft.com/office/powerpoint/2010/main" val="193263179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62590031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D_843a8ee14a45a480" hidden="1"/>
          <p:cNvGraphicFramePr/>
          <p:nvPr>
            <p:extLst>
              <p:ext uri="{D42A27DB-BD31-4B8C-83A1-F6EECF244321}">
                <p14:modId xmlns:p14="http://schemas.microsoft.com/office/powerpoint/2010/main" val="3918897327"/>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f5b99f148f3ba480" hidden="1"/>
          <p:cNvGraphicFramePr/>
          <p:nvPr>
            <p:extLst>
              <p:ext uri="{D42A27DB-BD31-4B8C-83A1-F6EECF244321}">
                <p14:modId xmlns:p14="http://schemas.microsoft.com/office/powerpoint/2010/main" val="7364149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3" name="TextBox 22"/>
          <p:cNvSpPr txBox="1"/>
          <p:nvPr/>
        </p:nvSpPr>
        <p:spPr>
          <a:xfrm>
            <a:off x="416497" y="836613"/>
            <a:ext cx="9073007"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 have been given the opportunity to influence the CCG’s plans and priorities</a:t>
            </a:r>
          </a:p>
        </p:txBody>
      </p:sp>
      <p:sp>
        <p:nvSpPr>
          <p:cNvPr id="28" name="TextBox 27"/>
          <p:cNvSpPr txBox="1"/>
          <p:nvPr/>
        </p:nvSpPr>
        <p:spPr>
          <a:xfrm>
            <a:off x="415924" y="1124744"/>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3" name="TextBox 32"/>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5" name="TextBox 34"/>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40" name="D_66660322cbfe5830"/>
          <p:cNvGraphicFramePr/>
          <p:nvPr>
            <p:extLst>
              <p:ext uri="{D42A27DB-BD31-4B8C-83A1-F6EECF244321}">
                <p14:modId xmlns:p14="http://schemas.microsoft.com/office/powerpoint/2010/main" val="2641778296"/>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2"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39" name="D_90118cc3e8203b47_CalcTable"/>
          <p:cNvGraphicFramePr>
            <a:graphicFrameLocks noGrp="1"/>
          </p:cNvGraphicFramePr>
          <p:nvPr>
            <p:extLst>
              <p:ext uri="{D42A27DB-BD31-4B8C-83A1-F6EECF244321}">
                <p14:modId xmlns:p14="http://schemas.microsoft.com/office/powerpoint/2010/main" val="3183080141"/>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1" name="Oval 40"/>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9" name="D_90118cc3e8203b47" hidden="1"/>
          <p:cNvGraphicFramePr/>
          <p:nvPr>
            <p:extLst>
              <p:ext uri="{D42A27DB-BD31-4B8C-83A1-F6EECF244321}">
                <p14:modId xmlns:p14="http://schemas.microsoft.com/office/powerpoint/2010/main" val="160976701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6a43eb435ce986d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47" name="Oval 46"/>
          <p:cNvSpPr/>
          <p:nvPr/>
        </p:nvSpPr>
        <p:spPr>
          <a:xfrm>
            <a:off x="5489554" y="5042621"/>
            <a:ext cx="153445" cy="160706"/>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94548700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37c5589845a86cb6"/>
          <p:cNvGraphicFramePr/>
          <p:nvPr>
            <p:extLst>
              <p:ext uri="{D42A27DB-BD31-4B8C-83A1-F6EECF244321}">
                <p14:modId xmlns:p14="http://schemas.microsoft.com/office/powerpoint/2010/main" val="997235462"/>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9"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a:t>
            </a:r>
          </a:p>
        </p:txBody>
      </p:sp>
      <p:sp>
        <p:nvSpPr>
          <p:cNvPr id="19" name="D_9438e1ee02df42c7"/>
          <p:cNvSpPr>
            <a:spLocks noGrp="1"/>
          </p:cNvSpPr>
          <p:nvPr>
            <p:ph type="body" sz="quarter" idx="4294967295"/>
          </p:nvPr>
        </p:nvSpPr>
        <p:spPr>
          <a:xfrm>
            <a:off x="3445176" y="5949280"/>
            <a:ext cx="6238875" cy="349251"/>
          </a:xfrm>
          <a:prstGeom prst="rect">
            <a:avLst/>
          </a:prstGeom>
        </p:spPr>
        <p:txBody>
          <a:bodyPr/>
          <a:lstStyle/>
          <a:p>
            <a:pPr marL="0" indent="0" algn="r">
              <a:buNone/>
            </a:pPr>
            <a:r>
              <a:rPr lang="en-GB" sz="1000" dirty="0">
                <a:latin typeface="Segoe UI"/>
              </a:rPr>
              <a:t>East Lancashire CCG</a:t>
            </a:r>
          </a:p>
        </p:txBody>
      </p:sp>
      <p:graphicFrame>
        <p:nvGraphicFramePr>
          <p:cNvPr id="23" name="D_bbd6315b11b09861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37% (17)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55%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27%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bbd6315b11b09861" hidden="1"/>
          <p:cNvGraphicFramePr/>
          <p:nvPr>
            <p:extLst>
              <p:ext uri="{D42A27DB-BD31-4B8C-83A1-F6EECF244321}">
                <p14:modId xmlns:p14="http://schemas.microsoft.com/office/powerpoint/2010/main" val="2519457887"/>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342324292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7" name="D_e12904691c761490" hidden="1"/>
          <p:cNvGraphicFramePr/>
          <p:nvPr>
            <p:extLst>
              <p:ext uri="{D42A27DB-BD31-4B8C-83A1-F6EECF244321}">
                <p14:modId xmlns:p14="http://schemas.microsoft.com/office/powerpoint/2010/main" val="249758980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5fcd1d32da421e60" hidden="1"/>
          <p:cNvGraphicFramePr/>
          <p:nvPr>
            <p:extLst>
              <p:ext uri="{D42A27DB-BD31-4B8C-83A1-F6EECF244321}">
                <p14:modId xmlns:p14="http://schemas.microsoft.com/office/powerpoint/2010/main" val="1368002655"/>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1" name="TextBox 20"/>
          <p:cNvSpPr txBox="1"/>
          <p:nvPr/>
        </p:nvSpPr>
        <p:spPr>
          <a:xfrm>
            <a:off x="416496" y="836613"/>
            <a:ext cx="9073008"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When I have commented on the CCG’s plans and priorities I feel that my comments have been taken on board</a:t>
            </a:r>
          </a:p>
        </p:txBody>
      </p:sp>
      <p:sp>
        <p:nvSpPr>
          <p:cNvPr id="29" name="TextBox 28"/>
          <p:cNvSpPr txBox="1"/>
          <p:nvPr/>
        </p:nvSpPr>
        <p:spPr>
          <a:xfrm>
            <a:off x="426052" y="1124744"/>
            <a:ext cx="135829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4" name="TextBox 3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6" name="TextBox 35"/>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42" name="D_4f004a94664abffc"/>
          <p:cNvGraphicFramePr/>
          <p:nvPr>
            <p:extLst>
              <p:ext uri="{D42A27DB-BD31-4B8C-83A1-F6EECF244321}">
                <p14:modId xmlns:p14="http://schemas.microsoft.com/office/powerpoint/2010/main" val="916528105"/>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3"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41" name="D_1caf4007e0d38a37_CalcTable"/>
          <p:cNvGraphicFramePr>
            <a:graphicFrameLocks noGrp="1"/>
          </p:cNvGraphicFramePr>
          <p:nvPr>
            <p:extLst>
              <p:ext uri="{D42A27DB-BD31-4B8C-83A1-F6EECF244321}">
                <p14:modId xmlns:p14="http://schemas.microsoft.com/office/powerpoint/2010/main" val="189780008"/>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45%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41%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48%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0" name="D_1caf4007e0d38a37" hidden="1"/>
          <p:cNvGraphicFramePr/>
          <p:nvPr>
            <p:extLst>
              <p:ext uri="{D42A27DB-BD31-4B8C-83A1-F6EECF244321}">
                <p14:modId xmlns:p14="http://schemas.microsoft.com/office/powerpoint/2010/main" val="1265379526"/>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b3331f099066c1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Tree>
    <p:extLst>
      <p:ext uri="{BB962C8B-B14F-4D97-AF65-F5344CB8AC3E}">
        <p14:creationId xmlns:p14="http://schemas.microsoft.com/office/powerpoint/2010/main" val="1279973896"/>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83fee56d8d633a52"/>
          <p:cNvGraphicFramePr/>
          <p:nvPr>
            <p:extLst>
              <p:ext uri="{D42A27DB-BD31-4B8C-83A1-F6EECF244321}">
                <p14:modId xmlns:p14="http://schemas.microsoft.com/office/powerpoint/2010/main" val="3166927307"/>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5289" cy="50435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a:t>
            </a:r>
          </a:p>
        </p:txBody>
      </p:sp>
      <p:sp>
        <p:nvSpPr>
          <p:cNvPr id="23" name="D_8ae02940060d1074"/>
          <p:cNvSpPr>
            <a:spLocks noGrp="1"/>
          </p:cNvSpPr>
          <p:nvPr>
            <p:ph type="body" sz="quarter" idx="4294967295"/>
          </p:nvPr>
        </p:nvSpPr>
        <p:spPr>
          <a:xfrm>
            <a:off x="3448495" y="5949280"/>
            <a:ext cx="6238875" cy="349251"/>
          </a:xfrm>
          <a:prstGeom prst="rect">
            <a:avLst/>
          </a:prstGeom>
        </p:spPr>
        <p:txBody>
          <a:bodyPr/>
          <a:lstStyle/>
          <a:p>
            <a:pPr marL="0" indent="0" algn="r">
              <a:buNone/>
            </a:pPr>
            <a:r>
              <a:rPr lang="en-GB" sz="1000" dirty="0">
                <a:latin typeface="Segoe UI"/>
              </a:rPr>
              <a:t>East Lancashire CCG</a:t>
            </a:r>
          </a:p>
        </p:txBody>
      </p:sp>
      <p:graphicFrame>
        <p:nvGraphicFramePr>
          <p:cNvPr id="25" name="D_103ef311cab6be0e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61% (28)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11%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75%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103ef311cab6be0e" hidden="1"/>
          <p:cNvGraphicFramePr/>
          <p:nvPr>
            <p:extLst>
              <p:ext uri="{D42A27DB-BD31-4B8C-83A1-F6EECF244321}">
                <p14:modId xmlns:p14="http://schemas.microsoft.com/office/powerpoint/2010/main" val="21840284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24369487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415925" y="835074"/>
            <a:ext cx="906586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CCG has effectively communicated its plans and priorities to me</a:t>
            </a:r>
          </a:p>
        </p:txBody>
      </p:sp>
      <p:sp>
        <p:nvSpPr>
          <p:cNvPr id="21" name="TextBox 20"/>
          <p:cNvSpPr txBox="1"/>
          <p:nvPr/>
        </p:nvSpPr>
        <p:spPr>
          <a:xfrm>
            <a:off x="415925" y="1125538"/>
            <a:ext cx="1357918"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1" name="TextBox 30"/>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rPr>
              <a:t>Percentage of stakeholders saying strongly agree / tend to agree</a:t>
            </a:r>
          </a:p>
        </p:txBody>
      </p:sp>
      <p:sp>
        <p:nvSpPr>
          <p:cNvPr id="33" name="TextBox 32"/>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28" name="D_89f2ef020b2d4ffc"/>
          <p:cNvGraphicFramePr/>
          <p:nvPr>
            <p:extLst>
              <p:ext uri="{D42A27DB-BD31-4B8C-83A1-F6EECF244321}">
                <p14:modId xmlns:p14="http://schemas.microsoft.com/office/powerpoint/2010/main" val="3801755811"/>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6"/>
          </a:graphicData>
        </a:graphic>
      </p:graphicFrame>
      <p:sp>
        <p:nvSpPr>
          <p:cNvPr id="30"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27" name="D_19d84f643c04b2d7_CalcTable"/>
          <p:cNvGraphicFramePr>
            <a:graphicFrameLocks noGrp="1"/>
          </p:cNvGraphicFramePr>
          <p:nvPr>
            <p:extLst>
              <p:ext uri="{D42A27DB-BD31-4B8C-83A1-F6EECF244321}">
                <p14:modId xmlns:p14="http://schemas.microsoft.com/office/powerpoint/2010/main" val="685494805"/>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54%</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71%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63%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8" name="Oval 3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3" name="Oval 42"/>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32" name="D_19d84f643c04b2d7" hidden="1"/>
          <p:cNvGraphicFramePr/>
          <p:nvPr>
            <p:extLst>
              <p:ext uri="{D42A27DB-BD31-4B8C-83A1-F6EECF244321}">
                <p14:modId xmlns:p14="http://schemas.microsoft.com/office/powerpoint/2010/main" val="3595660117"/>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34" name="D_ccf60b39063e807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
        <p:nvSpPr>
          <p:cNvPr id="35" name="Oval 34"/>
          <p:cNvSpPr/>
          <p:nvPr/>
        </p:nvSpPr>
        <p:spPr>
          <a:xfrm>
            <a:off x="5937293" y="5059622"/>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6101333" y="5052736"/>
            <a:ext cx="131143" cy="137349"/>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911355998"/>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D_7517fa3c8840c3a4"/>
          <p:cNvGraphicFramePr/>
          <p:nvPr>
            <p:extLst>
              <p:ext uri="{D42A27DB-BD31-4B8C-83A1-F6EECF244321}">
                <p14:modId xmlns:p14="http://schemas.microsoft.com/office/powerpoint/2010/main" val="3202318236"/>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66809" cy="504527"/>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 about the CCG’s plans and priorities…?</a:t>
            </a:r>
          </a:p>
        </p:txBody>
      </p:sp>
      <p:sp>
        <p:nvSpPr>
          <p:cNvPr id="19" name="D_61fc2ababfa29ab5"/>
          <p:cNvSpPr>
            <a:spLocks noGrp="1"/>
          </p:cNvSpPr>
          <p:nvPr>
            <p:ph type="body" sz="quarter" idx="4294967295"/>
          </p:nvPr>
        </p:nvSpPr>
        <p:spPr>
          <a:xfrm>
            <a:off x="3446805" y="5949280"/>
            <a:ext cx="6238875" cy="349251"/>
          </a:xfrm>
          <a:prstGeom prst="rect">
            <a:avLst/>
          </a:prstGeom>
        </p:spPr>
        <p:txBody>
          <a:bodyPr/>
          <a:lstStyle/>
          <a:p>
            <a:pPr marL="0" indent="0" algn="r">
              <a:buNone/>
            </a:pPr>
            <a:r>
              <a:rPr lang="en-GB" sz="1000" dirty="0">
                <a:latin typeface="Segoe UI"/>
              </a:rPr>
              <a:t>East Lancashire CCG</a:t>
            </a:r>
          </a:p>
        </p:txBody>
      </p:sp>
      <p:graphicFrame>
        <p:nvGraphicFramePr>
          <p:cNvPr id="23" name="D_d8fa318f7d39b04f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41% (19)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15%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d8fa318f7d39b04f" hidden="1"/>
          <p:cNvGraphicFramePr/>
          <p:nvPr>
            <p:extLst>
              <p:ext uri="{D42A27DB-BD31-4B8C-83A1-F6EECF244321}">
                <p14:modId xmlns:p14="http://schemas.microsoft.com/office/powerpoint/2010/main" val="1245909663"/>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151952410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D_c18149b8383b3397" hidden="1"/>
          <p:cNvGraphicFramePr/>
          <p:nvPr>
            <p:extLst>
              <p:ext uri="{D42A27DB-BD31-4B8C-83A1-F6EECF244321}">
                <p14:modId xmlns:p14="http://schemas.microsoft.com/office/powerpoint/2010/main" val="2786151044"/>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c6cf6566e3c73397" hidden="1"/>
          <p:cNvGraphicFramePr/>
          <p:nvPr>
            <p:extLst>
              <p:ext uri="{D42A27DB-BD31-4B8C-83A1-F6EECF244321}">
                <p14:modId xmlns:p14="http://schemas.microsoft.com/office/powerpoint/2010/main" val="3611202754"/>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Box 26"/>
          <p:cNvSpPr txBox="1"/>
          <p:nvPr/>
        </p:nvSpPr>
        <p:spPr>
          <a:xfrm>
            <a:off x="415925" y="836711"/>
            <a:ext cx="906681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The CCG’s plans and priorities are the right ones</a:t>
            </a:r>
          </a:p>
        </p:txBody>
      </p:sp>
      <p:sp>
        <p:nvSpPr>
          <p:cNvPr id="30" name="TextBox 29"/>
          <p:cNvSpPr txBox="1"/>
          <p:nvPr/>
        </p:nvSpPr>
        <p:spPr>
          <a:xfrm>
            <a:off x="415925" y="1124744"/>
            <a:ext cx="1346316"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0" name="Straight Connector 19"/>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42" name="D_2e74388f212a6e13"/>
          <p:cNvGraphicFramePr/>
          <p:nvPr>
            <p:extLst>
              <p:ext uri="{D42A27DB-BD31-4B8C-83A1-F6EECF244321}">
                <p14:modId xmlns:p14="http://schemas.microsoft.com/office/powerpoint/2010/main" val="1889392090"/>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8"/>
          </a:graphicData>
        </a:graphic>
      </p:graphicFrame>
      <p:sp>
        <p:nvSpPr>
          <p:cNvPr id="34" name="D_7bfe28807d9330e8"/>
          <p:cNvSpPr txBox="1"/>
          <p:nvPr/>
        </p:nvSpPr>
        <p:spPr>
          <a:xfrm>
            <a:off x="6969224" y="6401421"/>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41" name="D_e2193e656c05c8b7_CalcTable"/>
          <p:cNvGraphicFramePr>
            <a:graphicFrameLocks noGrp="1"/>
          </p:cNvGraphicFramePr>
          <p:nvPr>
            <p:extLst>
              <p:ext uri="{D42A27DB-BD31-4B8C-83A1-F6EECF244321}">
                <p14:modId xmlns:p14="http://schemas.microsoft.com/office/powerpoint/2010/main" val="439345900"/>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46%</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3" name="Oval 42"/>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4" name="Oval 43"/>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aphicFrame>
        <p:nvGraphicFramePr>
          <p:cNvPr id="26" name="D_e2193e656c05c8b7" hidden="1"/>
          <p:cNvGraphicFramePr/>
          <p:nvPr>
            <p:extLst>
              <p:ext uri="{D42A27DB-BD31-4B8C-83A1-F6EECF244321}">
                <p14:modId xmlns:p14="http://schemas.microsoft.com/office/powerpoint/2010/main" val="175796867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1" name="D_7a13cf5abbed4b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spTree>
    <p:extLst>
      <p:ext uri="{BB962C8B-B14F-4D97-AF65-F5344CB8AC3E}">
        <p14:creationId xmlns:p14="http://schemas.microsoft.com/office/powerpoint/2010/main" val="45741167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D_56b71cb674daabba"/>
          <p:cNvGraphicFramePr/>
          <p:nvPr>
            <p:extLst>
              <p:ext uri="{D42A27DB-BD31-4B8C-83A1-F6EECF244321}">
                <p14:modId xmlns:p14="http://schemas.microsoft.com/office/powerpoint/2010/main" val="3146681590"/>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2" name="D_3cd27ec41efd596a"/>
          <p:cNvGraphicFramePr/>
          <p:nvPr>
            <p:extLst>
              <p:ext uri="{D42A27DB-BD31-4B8C-83A1-F6EECF244321}">
                <p14:modId xmlns:p14="http://schemas.microsoft.com/office/powerpoint/2010/main" val="3148362393"/>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idx="4294967295"/>
          </p:nvPr>
        </p:nvSpPr>
        <p:spPr>
          <a:xfrm>
            <a:off x="410447" y="260350"/>
            <a:ext cx="9072143" cy="32979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do you feel the CCG is as a local system leader?</a:t>
            </a:r>
          </a:p>
        </p:txBody>
      </p:sp>
      <p:graphicFrame>
        <p:nvGraphicFramePr>
          <p:cNvPr id="23" name="D_34334daf47b052ca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effective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 / Not at all effective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78% (36)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17%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91%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4" name="D_34334daf47b052ca" hidden="1"/>
          <p:cNvGraphicFramePr/>
          <p:nvPr>
            <p:extLst>
              <p:ext uri="{D42A27DB-BD31-4B8C-83A1-F6EECF244321}">
                <p14:modId xmlns:p14="http://schemas.microsoft.com/office/powerpoint/2010/main" val="119637369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82813814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8" name="D_c18149b8383b3397" hidden="1"/>
          <p:cNvGraphicFramePr/>
          <p:nvPr>
            <p:extLst>
              <p:ext uri="{D42A27DB-BD31-4B8C-83A1-F6EECF244321}">
                <p14:modId xmlns:p14="http://schemas.microsoft.com/office/powerpoint/2010/main" val="2794377636"/>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D_c6cf6566e3c73397" hidden="1"/>
          <p:cNvGraphicFramePr/>
          <p:nvPr>
            <p:extLst>
              <p:ext uri="{D42A27DB-BD31-4B8C-83A1-F6EECF244321}">
                <p14:modId xmlns:p14="http://schemas.microsoft.com/office/powerpoint/2010/main" val="749567982"/>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8"/>
          </a:graphicData>
        </a:graphic>
      </p:graphicFrame>
      <p:sp>
        <p:nvSpPr>
          <p:cNvPr id="27" name="TextBox 26"/>
          <p:cNvSpPr txBox="1"/>
          <p:nvPr/>
        </p:nvSpPr>
        <p:spPr>
          <a:xfrm>
            <a:off x="417361" y="662760"/>
            <a:ext cx="9072143" cy="533992"/>
          </a:xfrm>
          <a:prstGeom prst="rect">
            <a:avLst/>
          </a:prstGeom>
          <a:solidFill>
            <a:srgbClr val="71B2C9"/>
          </a:solidFill>
        </p:spPr>
        <p:txBody>
          <a:bodyPr wrap="square" lIns="0" tIns="0" rIns="0" bIns="0" rtlCol="0">
            <a:spAutoFit/>
          </a:bodyPr>
          <a:lstStyle/>
          <a:p>
            <a:pPr algn="l"/>
            <a:r>
              <a:rPr lang="en-GB" sz="1120" b="1" dirty="0">
                <a:solidFill>
                  <a:schemeClr val="bg1"/>
                </a:solidFill>
                <a:latin typeface="Segoe UI" panose="020B0502040204020203" pitchFamily="34" charset="0"/>
                <a:ea typeface="Segoe UI" panose="020B0502040204020203" pitchFamily="34" charset="0"/>
                <a:cs typeface="Segoe UI" panose="020B0502040204020203" pitchFamily="34" charset="0"/>
              </a:rPr>
              <a:t>By ‘local system leader‘ we mean that the CCG works proactively and constructively with the other partners in its local economy, prioritising tasks-in-common over formal organisational boundaries, </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for example sustainability and transformation plans,</a:t>
            </a:r>
            <a:r>
              <a:rPr lang="en-GB" sz="1120" b="1" dirty="0">
                <a:solidFill>
                  <a:schemeClr val="bg1"/>
                </a:solidFill>
                <a:latin typeface="Segoe UI" panose="020B0502040204020203" pitchFamily="34" charset="0"/>
                <a:ea typeface="Segoe UI" panose="020B0502040204020203" pitchFamily="34" charset="0"/>
                <a:cs typeface="Segoe UI" panose="020B0502040204020203" pitchFamily="34" charset="0"/>
              </a:rPr>
              <a:t> to seek the best health and wellbeing outcomes for its population</a:t>
            </a:r>
            <a:r>
              <a:rPr lang="en-GB" sz="1150" b="1" dirty="0">
                <a:solidFill>
                  <a:schemeClr val="bg1"/>
                </a:solidFill>
                <a:latin typeface="Segoe UI" panose="020B0502040204020203" pitchFamily="34" charset="0"/>
                <a:ea typeface="Segoe UI" panose="020B0502040204020203" pitchFamily="34" charset="0"/>
                <a:cs typeface="Segoe UI" panose="020B0502040204020203" pitchFamily="34" charset="0"/>
              </a:rPr>
              <a:t>.</a:t>
            </a:r>
          </a:p>
        </p:txBody>
      </p:sp>
      <p:sp>
        <p:nvSpPr>
          <p:cNvPr id="30" name="TextBox 29"/>
          <p:cNvSpPr txBox="1"/>
          <p:nvPr/>
        </p:nvSpPr>
        <p:spPr>
          <a:xfrm>
            <a:off x="417360" y="1228110"/>
            <a:ext cx="136698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5" name="TextBox 3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very effective/ fairly effective</a:t>
            </a:r>
          </a:p>
        </p:txBody>
      </p:sp>
      <p:sp>
        <p:nvSpPr>
          <p:cNvPr id="37" name="TextBox 3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26" name="Straight Connector 25"/>
          <p:cNvCxnSpPr/>
          <p:nvPr/>
        </p:nvCxnSpPr>
        <p:spPr>
          <a:xfrm flipV="1">
            <a:off x="416496" y="4797152"/>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521200" y="1228110"/>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42" name="D_34f09a7ac072238a"/>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graphicFrame>
        <p:nvGraphicFramePr>
          <p:cNvPr id="43" name="D_28d2316fe92a7397_CalcTable"/>
          <p:cNvGraphicFramePr>
            <a:graphicFrameLocks noGrp="1"/>
          </p:cNvGraphicFramePr>
          <p:nvPr>
            <p:extLst>
              <p:ext uri="{D42A27DB-BD31-4B8C-83A1-F6EECF244321}">
                <p14:modId xmlns:p14="http://schemas.microsoft.com/office/powerpoint/2010/main" val="4114752798"/>
              </p:ext>
            </p:extLst>
          </p:nvPr>
        </p:nvGraphicFramePr>
        <p:xfrm>
          <a:off x="990996" y="5700965"/>
          <a:ext cx="7314165"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82%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77%</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73%</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44" name="Oval 43"/>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5" name="Oval 44"/>
          <p:cNvSpPr/>
          <p:nvPr/>
        </p:nvSpPr>
        <p:spPr>
          <a:xfrm>
            <a:off x="3787144"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6" name="Oval 45"/>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7" name="Oval 46"/>
          <p:cNvSpPr/>
          <p:nvPr/>
        </p:nvSpPr>
        <p:spPr>
          <a:xfrm>
            <a:off x="5250747"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9" name="Oval 48"/>
          <p:cNvSpPr/>
          <p:nvPr/>
        </p:nvSpPr>
        <p:spPr>
          <a:xfrm>
            <a:off x="6711176"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D_01e951c6ef731e2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national average: All stakeholders (8512), Base CCG cluster: All stakeholders (801), Base CCG DCO: All stakeholders (792)</a:t>
            </a:r>
          </a:p>
        </p:txBody>
      </p:sp>
      <p:graphicFrame>
        <p:nvGraphicFramePr>
          <p:cNvPr id="38" name="D_28d2316fe92a7397" hidden="1"/>
          <p:cNvGraphicFramePr/>
          <p:nvPr>
            <p:extLst>
              <p:ext uri="{D42A27DB-BD31-4B8C-83A1-F6EECF244321}">
                <p14:modId xmlns:p14="http://schemas.microsoft.com/office/powerpoint/2010/main" val="850791088"/>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41" name="Oval 40"/>
          <p:cNvSpPr/>
          <p:nvPr/>
        </p:nvSpPr>
        <p:spPr>
          <a:xfrm>
            <a:off x="7054704" y="5069664"/>
            <a:ext cx="131143" cy="137349"/>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3377171676"/>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D_e52c0f6db8239bdc"/>
          <p:cNvGraphicFramePr/>
          <p:nvPr>
            <p:extLst>
              <p:ext uri="{D42A27DB-BD31-4B8C-83A1-F6EECF244321}">
                <p14:modId xmlns:p14="http://schemas.microsoft.com/office/powerpoint/2010/main" val="3560851810"/>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D_282c1232e5b45fb6"/>
          <p:cNvGraphicFramePr/>
          <p:nvPr>
            <p:extLst>
              <p:ext uri="{D42A27DB-BD31-4B8C-83A1-F6EECF244321}">
                <p14:modId xmlns:p14="http://schemas.microsoft.com/office/powerpoint/2010/main" val="1225407669"/>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ea52d73d852c3c61_CalcTable"/>
          <p:cNvGraphicFramePr>
            <a:graphicFrameLocks/>
          </p:cNvGraphicFramePr>
          <p:nvPr>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Great deal /  Fair amount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Not very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much /  Not at all</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74% (34)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6" name="D_ea52d73d852c3c61" hidden="1"/>
          <p:cNvGraphicFramePr/>
          <p:nvPr>
            <p:extLst>
              <p:ext uri="{D42A27DB-BD31-4B8C-83A1-F6EECF244321}">
                <p14:modId xmlns:p14="http://schemas.microsoft.com/office/powerpoint/2010/main" val="311539247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Ipsos Ribbon Rules" hidden="1"/>
          <p:cNvGraphicFramePr/>
          <p:nvPr>
            <p:extLst>
              <p:ext uri="{D42A27DB-BD31-4B8C-83A1-F6EECF244321}">
                <p14:modId xmlns:p14="http://schemas.microsoft.com/office/powerpoint/2010/main" val="389861939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sp>
        <p:nvSpPr>
          <p:cNvPr id="28" name="TextBox 27"/>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7" name="Straight Connector 16"/>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3" name="TextBox 22"/>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3"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35" name="D_b47d1b3b3c233f4f"/>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East Lancashire CCG</a:t>
            </a:r>
            <a:endParaRPr lang="en-GB" sz="1000" kern="0" dirty="0">
              <a:latin typeface="Segoe UI"/>
            </a:endParaRPr>
          </a:p>
        </p:txBody>
      </p:sp>
      <p:sp>
        <p:nvSpPr>
          <p:cNvPr id="32" name="Title 1"/>
          <p:cNvSpPr txBox="1">
            <a:spLocks/>
          </p:cNvSpPr>
          <p:nvPr/>
        </p:nvSpPr>
        <p:spPr>
          <a:xfrm>
            <a:off x="410447" y="260350"/>
            <a:ext cx="9073008" cy="749966"/>
          </a:xfrm>
          <a:prstGeom prst="rect">
            <a:avLst/>
          </a:prstGeom>
          <a:solidFill>
            <a:srgbClr val="1B365D"/>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algn="just"/>
            <a:r>
              <a:rPr lang="en-GB" sz="1200" kern="0">
                <a:latin typeface="Segoe UI"/>
                <a:ea typeface="Segoe UI" panose="020B0502040204020203" pitchFamily="34" charset="0"/>
                <a:cs typeface="Segoe UI" panose="020B0502040204020203" pitchFamily="34" charset="0"/>
              </a:rPr>
              <a:t>Please now think about discussions that take place about the wider health economy in your area, through local groups. This may include groups such as the Quality Surveillance Group, Urgent Care Working Group, Council for Voluntary Services, Strategic Clinical Networks, Clinical Senate Assemblies, clinical or non-clinical networks, forums and any other relevant local groups. To what extent, if at all, would you say the CCG has contributed to wider discussions through these groups?</a:t>
            </a:r>
            <a:endParaRPr lang="en-GB" sz="1200" kern="0" dirty="0">
              <a:latin typeface="Segoe UI"/>
              <a:ea typeface="Segoe UI" panose="020B0502040204020203" pitchFamily="34" charset="0"/>
              <a:cs typeface="Segoe UI" panose="020B0502040204020203" pitchFamily="34" charset="0"/>
            </a:endParaRPr>
          </a:p>
        </p:txBody>
      </p:sp>
      <p:graphicFrame>
        <p:nvGraphicFramePr>
          <p:cNvPr id="22" name="D_fd17e48cd3405fe7_CalcTable"/>
          <p:cNvGraphicFramePr>
            <a:graphicFrameLocks noGrp="1"/>
          </p:cNvGraphicFramePr>
          <p:nvPr>
            <p:extLst>
              <p:ext uri="{D42A27DB-BD31-4B8C-83A1-F6EECF244321}">
                <p14:modId xmlns:p14="http://schemas.microsoft.com/office/powerpoint/2010/main" val="2086472830"/>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61%</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National: 61%</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CCG DCO: 65%</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4" name="Oval 33"/>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6" name="Oval 35"/>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7" name="Oval 36"/>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4" name="D_fc987a893bb48d0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graphicFrame>
        <p:nvGraphicFramePr>
          <p:cNvPr id="27" name="D_fd17e48cd3405fe7" hidden="1"/>
          <p:cNvGraphicFramePr/>
          <p:nvPr>
            <p:extLst>
              <p:ext uri="{D42A27DB-BD31-4B8C-83A1-F6EECF244321}">
                <p14:modId xmlns:p14="http://schemas.microsoft.com/office/powerpoint/2010/main" val="64897201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9" name="Oval 28"/>
          <p:cNvSpPr/>
          <p:nvPr/>
        </p:nvSpPr>
        <p:spPr>
          <a:xfrm>
            <a:off x="5754315" y="5047511"/>
            <a:ext cx="143753" cy="151165"/>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22092622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8550" cy="575965"/>
          </a:xfrm>
          <a:prstGeom prst="rect">
            <a:avLst/>
          </a:prstGeom>
          <a:solidFill>
            <a:srgbClr val="173861"/>
          </a:solidFill>
        </p:spPr>
        <p:txBody>
          <a:bodyPr anchor="ctr"/>
          <a:lstStyle/>
          <a:p>
            <a:r>
              <a:rPr lang="en-GB" sz="1800" dirty="0">
                <a:latin typeface="Segoe UI" panose="020B0502040204020203" pitchFamily="34" charset="0"/>
                <a:ea typeface="Segoe UI" panose="020B0502040204020203" pitchFamily="34" charset="0"/>
                <a:cs typeface="Segoe UI" panose="020B0502040204020203" pitchFamily="34" charset="0"/>
              </a:rPr>
              <a:t>How satisfied or dissatisfied are you with the steps taken by CCG to </a:t>
            </a:r>
            <a:r>
              <a:rPr lang="en-GB" sz="1800" u="sng" dirty="0">
                <a:latin typeface="Segoe UI" panose="020B0502040204020203" pitchFamily="34" charset="0"/>
                <a:ea typeface="Segoe UI" panose="020B0502040204020203" pitchFamily="34" charset="0"/>
                <a:cs typeface="Segoe UI" panose="020B0502040204020203" pitchFamily="34" charset="0"/>
              </a:rPr>
              <a:t>engage</a:t>
            </a:r>
            <a:r>
              <a:rPr lang="en-GB" sz="1800" dirty="0">
                <a:latin typeface="Segoe UI" panose="020B0502040204020203" pitchFamily="34" charset="0"/>
                <a:ea typeface="Segoe UI" panose="020B0502040204020203" pitchFamily="34" charset="0"/>
                <a:cs typeface="Segoe UI" panose="020B0502040204020203" pitchFamily="34" charset="0"/>
              </a:rPr>
              <a:t> with patients and the public? </a:t>
            </a:r>
          </a:p>
        </p:txBody>
      </p:sp>
      <p:graphicFrame>
        <p:nvGraphicFramePr>
          <p:cNvPr id="9" name="D_16b233a0d7624192"/>
          <p:cNvGraphicFramePr/>
          <p:nvPr>
            <p:extLst>
              <p:ext uri="{D42A27DB-BD31-4B8C-83A1-F6EECF244321}">
                <p14:modId xmlns:p14="http://schemas.microsoft.com/office/powerpoint/2010/main" val="2122698891"/>
              </p:ext>
            </p:extLst>
          </p:nvPr>
        </p:nvGraphicFramePr>
        <p:xfrm>
          <a:off x="-1" y="1124744"/>
          <a:ext cx="5889105" cy="3600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1639263797"/>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b8046b7380d474ce" hidden="1"/>
          <p:cNvGraphicFramePr/>
          <p:nvPr>
            <p:extLst>
              <p:ext uri="{D42A27DB-BD31-4B8C-83A1-F6EECF244321}">
                <p14:modId xmlns:p14="http://schemas.microsoft.com/office/powerpoint/2010/main" val="3138415472"/>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956d6741f1bc5a99" hidden="1"/>
          <p:cNvGraphicFramePr/>
          <p:nvPr>
            <p:extLst>
              <p:ext uri="{D42A27DB-BD31-4B8C-83A1-F6EECF244321}">
                <p14:modId xmlns:p14="http://schemas.microsoft.com/office/powerpoint/2010/main" val="3298321370"/>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3f0bba7800f780db"/>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sp>
        <p:nvSpPr>
          <p:cNvPr id="20" name="D_7bfe28807d9330e8"/>
          <p:cNvSpPr txBox="1"/>
          <p:nvPr/>
        </p:nvSpPr>
        <p:spPr>
          <a:xfrm>
            <a:off x="6969224" y="64049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0" name="D_1d7f55cb2770f717_CalcTable"/>
          <p:cNvGraphicFramePr>
            <a:graphicFrameLocks/>
          </p:cNvGraphicFramePr>
          <p:nvPr>
            <p:extLst>
              <p:ext uri="{D42A27DB-BD31-4B8C-83A1-F6EECF244321}">
                <p14:modId xmlns:p14="http://schemas.microsoft.com/office/powerpoint/2010/main" val="1228082436"/>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 Satisfied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 dissatisfied</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61% (28)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13%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82% (9)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cxnSp>
        <p:nvCxnSpPr>
          <p:cNvPr id="12" name="Straight Connector 11"/>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16" name="TextBox 15"/>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17" name="D_6361bf30a955a107"/>
          <p:cNvGraphicFramePr/>
          <p:nvPr>
            <p:extLst>
              <p:ext uri="{D42A27DB-BD31-4B8C-83A1-F6EECF244321}">
                <p14:modId xmlns:p14="http://schemas.microsoft.com/office/powerpoint/2010/main" val="2657265863"/>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7"/>
          </a:graphicData>
        </a:graphic>
      </p:graphicFrame>
      <p:sp>
        <p:nvSpPr>
          <p:cNvPr id="18" name="TextBox 17"/>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sp>
        <p:nvSpPr>
          <p:cNvPr id="19" name="TextBox 1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graphicFrame>
        <p:nvGraphicFramePr>
          <p:cNvPr id="22" name="D_239dc9fa1eeb7a17_CalcTable"/>
          <p:cNvGraphicFramePr>
            <a:graphicFrameLocks noGrp="1"/>
          </p:cNvGraphicFramePr>
          <p:nvPr>
            <p:extLst>
              <p:ext uri="{D42A27DB-BD31-4B8C-83A1-F6EECF244321}">
                <p14:modId xmlns:p14="http://schemas.microsoft.com/office/powerpoint/2010/main" val="4290417764"/>
              </p:ext>
            </p:extLst>
          </p:nvPr>
        </p:nvGraphicFramePr>
        <p:xfrm>
          <a:off x="990996" y="5700965"/>
          <a:ext cx="7922444" cy="193920"/>
        </p:xfrm>
        <a:graphic>
          <a:graphicData uri="http://schemas.openxmlformats.org/drawingml/2006/table">
            <a:tbl>
              <a:tblPr firstRow="1" bandRow="1">
                <a:tableStyleId>{5C22544A-7EE6-4342-B048-85BDC9FD1C3A}</a:tableStyleId>
              </a:tblPr>
              <a:tblGrid>
                <a:gridCol w="1980611">
                  <a:extLst>
                    <a:ext uri="{9D8B030D-6E8A-4147-A177-3AD203B41FA5}">
                      <a16:colId xmlns="" xmlns:a16="http://schemas.microsoft.com/office/drawing/2014/main" val="20000"/>
                    </a:ext>
                  </a:extLst>
                </a:gridCol>
                <a:gridCol w="1980611">
                  <a:extLst>
                    <a:ext uri="{9D8B030D-6E8A-4147-A177-3AD203B41FA5}">
                      <a16:colId xmlns="" xmlns:a16="http://schemas.microsoft.com/office/drawing/2014/main" val="20005"/>
                    </a:ext>
                  </a:extLst>
                </a:gridCol>
                <a:gridCol w="1980611">
                  <a:extLst>
                    <a:ext uri="{9D8B030D-6E8A-4147-A177-3AD203B41FA5}">
                      <a16:colId xmlns="" xmlns:a16="http://schemas.microsoft.com/office/drawing/2014/main" val="20006"/>
                    </a:ext>
                  </a:extLst>
                </a:gridCol>
                <a:gridCol w="1980611">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58%</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6" name="Oval 25"/>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7" name="Oval 26"/>
          <p:cNvSpPr/>
          <p:nvPr/>
        </p:nvSpPr>
        <p:spPr>
          <a:xfrm>
            <a:off x="2826628" y="5738370"/>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9" name="Oval 28"/>
          <p:cNvSpPr/>
          <p:nvPr/>
        </p:nvSpPr>
        <p:spPr>
          <a:xfrm>
            <a:off x="4825998" y="5732279"/>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1" name="Oval 30"/>
          <p:cNvSpPr/>
          <p:nvPr/>
        </p:nvSpPr>
        <p:spPr>
          <a:xfrm>
            <a:off x="6775739" y="5732278"/>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4" name="D_99b0989a2e6ee98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national average: All stakeholders (8512), Base CCG cluster: All stakeholders (801), Base CCG DCO: All stakeholders (792)</a:t>
            </a:r>
          </a:p>
        </p:txBody>
      </p:sp>
      <p:graphicFrame>
        <p:nvGraphicFramePr>
          <p:cNvPr id="25" name="D_239dc9fa1eeb7a17" hidden="1"/>
          <p:cNvGraphicFramePr/>
          <p:nvPr>
            <p:extLst>
              <p:ext uri="{D42A27DB-BD31-4B8C-83A1-F6EECF244321}">
                <p14:modId xmlns:p14="http://schemas.microsoft.com/office/powerpoint/2010/main" val="152581770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2" name="D_1d7f55cb2770f717" hidden="1"/>
          <p:cNvGraphicFramePr/>
          <p:nvPr>
            <p:extLst>
              <p:ext uri="{D42A27DB-BD31-4B8C-83A1-F6EECF244321}">
                <p14:modId xmlns:p14="http://schemas.microsoft.com/office/powerpoint/2010/main" val="44433707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9"/>
          </a:graphicData>
        </a:graphic>
      </p:graphicFrame>
      <p:sp>
        <p:nvSpPr>
          <p:cNvPr id="30" name="Oval 29"/>
          <p:cNvSpPr/>
          <p:nvPr/>
        </p:nvSpPr>
        <p:spPr>
          <a:xfrm>
            <a:off x="5488082" y="5062798"/>
            <a:ext cx="131143" cy="137349"/>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482683212"/>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1189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each of the following statements apply to your CCG?</a:t>
            </a:r>
          </a:p>
        </p:txBody>
      </p:sp>
      <p:graphicFrame>
        <p:nvGraphicFramePr>
          <p:cNvPr id="3" name="Ipsos Ribbon Rules" hidden="1"/>
          <p:cNvGraphicFramePr/>
          <p:nvPr>
            <p:extLst>
              <p:ext uri="{D42A27DB-BD31-4B8C-83A1-F6EECF244321}">
                <p14:modId xmlns:p14="http://schemas.microsoft.com/office/powerpoint/2010/main" val="71473065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15925" y="830933"/>
            <a:ext cx="9074150"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CCG acts on the views of patients and the public when making commissioning decisions</a:t>
            </a:r>
          </a:p>
        </p:txBody>
      </p:sp>
      <p:sp>
        <p:nvSpPr>
          <p:cNvPr id="20" name="D_8475432a0c234df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sp>
        <p:nvSpPr>
          <p:cNvPr id="16" name="D_7bfe28807d9330e8"/>
          <p:cNvSpPr txBox="1"/>
          <p:nvPr/>
        </p:nvSpPr>
        <p:spPr>
          <a:xfrm>
            <a:off x="6969224" y="64049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2" name="D_ba89abcffab571b7_CalcTable"/>
          <p:cNvGraphicFramePr>
            <a:graphicFrameLocks/>
          </p:cNvGraphicFramePr>
          <p:nvPr>
            <p:extLst>
              <p:ext uri="{D42A27DB-BD31-4B8C-83A1-F6EECF244321}">
                <p14:modId xmlns:p14="http://schemas.microsoft.com/office/powerpoint/2010/main" val="2172444427"/>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61% (28)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13%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73% (8)</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14" name="TextBox 13"/>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sp>
        <p:nvSpPr>
          <p:cNvPr id="17" name="TextBox 16"/>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8" name="Straight Connector 17"/>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1" name="TextBox 20"/>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23" name="D_b2e7df1ea86331b7_CalcTable"/>
          <p:cNvGraphicFramePr>
            <a:graphicFrameLocks noGrp="1"/>
          </p:cNvGraphicFramePr>
          <p:nvPr>
            <p:extLst>
              <p:ext uri="{D42A27DB-BD31-4B8C-83A1-F6EECF244321}">
                <p14:modId xmlns:p14="http://schemas.microsoft.com/office/powerpoint/2010/main" val="3088004618"/>
              </p:ext>
            </p:extLst>
          </p:nvPr>
        </p:nvGraphicFramePr>
        <p:xfrm>
          <a:off x="990996" y="5700965"/>
          <a:ext cx="7706420" cy="193920"/>
        </p:xfrm>
        <a:graphic>
          <a:graphicData uri="http://schemas.openxmlformats.org/drawingml/2006/table">
            <a:tbl>
              <a:tblPr firstRow="1" bandRow="1">
                <a:tableStyleId>{5C22544A-7EE6-4342-B048-85BDC9FD1C3A}</a:tableStyleId>
              </a:tblPr>
              <a:tblGrid>
                <a:gridCol w="1926605">
                  <a:extLst>
                    <a:ext uri="{9D8B030D-6E8A-4147-A177-3AD203B41FA5}">
                      <a16:colId xmlns="" xmlns:a16="http://schemas.microsoft.com/office/drawing/2014/main" val="20000"/>
                    </a:ext>
                  </a:extLst>
                </a:gridCol>
                <a:gridCol w="1926605">
                  <a:extLst>
                    <a:ext uri="{9D8B030D-6E8A-4147-A177-3AD203B41FA5}">
                      <a16:colId xmlns="" xmlns:a16="http://schemas.microsoft.com/office/drawing/2014/main" val="20005"/>
                    </a:ext>
                  </a:extLst>
                </a:gridCol>
                <a:gridCol w="1926605">
                  <a:extLst>
                    <a:ext uri="{9D8B030D-6E8A-4147-A177-3AD203B41FA5}">
                      <a16:colId xmlns="" xmlns:a16="http://schemas.microsoft.com/office/drawing/2014/main" val="20006"/>
                    </a:ext>
                  </a:extLst>
                </a:gridCol>
                <a:gridCol w="1926605">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50%</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52%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7" name="Oval 26"/>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8" name="Oval 27"/>
          <p:cNvSpPr/>
          <p:nvPr/>
        </p:nvSpPr>
        <p:spPr>
          <a:xfrm>
            <a:off x="2792760" y="5731435"/>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0" name="Oval 29"/>
          <p:cNvSpPr/>
          <p:nvPr/>
        </p:nvSpPr>
        <p:spPr>
          <a:xfrm>
            <a:off x="4701619"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2" name="Oval 31"/>
          <p:cNvSpPr/>
          <p:nvPr/>
        </p:nvSpPr>
        <p:spPr>
          <a:xfrm>
            <a:off x="6621306" y="5731435"/>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4" name="D_8c6f2c421e9dc69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national average: All stakeholders (8512), Base CCG cluster: All stakeholders (801), Base CCG DCO: All stakeholders (792)</a:t>
            </a:r>
          </a:p>
        </p:txBody>
      </p:sp>
      <p:graphicFrame>
        <p:nvGraphicFramePr>
          <p:cNvPr id="25" name="D_b2e7df1ea86331b7" hidden="1"/>
          <p:cNvGraphicFramePr/>
          <p:nvPr>
            <p:extLst>
              <p:ext uri="{D42A27DB-BD31-4B8C-83A1-F6EECF244321}">
                <p14:modId xmlns:p14="http://schemas.microsoft.com/office/powerpoint/2010/main" val="1932821170"/>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6" name="D_ba89abcffab571b7" hidden="1"/>
          <p:cNvGraphicFramePr/>
          <p:nvPr>
            <p:extLst>
              <p:ext uri="{D42A27DB-BD31-4B8C-83A1-F6EECF244321}">
                <p14:modId xmlns:p14="http://schemas.microsoft.com/office/powerpoint/2010/main" val="25160833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D_6b00cde68954bc77"/>
          <p:cNvGraphicFramePr/>
          <p:nvPr>
            <p:extLst>
              <p:ext uri="{D42A27DB-BD31-4B8C-83A1-F6EECF244321}">
                <p14:modId xmlns:p14="http://schemas.microsoft.com/office/powerpoint/2010/main" val="3795265409"/>
              </p:ext>
            </p:extLst>
          </p:nvPr>
        </p:nvGraphicFramePr>
        <p:xfrm>
          <a:off x="200471" y="1117073"/>
          <a:ext cx="5688369" cy="36207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9" name="D_4b8a1a442a4631b7"/>
          <p:cNvGraphicFramePr/>
          <p:nvPr>
            <p:extLst>
              <p:ext uri="{D42A27DB-BD31-4B8C-83A1-F6EECF244321}">
                <p14:modId xmlns:p14="http://schemas.microsoft.com/office/powerpoint/2010/main" val="197241523"/>
              </p:ext>
            </p:extLst>
          </p:nvPr>
        </p:nvGraphicFramePr>
        <p:xfrm>
          <a:off x="209551" y="4834229"/>
          <a:ext cx="9486897" cy="77918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14802330"/>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05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each of the following statements…?</a:t>
            </a:r>
          </a:p>
        </p:txBody>
      </p:sp>
      <p:graphicFrame>
        <p:nvGraphicFramePr>
          <p:cNvPr id="3" name="Ipsos Ribbon Rules" hidden="1"/>
          <p:cNvGraphicFramePr/>
          <p:nvPr>
            <p:extLst>
              <p:ext uri="{D42A27DB-BD31-4B8C-83A1-F6EECF244321}">
                <p14:modId xmlns:p14="http://schemas.microsoft.com/office/powerpoint/2010/main" val="191869764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410447" y="846431"/>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CCG effectively communicates about how it has acted on what it is told by patients and the public</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D_53be1ff209daea8d" hidden="1"/>
          <p:cNvGraphicFramePr/>
          <p:nvPr>
            <p:extLst>
              <p:ext uri="{D42A27DB-BD31-4B8C-83A1-F6EECF244321}">
                <p14:modId xmlns:p14="http://schemas.microsoft.com/office/powerpoint/2010/main" val="3192383336"/>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D_fdeaf179972fc3bd" hidden="1"/>
          <p:cNvGraphicFramePr/>
          <p:nvPr>
            <p:extLst>
              <p:ext uri="{D42A27DB-BD31-4B8C-83A1-F6EECF244321}">
                <p14:modId xmlns:p14="http://schemas.microsoft.com/office/powerpoint/2010/main" val="1116088762"/>
              </p:ext>
            </p:extLst>
          </p:nvPr>
        </p:nvGraphicFramePr>
        <p:xfrm>
          <a:off x="8337376"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0" name="D_49d677e0bb80758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East Lancashire CCG</a:t>
            </a:r>
          </a:p>
        </p:txBody>
      </p:sp>
      <p:sp>
        <p:nvSpPr>
          <p:cNvPr id="16" name="D_7bfe28807d9330e8"/>
          <p:cNvSpPr txBox="1"/>
          <p:nvPr/>
        </p:nvSpPr>
        <p:spPr>
          <a:xfrm>
            <a:off x="6969224" y="64049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4" name="D_285faae03b38d947_CalcTable"/>
          <p:cNvGraphicFramePr>
            <a:graphicFrameLocks/>
          </p:cNvGraphicFramePr>
          <p:nvPr>
            <p:extLst>
              <p:ext uri="{D42A27DB-BD31-4B8C-83A1-F6EECF244321}">
                <p14:modId xmlns:p14="http://schemas.microsoft.com/office/powerpoint/2010/main" val="2267728151"/>
              </p:ext>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57% (26)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11% (5)</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64%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15" name="TextBox 14"/>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a great deal / fair amount</a:t>
            </a:r>
          </a:p>
        </p:txBody>
      </p:sp>
      <p:sp>
        <p:nvSpPr>
          <p:cNvPr id="18" name="TextBox 17"/>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9" name="Straight Connector 18"/>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2" name="TextBox 21"/>
          <p:cNvSpPr txBox="1"/>
          <p:nvPr/>
        </p:nvSpPr>
        <p:spPr>
          <a:xfrm>
            <a:off x="414268" y="1121738"/>
            <a:ext cx="1370081" cy="187520"/>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graphicFrame>
        <p:nvGraphicFramePr>
          <p:cNvPr id="24" name="D_890f129c18e09947_CalcTable"/>
          <p:cNvGraphicFramePr>
            <a:graphicFrameLocks noGrp="1"/>
          </p:cNvGraphicFramePr>
          <p:nvPr>
            <p:extLst>
              <p:ext uri="{D42A27DB-BD31-4B8C-83A1-F6EECF244321}">
                <p14:modId xmlns:p14="http://schemas.microsoft.com/office/powerpoint/2010/main" val="1055270424"/>
              </p:ext>
            </p:extLst>
          </p:nvPr>
        </p:nvGraphicFramePr>
        <p:xfrm>
          <a:off x="990996" y="5700965"/>
          <a:ext cx="7706420" cy="193920"/>
        </p:xfrm>
        <a:graphic>
          <a:graphicData uri="http://schemas.openxmlformats.org/drawingml/2006/table">
            <a:tbl>
              <a:tblPr firstRow="1" bandRow="1">
                <a:tableStyleId>{5C22544A-7EE6-4342-B048-85BDC9FD1C3A}</a:tableStyleId>
              </a:tblPr>
              <a:tblGrid>
                <a:gridCol w="1926605">
                  <a:extLst>
                    <a:ext uri="{9D8B030D-6E8A-4147-A177-3AD203B41FA5}">
                      <a16:colId xmlns="" xmlns:a16="http://schemas.microsoft.com/office/drawing/2014/main" val="20000"/>
                    </a:ext>
                  </a:extLst>
                </a:gridCol>
                <a:gridCol w="1926605">
                  <a:extLst>
                    <a:ext uri="{9D8B030D-6E8A-4147-A177-3AD203B41FA5}">
                      <a16:colId xmlns="" xmlns:a16="http://schemas.microsoft.com/office/drawing/2014/main" val="20005"/>
                    </a:ext>
                  </a:extLst>
                </a:gridCol>
                <a:gridCol w="1926605">
                  <a:extLst>
                    <a:ext uri="{9D8B030D-6E8A-4147-A177-3AD203B41FA5}">
                      <a16:colId xmlns="" xmlns:a16="http://schemas.microsoft.com/office/drawing/2014/main" val="20006"/>
                    </a:ext>
                  </a:extLst>
                </a:gridCol>
                <a:gridCol w="1926605">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49%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48%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48%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28" name="Oval 27"/>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9" name="Oval 28"/>
          <p:cNvSpPr/>
          <p:nvPr/>
        </p:nvSpPr>
        <p:spPr>
          <a:xfrm>
            <a:off x="2792760" y="5731435"/>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1" name="Oval 30"/>
          <p:cNvSpPr/>
          <p:nvPr/>
        </p:nvSpPr>
        <p:spPr>
          <a:xfrm>
            <a:off x="4711244" y="5731434"/>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3" name="Oval 32"/>
          <p:cNvSpPr/>
          <p:nvPr/>
        </p:nvSpPr>
        <p:spPr>
          <a:xfrm>
            <a:off x="6629728" y="5721076"/>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25" name="D_33ba27588a4c994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national average: All stakeholders (8512), Base CCG cluster: All stakeholders (801), Base CCG DCO: All stakeholders (792)</a:t>
            </a:r>
          </a:p>
        </p:txBody>
      </p:sp>
      <p:graphicFrame>
        <p:nvGraphicFramePr>
          <p:cNvPr id="26" name="D_890f129c18e09947" hidden="1"/>
          <p:cNvGraphicFramePr/>
          <p:nvPr>
            <p:extLst>
              <p:ext uri="{D42A27DB-BD31-4B8C-83A1-F6EECF244321}">
                <p14:modId xmlns:p14="http://schemas.microsoft.com/office/powerpoint/2010/main" val="300214"/>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D_285faae03b38d947" hidden="1"/>
          <p:cNvGraphicFramePr/>
          <p:nvPr>
            <p:extLst>
              <p:ext uri="{D42A27DB-BD31-4B8C-83A1-F6EECF244321}">
                <p14:modId xmlns:p14="http://schemas.microsoft.com/office/powerpoint/2010/main" val="1261861331"/>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D_e32c099de723a329"/>
          <p:cNvGraphicFramePr/>
          <p:nvPr>
            <p:extLst>
              <p:ext uri="{D42A27DB-BD31-4B8C-83A1-F6EECF244321}">
                <p14:modId xmlns:p14="http://schemas.microsoft.com/office/powerpoint/2010/main" val="741299"/>
              </p:ext>
            </p:extLst>
          </p:nvPr>
        </p:nvGraphicFramePr>
        <p:xfrm>
          <a:off x="200471" y="1117073"/>
          <a:ext cx="5688369" cy="36207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D_c1fb0cd9e3a6b297"/>
          <p:cNvGraphicFramePr/>
          <p:nvPr>
            <p:extLst>
              <p:ext uri="{D42A27DB-BD31-4B8C-83A1-F6EECF244321}">
                <p14:modId xmlns:p14="http://schemas.microsoft.com/office/powerpoint/2010/main" val="834090716"/>
              </p:ext>
            </p:extLst>
          </p:nvPr>
        </p:nvGraphicFramePr>
        <p:xfrm>
          <a:off x="209551" y="4834229"/>
          <a:ext cx="9486897" cy="779188"/>
        </p:xfrm>
        <a:graphic>
          <a:graphicData uri="http://schemas.openxmlformats.org/drawingml/2006/chart">
            <c:chart xmlns:c="http://schemas.openxmlformats.org/drawingml/2006/chart" xmlns:r="http://schemas.openxmlformats.org/officeDocument/2006/relationships" r:id="rId9"/>
          </a:graphicData>
        </a:graphic>
      </p:graphicFrame>
      <p:sp>
        <p:nvSpPr>
          <p:cNvPr id="32" name="Oval 31"/>
          <p:cNvSpPr/>
          <p:nvPr/>
        </p:nvSpPr>
        <p:spPr>
          <a:xfrm>
            <a:off x="4639062" y="5070777"/>
            <a:ext cx="131143" cy="137349"/>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5740662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_55b4111be8263ada_CalcTable"/>
          <p:cNvGraphicFramePr>
            <a:graphicFrameLocks/>
          </p:cNvGraphicFramePr>
          <p:nvPr>
            <p:extLst>
              <p:ext uri="{D42A27DB-BD31-4B8C-83A1-F6EECF244321}">
                <p14:modId xmlns:p14="http://schemas.microsoft.com/office/powerpoint/2010/main" val="2475495450"/>
              </p:ext>
            </p:extLst>
          </p:nvPr>
        </p:nvGraphicFramePr>
        <p:xfrm>
          <a:off x="269195" y="1650226"/>
          <a:ext cx="9348083" cy="2287224"/>
        </p:xfrm>
        <a:graphic>
          <a:graphicData uri="http://schemas.openxmlformats.org/drawingml/2006/table">
            <a:tbl>
              <a:tblPr firstRow="1" bandRow="1">
                <a:tableStyleId>{ED083AE6-46FA-4A59-8FB0-9F97EB10719F}</a:tableStyleId>
              </a:tblPr>
              <a:tblGrid>
                <a:gridCol w="4568834">
                  <a:extLst>
                    <a:ext uri="{9D8B030D-6E8A-4147-A177-3AD203B41FA5}">
                      <a16:colId xmlns="" xmlns:a16="http://schemas.microsoft.com/office/drawing/2014/main" val="20000"/>
                    </a:ext>
                  </a:extLst>
                </a:gridCol>
                <a:gridCol w="3303303">
                  <a:extLst>
                    <a:ext uri="{9D8B030D-6E8A-4147-A177-3AD203B41FA5}">
                      <a16:colId xmlns="" xmlns:a16="http://schemas.microsoft.com/office/drawing/2014/main" val="20001"/>
                    </a:ext>
                  </a:extLst>
                </a:gridCol>
                <a:gridCol w="491982">
                  <a:extLst>
                    <a:ext uri="{9D8B030D-6E8A-4147-A177-3AD203B41FA5}">
                      <a16:colId xmlns="" xmlns:a16="http://schemas.microsoft.com/office/drawing/2014/main" val="20002"/>
                    </a:ext>
                  </a:extLst>
                </a:gridCol>
                <a:gridCol w="491982">
                  <a:extLst>
                    <a:ext uri="{9D8B030D-6E8A-4147-A177-3AD203B41FA5}">
                      <a16:colId xmlns="" xmlns:a16="http://schemas.microsoft.com/office/drawing/2014/main" val="20003"/>
                    </a:ext>
                  </a:extLst>
                </a:gridCol>
                <a:gridCol w="491982">
                  <a:extLst>
                    <a:ext uri="{9D8B030D-6E8A-4147-A177-3AD203B41FA5}">
                      <a16:colId xmlns="" xmlns:a16="http://schemas.microsoft.com/office/drawing/2014/main" val="20004"/>
                    </a:ext>
                  </a:extLst>
                </a:gridCol>
              </a:tblGrid>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GB" sz="1000" b="1" dirty="0">
                        <a:solidFill>
                          <a:srgbClr val="00768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bg2"/>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81204">
                <a:tc>
                  <a:txBody>
                    <a:bodyPr/>
                    <a:lstStyle/>
                    <a:p>
                      <a:pPr algn="r">
                        <a:lnSpc>
                          <a:spcPct val="100000"/>
                        </a:lnSpc>
                      </a:pPr>
                      <a:r>
                        <a:rPr lang="en-GB" sz="800" dirty="0">
                          <a:latin typeface="Segoe UI" panose="020B0502040204020203" pitchFamily="34" charset="0"/>
                          <a:ea typeface="Segoe UI" panose="020B0502040204020203" pitchFamily="34" charset="0"/>
                          <a:cs typeface="Segoe UI" panose="020B0502040204020203" pitchFamily="34" charset="0"/>
                        </a:rPr>
                        <a:t>Overall, to what extent, if at all,</a:t>
                      </a:r>
                      <a:r>
                        <a:rPr lang="en-GB" sz="800" baseline="0" dirty="0">
                          <a:latin typeface="Segoe UI" panose="020B0502040204020203" pitchFamily="34" charset="0"/>
                          <a:ea typeface="Segoe UI" panose="020B0502040204020203" pitchFamily="34" charset="0"/>
                          <a:cs typeface="Segoe UI" panose="020B0502040204020203" pitchFamily="34" charset="0"/>
                        </a:rPr>
                        <a:t> </a:t>
                      </a:r>
                      <a:r>
                        <a:rPr lang="en-GB" sz="800" dirty="0">
                          <a:latin typeface="Segoe UI" panose="020B0502040204020203" pitchFamily="34" charset="0"/>
                          <a:ea typeface="Segoe UI" panose="020B0502040204020203" pitchFamily="34" charset="0"/>
                          <a:cs typeface="Segoe UI" panose="020B0502040204020203" pitchFamily="34" charset="0"/>
                        </a:rPr>
                        <a:t>do you feel you have been engaged by the CCG over the past 12 months?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81204">
                <a:tc>
                  <a:txBody>
                    <a:bodyPr/>
                    <a:lstStyle/>
                    <a:p>
                      <a:pPr algn="r">
                        <a:lnSpc>
                          <a:spcPct val="100000"/>
                        </a:lnSpc>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And how </a:t>
                      </a:r>
                      <a:r>
                        <a:rPr lang="en-GB" sz="800" u="none" dirty="0">
                          <a:solidFill>
                            <a:schemeClr val="tx1"/>
                          </a:solidFill>
                          <a:latin typeface="Segoe UI" panose="020B0502040204020203" pitchFamily="34" charset="0"/>
                          <a:ea typeface="Segoe UI" panose="020B0502040204020203" pitchFamily="34" charset="0"/>
                          <a:cs typeface="Segoe UI" panose="020B0502040204020203" pitchFamily="34" charset="0"/>
                        </a:rPr>
                        <a:t>satisfied or</a:t>
                      </a:r>
                      <a:r>
                        <a:rPr lang="en-GB" sz="800" u="none"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dissatisfied </a:t>
                      </a: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are you with the way in which the CCG has engaged with you over the past 12 months?*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Overall, how would you rate your working relationship with the CCG?</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To what extent, if at all, would you say your CCG/CCG has contributed to wider discussions through local groups? </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8120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How satisfied or dissatisfied are you with the steps taken by your CCG to engage with patients and the public? </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1259980"/>
                  </a:ext>
                </a:extLst>
              </a:tr>
            </a:tbl>
          </a:graphicData>
        </a:graphic>
      </p:graphicFrame>
      <p:graphicFrame>
        <p:nvGraphicFramePr>
          <p:cNvPr id="38" name="D_f552a01fbd177b4b_CalcTable"/>
          <p:cNvGraphicFramePr>
            <a:graphicFrameLocks/>
          </p:cNvGraphicFramePr>
          <p:nvPr>
            <p:extLst>
              <p:ext uri="{D42A27DB-BD31-4B8C-83A1-F6EECF244321}">
                <p14:modId xmlns:p14="http://schemas.microsoft.com/office/powerpoint/2010/main" val="1639395086"/>
              </p:ext>
            </p:extLst>
          </p:nvPr>
        </p:nvGraphicFramePr>
        <p:xfrm>
          <a:off x="285939" y="3683449"/>
          <a:ext cx="9368601" cy="2820000"/>
        </p:xfrm>
        <a:graphic>
          <a:graphicData uri="http://schemas.openxmlformats.org/drawingml/2006/table">
            <a:tbl>
              <a:tblPr firstRow="1" bandRow="1">
                <a:tableStyleId>{ED083AE6-46FA-4A59-8FB0-9F97EB10719F}</a:tableStyleId>
              </a:tblPr>
              <a:tblGrid>
                <a:gridCol w="4578862">
                  <a:extLst>
                    <a:ext uri="{9D8B030D-6E8A-4147-A177-3AD203B41FA5}">
                      <a16:colId xmlns="" xmlns:a16="http://schemas.microsoft.com/office/drawing/2014/main" val="20000"/>
                    </a:ext>
                  </a:extLst>
                </a:gridCol>
                <a:gridCol w="3310553">
                  <a:extLst>
                    <a:ext uri="{9D8B030D-6E8A-4147-A177-3AD203B41FA5}">
                      <a16:colId xmlns="" xmlns:a16="http://schemas.microsoft.com/office/drawing/2014/main" val="20001"/>
                    </a:ext>
                  </a:extLst>
                </a:gridCol>
                <a:gridCol w="493062">
                  <a:extLst>
                    <a:ext uri="{9D8B030D-6E8A-4147-A177-3AD203B41FA5}">
                      <a16:colId xmlns="" xmlns:a16="http://schemas.microsoft.com/office/drawing/2014/main" val="20002"/>
                    </a:ext>
                  </a:extLst>
                </a:gridCol>
                <a:gridCol w="493062">
                  <a:extLst>
                    <a:ext uri="{9D8B030D-6E8A-4147-A177-3AD203B41FA5}">
                      <a16:colId xmlns="" xmlns:a16="http://schemas.microsoft.com/office/drawing/2014/main" val="20003"/>
                    </a:ext>
                  </a:extLst>
                </a:gridCol>
                <a:gridCol w="493062">
                  <a:extLst>
                    <a:ext uri="{9D8B030D-6E8A-4147-A177-3AD203B41FA5}">
                      <a16:colId xmlns="" xmlns:a16="http://schemas.microsoft.com/office/drawing/2014/main" val="20004"/>
                    </a:ext>
                  </a:extLst>
                </a:gridCol>
              </a:tblGrid>
              <a:tr h="329579">
                <a:tc>
                  <a:txBody>
                    <a:bodyPr/>
                    <a:lstStyle/>
                    <a:p>
                      <a:pPr algn="r">
                        <a:lnSpc>
                          <a:spcPct val="200000"/>
                        </a:lnSpc>
                      </a:pPr>
                      <a:endParaRPr lang="en-GB" sz="1000" b="1" dirty="0">
                        <a:solidFill>
                          <a:srgbClr val="CB333B"/>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9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The CCG involves and engages with the right individuals and organisations when making commissioning decisions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I have confidence in the CCG  to commission high quality services for the local population</a:t>
                      </a:r>
                    </a:p>
                    <a:p>
                      <a:pPr algn="r">
                        <a:lnSpc>
                          <a:spcPct val="100000"/>
                        </a:lnSpc>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I understand the reasons for the decisions that the CCG makes when commissioning services</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The CCG’s plans will deliver continuous improvement in quality within the available resources</a:t>
                      </a:r>
                    </a:p>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 </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29579">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My</a:t>
                      </a: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CCG</a:t>
                      </a: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 acts on the views of patients and the public when making commissioning decisions</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48574872"/>
                  </a:ext>
                </a:extLst>
              </a:tr>
              <a:tr h="545362">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My CCG effectively communicates about how it has acted on what it is told by patients and the public</a:t>
                      </a: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p>
                      <a:pPr marL="0" marR="0" indent="0" algn="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rPr>
                        <a:t>-</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532600532"/>
                  </a:ext>
                </a:extLst>
              </a:tr>
            </a:tbl>
          </a:graphicData>
        </a:graphic>
      </p:graphicFrame>
      <p:sp>
        <p:nvSpPr>
          <p:cNvPr id="21" name="D_eab801a76bc64583"/>
          <p:cNvSpPr/>
          <p:nvPr/>
        </p:nvSpPr>
        <p:spPr bwMode="auto">
          <a:xfrm>
            <a:off x="296068" y="1740356"/>
            <a:ext cx="9361040" cy="196673"/>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algn="l"/>
            <a:r>
              <a:rPr lang="en-GB" sz="800" b="1" dirty="0">
                <a:latin typeface="Segoe UI" panose="020B0502040204020203" pitchFamily="34" charset="0"/>
                <a:ea typeface="Segoe UI" panose="020B0502040204020203" pitchFamily="34" charset="0"/>
                <a:cs typeface="Segoe UI" panose="020B0502040204020203" pitchFamily="34" charset="0"/>
              </a:rPr>
              <a:t>Base = all stakeholders except CQC (2017; 67, 2016; 69, 2015; 58) unless otherwise stated</a:t>
            </a:r>
          </a:p>
        </p:txBody>
      </p:sp>
      <p:sp>
        <p:nvSpPr>
          <p:cNvPr id="12" name="D_7bfe28807d9330e8"/>
          <p:cNvSpPr txBox="1"/>
          <p:nvPr/>
        </p:nvSpPr>
        <p:spPr>
          <a:xfrm>
            <a:off x="6177136" y="6613401"/>
            <a:ext cx="2646138" cy="153888"/>
          </a:xfrm>
          <a:prstGeom prst="rect">
            <a:avLst/>
          </a:prstGeom>
          <a:noFill/>
        </p:spPr>
        <p:txBody>
          <a:bodyPr wrap="square" lIns="0" tIns="0" rIns="0" bIns="0" rtlCol="0">
            <a:spAutoFit/>
          </a:bodyPr>
          <a:lstStyle/>
          <a:p>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Fieldwork: 16 January - 28 February 2017</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Ipsos Ribbon Rules" hidden="1"/>
          <p:cNvGraphicFramePr/>
          <p:nvPr>
            <p:extLst>
              <p:ext uri="{D42A27DB-BD31-4B8C-83A1-F6EECF244321}">
                <p14:modId xmlns:p14="http://schemas.microsoft.com/office/powerpoint/2010/main" val="970153601"/>
              </p:ext>
            </p:extLst>
          </p:nvPr>
        </p:nvGraphicFramePr>
        <p:xfrm>
          <a:off x="7874000" y="-571500"/>
          <a:ext cx="3153032" cy="508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505090" y="292725"/>
            <a:ext cx="1567590" cy="405304"/>
          </a:xfrm>
          <a:prstGeom prst="rect">
            <a:avLst/>
          </a:prstGeom>
          <a:solidFill>
            <a:srgbClr val="173861"/>
          </a:solidFill>
        </p:spPr>
        <p:txBody>
          <a:bodyPr lIns="0" tIns="0" rIns="0" bIns="0"/>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indent="85725"/>
            <a:r>
              <a:rPr lang="en-GB" kern="0" dirty="0">
                <a:latin typeface="Segoe UI" panose="020B0502040204020203" pitchFamily="34" charset="0"/>
                <a:ea typeface="Segoe UI" panose="020B0502040204020203" pitchFamily="34" charset="0"/>
                <a:cs typeface="Segoe UI" panose="020B0502040204020203" pitchFamily="34" charset="0"/>
              </a:rPr>
              <a:t>Summary</a:t>
            </a:r>
          </a:p>
        </p:txBody>
      </p:sp>
      <p:sp>
        <p:nvSpPr>
          <p:cNvPr id="10" name="Rectangle 9"/>
          <p:cNvSpPr>
            <a:spLocks noChangeArrowheads="1"/>
          </p:cNvSpPr>
          <p:nvPr/>
        </p:nvSpPr>
        <p:spPr bwMode="auto">
          <a:xfrm>
            <a:off x="130730" y="659972"/>
            <a:ext cx="9483332" cy="126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364336" tIns="41985" rIns="37891" bIns="209857" numCol="1" anchor="ctr" anchorCtr="0" compatLnSpc="1">
            <a:prstTxWarp prst="textNoShape">
              <a:avLst/>
            </a:prstTxWarp>
            <a:spAutoFit/>
          </a:bodyPr>
          <a:lstStyle/>
          <a:p>
            <a:pPr algn="l" defTabSz="839694">
              <a:spcBef>
                <a:spcPct val="0"/>
              </a:spcBef>
            </a:pPr>
            <a:r>
              <a:rPr lang="en-GB" sz="1100" dirty="0">
                <a:latin typeface="Segoe UI" panose="020B0502040204020203" pitchFamily="34" charset="0"/>
                <a:ea typeface="Calibri" panose="020F0502020204030204" pitchFamily="34" charset="0"/>
              </a:rPr>
              <a:t>This report presents the results from East Lancashire CCG 360 Stakeholder Survey 2017. The annual CCG 360 Stakeholder Survey, which has been conducted online and by telephone since 2014, allows a range of key stakeholders to provide feedback on working relationships with their CCG. The results are used to support CCGs’ ongoing development and feed into improvement and assessment conversations with NHS England.  </a:t>
            </a:r>
            <a:endParaRPr lang="en-GB" sz="1100" dirty="0">
              <a:latin typeface="Calibri" panose="020F0502020204030204" pitchFamily="34" charset="0"/>
              <a:ea typeface="Calibri" panose="020F0502020204030204" pitchFamily="34" charset="0"/>
            </a:endParaRPr>
          </a:p>
          <a:p>
            <a:pPr algn="l" defTabSz="839694">
              <a:spcBef>
                <a:spcPct val="0"/>
              </a:spcBef>
            </a:pPr>
            <a:endParaRPr lang="en-GB" altLang="en-US" sz="1100" dirty="0">
              <a:latin typeface="Segoe UI" panose="020B0502040204020203" pitchFamily="34" charset="0"/>
              <a:ea typeface="Segoe UI" panose="020B0502040204020203" pitchFamily="34" charset="0"/>
              <a:cs typeface="Segoe UI" panose="020B0502040204020203" pitchFamily="34" charset="0"/>
            </a:endParaRPr>
          </a:p>
          <a:p>
            <a:pPr algn="l" defTabSz="839694">
              <a:spcBef>
                <a:spcPct val="0"/>
              </a:spcBef>
            </a:pPr>
            <a:r>
              <a:rPr lang="en-GB" altLang="en-US" sz="1100" dirty="0">
                <a:latin typeface="Segoe UI" panose="020B0502040204020203" pitchFamily="34" charset="0"/>
                <a:ea typeface="Segoe UI" panose="020B0502040204020203" pitchFamily="34" charset="0"/>
                <a:cs typeface="Segoe UI" panose="020B0502040204020203" pitchFamily="34" charset="0"/>
              </a:rPr>
              <a:t>The following chart presents the summary findings across the CCG for the questions asked of all stakeholders. This provides the percentage of stakeholders responding positively to the key questions, including year-on-year comparisons where the question was also asked in 2016 and 2015. </a:t>
            </a:r>
            <a:endParaRPr lang="en-GB" altLang="en-US" sz="2400" dirty="0">
              <a:latin typeface="Segoe UI" panose="020B0502040204020203" pitchFamily="34" charset="0"/>
              <a:ea typeface="Segoe UI" panose="020B0502040204020203" pitchFamily="34" charset="0"/>
              <a:cs typeface="Segoe UI" panose="020B0502040204020203" pitchFamily="34" charset="0"/>
            </a:endParaRPr>
          </a:p>
        </p:txBody>
      </p:sp>
      <p:sp>
        <p:nvSpPr>
          <p:cNvPr id="45" name="D_1404a4c5cb4660f3"/>
          <p:cNvSpPr/>
          <p:nvPr/>
        </p:nvSpPr>
        <p:spPr bwMode="auto">
          <a:xfrm>
            <a:off x="386179" y="6226264"/>
            <a:ext cx="9319796" cy="368160"/>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r>
              <a:rPr lang="en-GB" sz="800" b="1" dirty="0">
                <a:latin typeface="Segoe UI" panose="020B0502040204020203" pitchFamily="34" charset="0"/>
                <a:ea typeface="Segoe UI" panose="020B0502040204020203" pitchFamily="34" charset="0"/>
                <a:cs typeface="Segoe UI" panose="020B0502040204020203" pitchFamily="34" charset="0"/>
              </a:rPr>
              <a:t>*Base = all who feel they have some level of engagement with CCG (2017; 65, 2016; 69, 2015; 56)</a:t>
            </a:r>
          </a:p>
        </p:txBody>
      </p:sp>
      <p:sp>
        <p:nvSpPr>
          <p:cNvPr id="3" name="Rectangle 2"/>
          <p:cNvSpPr/>
          <p:nvPr/>
        </p:nvSpPr>
        <p:spPr bwMode="auto">
          <a:xfrm>
            <a:off x="298831" y="1940984"/>
            <a:ext cx="9355709" cy="2007414"/>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0" name="Rectangle 39"/>
          <p:cNvSpPr/>
          <p:nvPr/>
        </p:nvSpPr>
        <p:spPr bwMode="auto">
          <a:xfrm>
            <a:off x="296068" y="3952652"/>
            <a:ext cx="9361039" cy="2302648"/>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6" name="TextBox 5"/>
          <p:cNvSpPr txBox="1"/>
          <p:nvPr/>
        </p:nvSpPr>
        <p:spPr>
          <a:xfrm>
            <a:off x="3353056" y="1940025"/>
            <a:ext cx="1368152"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Overall Engagement </a:t>
            </a:r>
          </a:p>
        </p:txBody>
      </p:sp>
      <p:sp>
        <p:nvSpPr>
          <p:cNvPr id="43" name="TextBox 42"/>
          <p:cNvSpPr txBox="1"/>
          <p:nvPr/>
        </p:nvSpPr>
        <p:spPr>
          <a:xfrm>
            <a:off x="3144067" y="3950636"/>
            <a:ext cx="1573367"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Commissioning services</a:t>
            </a:r>
          </a:p>
        </p:txBody>
      </p:sp>
      <p:sp>
        <p:nvSpPr>
          <p:cNvPr id="42" name="TextBox 41"/>
          <p:cNvSpPr txBox="1"/>
          <p:nvPr/>
        </p:nvSpPr>
        <p:spPr>
          <a:xfrm>
            <a:off x="8208505" y="1937530"/>
            <a:ext cx="1448601"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3" name="TextBox 62"/>
          <p:cNvSpPr txBox="1"/>
          <p:nvPr/>
        </p:nvSpPr>
        <p:spPr>
          <a:xfrm>
            <a:off x="8208505" y="3948586"/>
            <a:ext cx="1448602"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graphicFrame>
        <p:nvGraphicFramePr>
          <p:cNvPr id="5" name="D_55b4111be8263ada" hidden="1"/>
          <p:cNvGraphicFramePr/>
          <p:nvPr>
            <p:extLst>
              <p:ext uri="{D42A27DB-BD31-4B8C-83A1-F6EECF244321}">
                <p14:modId xmlns:p14="http://schemas.microsoft.com/office/powerpoint/2010/main" val="3443585579"/>
              </p:ext>
            </p:extLst>
          </p:nvPr>
        </p:nvGraphicFramePr>
        <p:xfrm>
          <a:off x="7761312" y="980728"/>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D_f552a01fbd177b4b" hidden="1"/>
          <p:cNvGraphicFramePr/>
          <p:nvPr>
            <p:extLst>
              <p:ext uri="{D42A27DB-BD31-4B8C-83A1-F6EECF244321}">
                <p14:modId xmlns:p14="http://schemas.microsoft.com/office/powerpoint/2010/main" val="910709944"/>
              </p:ext>
            </p:extLst>
          </p:nvPr>
        </p:nvGraphicFramePr>
        <p:xfrm>
          <a:off x="7761312" y="378904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61" name="D_5f3f2349e50b9f38"/>
          <p:cNvSpPr txBox="1"/>
          <p:nvPr/>
        </p:nvSpPr>
        <p:spPr>
          <a:xfrm>
            <a:off x="2573791" y="6237312"/>
            <a:ext cx="3312368" cy="216024"/>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a:solidFill>
                  <a:schemeClr val="tx1"/>
                </a:solidFill>
                <a:latin typeface="Segoe UI" panose="020B0502040204020203" pitchFamily="34" charset="0"/>
                <a:ea typeface="Segoe UI" panose="020B0502040204020203" pitchFamily="34" charset="0"/>
                <a:cs typeface="Segoe UI" panose="020B0502040204020203" pitchFamily="34" charset="0"/>
              </a:rPr>
              <a:t>East Lancashire CCG</a:t>
            </a:r>
          </a:p>
        </p:txBody>
      </p:sp>
      <p:grpSp>
        <p:nvGrpSpPr>
          <p:cNvPr id="2" name="Group 1"/>
          <p:cNvGrpSpPr/>
          <p:nvPr/>
        </p:nvGrpSpPr>
        <p:grpSpPr>
          <a:xfrm>
            <a:off x="8353022" y="1744248"/>
            <a:ext cx="1159565" cy="175142"/>
            <a:chOff x="8330804" y="1807910"/>
            <a:chExt cx="1159565" cy="175142"/>
          </a:xfrm>
        </p:grpSpPr>
        <p:sp>
          <p:nvSpPr>
            <p:cNvPr id="22" name="Oval 21"/>
            <p:cNvSpPr>
              <a:spLocks noChangeAspect="1"/>
            </p:cNvSpPr>
            <p:nvPr/>
          </p:nvSpPr>
          <p:spPr bwMode="auto">
            <a:xfrm>
              <a:off x="8330804" y="1809618"/>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41" name="Oval 40"/>
            <p:cNvSpPr/>
            <p:nvPr/>
          </p:nvSpPr>
          <p:spPr>
            <a:xfrm>
              <a:off x="8809861" y="1807910"/>
              <a:ext cx="172800" cy="172800"/>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8" name="Oval 47"/>
            <p:cNvSpPr/>
            <p:nvPr/>
          </p:nvSpPr>
          <p:spPr>
            <a:xfrm>
              <a:off x="9317569" y="1810252"/>
              <a:ext cx="172800" cy="172800"/>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grpSp>
      <p:graphicFrame>
        <p:nvGraphicFramePr>
          <p:cNvPr id="59" name="D_f262122ef98469ab"/>
          <p:cNvGraphicFramePr>
            <a:graphicFrameLocks noChangeAspect="1"/>
          </p:cNvGraphicFramePr>
          <p:nvPr>
            <p:extLst>
              <p:ext uri="{D42A27DB-BD31-4B8C-83A1-F6EECF244321}">
                <p14:modId xmlns:p14="http://schemas.microsoft.com/office/powerpoint/2010/main" val="3346096254"/>
              </p:ext>
            </p:extLst>
          </p:nvPr>
        </p:nvGraphicFramePr>
        <p:xfrm>
          <a:off x="4728899" y="2809290"/>
          <a:ext cx="3153032" cy="26920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4" name="D_00fbb8434e21fc1b"/>
          <p:cNvGraphicFramePr>
            <a:graphicFrameLocks noChangeAspect="1"/>
          </p:cNvGraphicFramePr>
          <p:nvPr>
            <p:extLst>
              <p:ext uri="{D42A27DB-BD31-4B8C-83A1-F6EECF244321}">
                <p14:modId xmlns:p14="http://schemas.microsoft.com/office/powerpoint/2010/main" val="1259546939"/>
              </p:ext>
            </p:extLst>
          </p:nvPr>
        </p:nvGraphicFramePr>
        <p:xfrm>
          <a:off x="4808568" y="2416674"/>
          <a:ext cx="3153032" cy="269203"/>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2" name="D_95323598049eee5b"/>
          <p:cNvGraphicFramePr>
            <a:graphicFrameLocks noChangeAspect="1"/>
          </p:cNvGraphicFramePr>
          <p:nvPr>
            <p:extLst>
              <p:ext uri="{D42A27DB-BD31-4B8C-83A1-F6EECF244321}">
                <p14:modId xmlns:p14="http://schemas.microsoft.com/office/powerpoint/2010/main" val="1320049471"/>
              </p:ext>
            </p:extLst>
          </p:nvPr>
        </p:nvGraphicFramePr>
        <p:xfrm>
          <a:off x="4793585" y="1965050"/>
          <a:ext cx="3153032" cy="360000"/>
        </p:xfrm>
        <a:graphic>
          <a:graphicData uri="http://schemas.openxmlformats.org/drawingml/2006/chart">
            <c:chart xmlns:c="http://schemas.openxmlformats.org/drawingml/2006/chart" xmlns:r="http://schemas.openxmlformats.org/officeDocument/2006/relationships" r:id="rId8"/>
          </a:graphicData>
        </a:graphic>
      </p:graphicFrame>
      <p:sp>
        <p:nvSpPr>
          <p:cNvPr id="46" name="TextBox 45"/>
          <p:cNvSpPr txBox="1"/>
          <p:nvPr/>
        </p:nvSpPr>
        <p:spPr>
          <a:xfrm>
            <a:off x="4849703" y="2262327"/>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a great deal/ a fair amount</a:t>
            </a:r>
          </a:p>
        </p:txBody>
      </p:sp>
      <p:sp>
        <p:nvSpPr>
          <p:cNvPr id="47" name="TextBox 46"/>
          <p:cNvSpPr txBox="1"/>
          <p:nvPr/>
        </p:nvSpPr>
        <p:spPr>
          <a:xfrm>
            <a:off x="4849703" y="2697231"/>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very/ fairly satisfied</a:t>
            </a:r>
          </a:p>
        </p:txBody>
      </p:sp>
      <p:sp>
        <p:nvSpPr>
          <p:cNvPr id="50" name="TextBox 49"/>
          <p:cNvSpPr txBox="1"/>
          <p:nvPr/>
        </p:nvSpPr>
        <p:spPr>
          <a:xfrm>
            <a:off x="4849703" y="3079977"/>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very/ fairly good</a:t>
            </a:r>
          </a:p>
        </p:txBody>
      </p:sp>
      <p:sp>
        <p:nvSpPr>
          <p:cNvPr id="52" name="TextBox 51"/>
          <p:cNvSpPr txBox="1"/>
          <p:nvPr/>
        </p:nvSpPr>
        <p:spPr>
          <a:xfrm>
            <a:off x="4852481" y="3443445"/>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a great deal/ a fair amount</a:t>
            </a:r>
          </a:p>
        </p:txBody>
      </p:sp>
      <p:sp>
        <p:nvSpPr>
          <p:cNvPr id="58" name="TextBox 57"/>
          <p:cNvSpPr txBox="1"/>
          <p:nvPr/>
        </p:nvSpPr>
        <p:spPr>
          <a:xfrm>
            <a:off x="4849412" y="3803687"/>
            <a:ext cx="1455712" cy="123111"/>
          </a:xfrm>
          <a:prstGeom prst="rect">
            <a:avLst/>
          </a:prstGeom>
          <a:noFill/>
        </p:spPr>
        <p:txBody>
          <a:bodyPr wrap="square" lIns="0" tIns="0" rIns="0" bIns="0" rtlCol="0">
            <a:spAutoFit/>
          </a:bodyPr>
          <a:lstStyle/>
          <a:p>
            <a:pPr algn="l"/>
            <a:r>
              <a:rPr lang="en-GB" sz="800" dirty="0">
                <a:latin typeface="Segoe UI Light" panose="020B0502040204020203" pitchFamily="34" charset="0"/>
              </a:rPr>
              <a:t>% very/ fairly satisfied</a:t>
            </a:r>
          </a:p>
        </p:txBody>
      </p:sp>
      <p:graphicFrame>
        <p:nvGraphicFramePr>
          <p:cNvPr id="66" name="D_23a38549af777b4b"/>
          <p:cNvGraphicFramePr>
            <a:graphicFrameLocks noChangeAspect="1"/>
          </p:cNvGraphicFramePr>
          <p:nvPr>
            <p:extLst>
              <p:ext uri="{D42A27DB-BD31-4B8C-83A1-F6EECF244321}">
                <p14:modId xmlns:p14="http://schemas.microsoft.com/office/powerpoint/2010/main" val="3017082427"/>
              </p:ext>
            </p:extLst>
          </p:nvPr>
        </p:nvGraphicFramePr>
        <p:xfrm>
          <a:off x="4797778" y="4747472"/>
          <a:ext cx="3153032" cy="269203"/>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5" name="D_ffc864b0da177b4b"/>
          <p:cNvGraphicFramePr>
            <a:graphicFrameLocks noChangeAspect="1"/>
          </p:cNvGraphicFramePr>
          <p:nvPr>
            <p:extLst>
              <p:ext uri="{D42A27DB-BD31-4B8C-83A1-F6EECF244321}">
                <p14:modId xmlns:p14="http://schemas.microsoft.com/office/powerpoint/2010/main" val="3188418074"/>
              </p:ext>
            </p:extLst>
          </p:nvPr>
        </p:nvGraphicFramePr>
        <p:xfrm>
          <a:off x="4797778" y="4368935"/>
          <a:ext cx="3153032" cy="269203"/>
        </p:xfrm>
        <a:graphic>
          <a:graphicData uri="http://schemas.openxmlformats.org/drawingml/2006/chart">
            <c:chart xmlns:c="http://schemas.openxmlformats.org/drawingml/2006/chart" xmlns:r="http://schemas.openxmlformats.org/officeDocument/2006/relationships" r:id="rId10"/>
          </a:graphicData>
        </a:graphic>
      </p:graphicFrame>
      <p:sp>
        <p:nvSpPr>
          <p:cNvPr id="53" name="TextBox 52"/>
          <p:cNvSpPr txBox="1"/>
          <p:nvPr/>
        </p:nvSpPr>
        <p:spPr>
          <a:xfrm>
            <a:off x="4836611" y="4656623"/>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4" name="TextBox 53"/>
          <p:cNvSpPr txBox="1"/>
          <p:nvPr/>
        </p:nvSpPr>
        <p:spPr>
          <a:xfrm>
            <a:off x="4836611" y="5037621"/>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5" name="TextBox 54"/>
          <p:cNvSpPr txBox="1"/>
          <p:nvPr/>
        </p:nvSpPr>
        <p:spPr>
          <a:xfrm>
            <a:off x="4811067" y="5399162"/>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6" name="TextBox 55"/>
          <p:cNvSpPr txBox="1"/>
          <p:nvPr/>
        </p:nvSpPr>
        <p:spPr>
          <a:xfrm>
            <a:off x="4818687" y="6102005"/>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7" name="TextBox 56"/>
          <p:cNvSpPr txBox="1"/>
          <p:nvPr/>
        </p:nvSpPr>
        <p:spPr>
          <a:xfrm>
            <a:off x="4818687" y="5755774"/>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67" name="D_857081e3b9d37b4b"/>
          <p:cNvGraphicFramePr>
            <a:graphicFrameLocks noChangeAspect="1"/>
          </p:cNvGraphicFramePr>
          <p:nvPr>
            <p:extLst>
              <p:ext uri="{D42A27DB-BD31-4B8C-83A1-F6EECF244321}">
                <p14:modId xmlns:p14="http://schemas.microsoft.com/office/powerpoint/2010/main" val="2744926262"/>
              </p:ext>
            </p:extLst>
          </p:nvPr>
        </p:nvGraphicFramePr>
        <p:xfrm>
          <a:off x="4797778" y="5103682"/>
          <a:ext cx="3153032" cy="26920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2" name="D_2ad190f265037b4b"/>
          <p:cNvGraphicFramePr>
            <a:graphicFrameLocks noChangeAspect="1"/>
          </p:cNvGraphicFramePr>
          <p:nvPr>
            <p:extLst>
              <p:ext uri="{D42A27DB-BD31-4B8C-83A1-F6EECF244321}">
                <p14:modId xmlns:p14="http://schemas.microsoft.com/office/powerpoint/2010/main" val="3879382656"/>
              </p:ext>
            </p:extLst>
          </p:nvPr>
        </p:nvGraphicFramePr>
        <p:xfrm>
          <a:off x="4789389" y="3960320"/>
          <a:ext cx="3153032" cy="269203"/>
        </p:xfrm>
        <a:graphic>
          <a:graphicData uri="http://schemas.openxmlformats.org/drawingml/2006/chart">
            <c:chart xmlns:c="http://schemas.openxmlformats.org/drawingml/2006/chart" xmlns:r="http://schemas.openxmlformats.org/officeDocument/2006/relationships" r:id="rId12"/>
          </a:graphicData>
        </a:graphic>
      </p:graphicFrame>
      <p:sp>
        <p:nvSpPr>
          <p:cNvPr id="64" name="TextBox 63"/>
          <p:cNvSpPr txBox="1"/>
          <p:nvPr/>
        </p:nvSpPr>
        <p:spPr>
          <a:xfrm>
            <a:off x="4828222" y="4248008"/>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49" name="D_c61f9e62da12a5ab"/>
          <p:cNvGraphicFramePr>
            <a:graphicFrameLocks noChangeAspect="1"/>
          </p:cNvGraphicFramePr>
          <p:nvPr>
            <p:extLst>
              <p:ext uri="{D42A27DB-BD31-4B8C-83A1-F6EECF244321}">
                <p14:modId xmlns:p14="http://schemas.microsoft.com/office/powerpoint/2010/main" val="2348402813"/>
              </p:ext>
            </p:extLst>
          </p:nvPr>
        </p:nvGraphicFramePr>
        <p:xfrm>
          <a:off x="4747681" y="3173464"/>
          <a:ext cx="3153032" cy="269203"/>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51" name="D_faeec501d88bacab"/>
          <p:cNvGraphicFramePr>
            <a:graphicFrameLocks noChangeAspect="1"/>
          </p:cNvGraphicFramePr>
          <p:nvPr>
            <p:extLst>
              <p:ext uri="{D42A27DB-BD31-4B8C-83A1-F6EECF244321}">
                <p14:modId xmlns:p14="http://schemas.microsoft.com/office/powerpoint/2010/main" val="3867786171"/>
              </p:ext>
            </p:extLst>
          </p:nvPr>
        </p:nvGraphicFramePr>
        <p:xfrm>
          <a:off x="4747681" y="3558699"/>
          <a:ext cx="3153032" cy="269203"/>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69" name="D_28d644623337a25b"/>
          <p:cNvGraphicFramePr>
            <a:graphicFrameLocks noChangeAspect="1"/>
          </p:cNvGraphicFramePr>
          <p:nvPr>
            <p:extLst>
              <p:ext uri="{D42A27DB-BD31-4B8C-83A1-F6EECF244321}">
                <p14:modId xmlns:p14="http://schemas.microsoft.com/office/powerpoint/2010/main" val="2802410399"/>
              </p:ext>
            </p:extLst>
          </p:nvPr>
        </p:nvGraphicFramePr>
        <p:xfrm>
          <a:off x="4789389" y="5535683"/>
          <a:ext cx="3153032" cy="269203"/>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0" name="D_77916cdbde16a4ee"/>
          <p:cNvGraphicFramePr>
            <a:graphicFrameLocks noChangeAspect="1"/>
          </p:cNvGraphicFramePr>
          <p:nvPr>
            <p:extLst>
              <p:ext uri="{D42A27DB-BD31-4B8C-83A1-F6EECF244321}">
                <p14:modId xmlns:p14="http://schemas.microsoft.com/office/powerpoint/2010/main" val="359866165"/>
              </p:ext>
            </p:extLst>
          </p:nvPr>
        </p:nvGraphicFramePr>
        <p:xfrm>
          <a:off x="4797778" y="5881383"/>
          <a:ext cx="3153032" cy="269203"/>
        </p:xfrm>
        <a:graphic>
          <a:graphicData uri="http://schemas.openxmlformats.org/drawingml/2006/chart">
            <c:chart xmlns:c="http://schemas.openxmlformats.org/drawingml/2006/chart" xmlns:r="http://schemas.openxmlformats.org/officeDocument/2006/relationships" r:id="rId16"/>
          </a:graphicData>
        </a:graphic>
      </p:graphicFrame>
      <p:sp>
        <p:nvSpPr>
          <p:cNvPr id="60" name="Oval 59"/>
          <p:cNvSpPr>
            <a:spLocks noChangeAspect="1"/>
          </p:cNvSpPr>
          <p:nvPr/>
        </p:nvSpPr>
        <p:spPr bwMode="auto">
          <a:xfrm>
            <a:off x="6704261" y="5109780"/>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1" name="Oval 70"/>
          <p:cNvSpPr>
            <a:spLocks noChangeAspect="1"/>
          </p:cNvSpPr>
          <p:nvPr/>
        </p:nvSpPr>
        <p:spPr bwMode="auto">
          <a:xfrm>
            <a:off x="6697247" y="5109780"/>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30338232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D_50520eb671535ce8"/>
          <p:cNvGraphicFramePr/>
          <p:nvPr>
            <p:extLst>
              <p:ext uri="{D42A27DB-BD31-4B8C-83A1-F6EECF244321}">
                <p14:modId xmlns:p14="http://schemas.microsoft.com/office/powerpoint/2010/main" val="2662567642"/>
              </p:ext>
            </p:extLst>
          </p:nvPr>
        </p:nvGraphicFramePr>
        <p:xfrm>
          <a:off x="200472" y="1124744"/>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008"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a:t>
            </a:r>
          </a:p>
        </p:txBody>
      </p:sp>
      <p:sp>
        <p:nvSpPr>
          <p:cNvPr id="23" name="D_83fb8a361bfd3fe7"/>
          <p:cNvSpPr>
            <a:spLocks noGrp="1"/>
          </p:cNvSpPr>
          <p:nvPr>
            <p:ph type="body" sz="quarter" idx="4294967295"/>
          </p:nvPr>
        </p:nvSpPr>
        <p:spPr>
          <a:xfrm>
            <a:off x="3463384" y="5949280"/>
            <a:ext cx="6238875" cy="349251"/>
          </a:xfrm>
          <a:prstGeom prst="rect">
            <a:avLst/>
          </a:prstGeom>
        </p:spPr>
        <p:txBody>
          <a:bodyPr/>
          <a:lstStyle/>
          <a:p>
            <a:pPr marL="0" indent="0" algn="r">
              <a:buNone/>
            </a:pPr>
            <a:r>
              <a:rPr lang="en-GB" sz="1000" dirty="0">
                <a:latin typeface="Segoe UI"/>
              </a:rPr>
              <a:t>East Lancashire CCG</a:t>
            </a:r>
          </a:p>
        </p:txBody>
      </p:sp>
      <p:graphicFrame>
        <p:nvGraphicFramePr>
          <p:cNvPr id="25" name="D_f2a9ce0ec8d0d6a4_CalcTable"/>
          <p:cNvGraphicFramePr>
            <a:graphicFrameLocks noGrp="1"/>
          </p:cNvGraphicFramePr>
          <p:nvPr>
            <p:ph sz="quarter" idx="4294967295"/>
            <p:extLst/>
          </p:nvPr>
        </p:nvGraphicFramePr>
        <p:xfrm>
          <a:off x="4521200" y="1333500"/>
          <a:ext cx="4960326" cy="3419640"/>
        </p:xfrm>
        <a:graphic>
          <a:graphicData uri="http://schemas.openxmlformats.org/drawingml/2006/table">
            <a:tbl>
              <a:tblPr firstRow="1" bandRow="1">
                <a:tableStyleId>{ED083AE6-46FA-4A59-8FB0-9F97EB10719F}</a:tableStyleId>
              </a:tblPr>
              <a:tblGrid>
                <a:gridCol w="1871960">
                  <a:extLst>
                    <a:ext uri="{9D8B030D-6E8A-4147-A177-3AD203B41FA5}">
                      <a16:colId xmlns="" xmlns:a16="http://schemas.microsoft.com/office/drawing/2014/main" val="20000"/>
                    </a:ext>
                  </a:extLst>
                </a:gridCol>
                <a:gridCol w="576064">
                  <a:extLst>
                    <a:ext uri="{9D8B030D-6E8A-4147-A177-3AD203B41FA5}">
                      <a16:colId xmlns="" xmlns:a16="http://schemas.microsoft.com/office/drawing/2014/main" val="20001"/>
                    </a:ext>
                  </a:extLst>
                </a:gridCol>
                <a:gridCol w="1255902">
                  <a:extLst>
                    <a:ext uri="{9D8B030D-6E8A-4147-A177-3AD203B41FA5}">
                      <a16:colId xmlns="" xmlns:a16="http://schemas.microsoft.com/office/drawing/2014/main" val="20002"/>
                    </a:ext>
                  </a:extLst>
                </a:gridCol>
                <a:gridCol w="1256400">
                  <a:extLst>
                    <a:ext uri="{9D8B030D-6E8A-4147-A177-3AD203B41FA5}">
                      <a16:colId xmlns="" xmlns:a16="http://schemas.microsoft.com/office/drawing/2014/main" val="20003"/>
                    </a:ext>
                  </a:extLst>
                </a:gridCol>
              </a:tblGrid>
              <a:tr h="368400">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to disagree</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85% (39)</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(11)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8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8400">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8400">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26" name="D_f2a9ce0ec8d0d6a4" hidden="1"/>
          <p:cNvGraphicFramePr/>
          <p:nvPr>
            <p:extLst>
              <p:ext uri="{D42A27DB-BD31-4B8C-83A1-F6EECF244321}">
                <p14:modId xmlns:p14="http://schemas.microsoft.com/office/powerpoint/2010/main" val="1318237025"/>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Ipsos Ribbon Rules" hidden="1"/>
          <p:cNvGraphicFramePr/>
          <p:nvPr>
            <p:extLst>
              <p:ext uri="{D42A27DB-BD31-4B8C-83A1-F6EECF244321}">
                <p14:modId xmlns:p14="http://schemas.microsoft.com/office/powerpoint/2010/main" val="232182226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17658" y="836613"/>
            <a:ext cx="9071846" cy="184666"/>
          </a:xfrm>
          <a:prstGeom prst="rect">
            <a:avLst/>
          </a:prstGeom>
          <a:solidFill>
            <a:srgbClr val="71B2C9"/>
          </a:solidFill>
        </p:spPr>
        <p:txBody>
          <a:bodyPr wrap="square" lIns="0" tIns="0" rIns="0" bIns="0" rtlCol="0">
            <a:spAutoFit/>
          </a:bodyPr>
          <a:lstStyle/>
          <a:p>
            <a:pPr algn="l"/>
            <a:r>
              <a:rPr lang="en-GB" b="1" dirty="0">
                <a:solidFill>
                  <a:schemeClr val="bg1"/>
                </a:solidFill>
                <a:latin typeface="Segoe UI"/>
                <a:ea typeface="Segoe UI" panose="020B0502040204020203" pitchFamily="34" charset="0"/>
                <a:cs typeface="Segoe UI" panose="020B0502040204020203" pitchFamily="34" charset="0"/>
              </a:rPr>
              <a:t>Improving patient outcomes is a core focus of the CCG</a:t>
            </a:r>
          </a:p>
        </p:txBody>
      </p:sp>
      <p:sp>
        <p:nvSpPr>
          <p:cNvPr id="22" name="TextBox 21"/>
          <p:cNvSpPr txBox="1"/>
          <p:nvPr/>
        </p:nvSpPr>
        <p:spPr>
          <a:xfrm>
            <a:off x="417658" y="1125538"/>
            <a:ext cx="136669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31" name="TextBox 30"/>
          <p:cNvSpPr txBox="1"/>
          <p:nvPr/>
        </p:nvSpPr>
        <p:spPr>
          <a:xfrm>
            <a:off x="440761" y="4941888"/>
            <a:ext cx="135382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CCG comparisons</a:t>
            </a:r>
          </a:p>
        </p:txBody>
      </p:sp>
      <p:cxnSp>
        <p:nvCxnSpPr>
          <p:cNvPr id="19" name="Straight Connector 18"/>
          <p:cNvCxnSpPr/>
          <p:nvPr/>
        </p:nvCxnSpPr>
        <p:spPr>
          <a:xfrm flipV="1">
            <a:off x="416496" y="4780499"/>
            <a:ext cx="9073008" cy="1"/>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4485487" y="1124744"/>
            <a:ext cx="0" cy="3655755"/>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21200" y="1124744"/>
            <a:ext cx="165576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28" name="D_ef2f442c0fe96a7e"/>
          <p:cNvGraphicFramePr/>
          <p:nvPr>
            <p:extLst>
              <p:ext uri="{D42A27DB-BD31-4B8C-83A1-F6EECF244321}">
                <p14:modId xmlns:p14="http://schemas.microsoft.com/office/powerpoint/2010/main" val="2202374187"/>
              </p:ext>
            </p:extLst>
          </p:nvPr>
        </p:nvGraphicFramePr>
        <p:xfrm>
          <a:off x="200473" y="4824000"/>
          <a:ext cx="9486897" cy="779188"/>
        </p:xfrm>
        <a:graphic>
          <a:graphicData uri="http://schemas.openxmlformats.org/drawingml/2006/chart">
            <c:chart xmlns:c="http://schemas.openxmlformats.org/drawingml/2006/chart" xmlns:r="http://schemas.openxmlformats.org/officeDocument/2006/relationships" r:id="rId6"/>
          </a:graphicData>
        </a:graphic>
      </p:graphicFrame>
      <p:sp>
        <p:nvSpPr>
          <p:cNvPr id="27"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9" name="TextBox 28"/>
          <p:cNvSpPr txBox="1"/>
          <p:nvPr/>
        </p:nvSpPr>
        <p:spPr>
          <a:xfrm>
            <a:off x="1857375" y="4972665"/>
            <a:ext cx="5426504" cy="123111"/>
          </a:xfrm>
          <a:prstGeom prst="rect">
            <a:avLst/>
          </a:prstGeom>
          <a:noFill/>
        </p:spPr>
        <p:txBody>
          <a:bodyPr wrap="square" lIns="0" tIns="0" rIns="0" bIns="0" rtlCol="0">
            <a:spAutoFit/>
          </a:bodyPr>
          <a:lstStyle/>
          <a:p>
            <a:pPr algn="l"/>
            <a:r>
              <a:rPr lang="en-GB" sz="800" i="1" dirty="0">
                <a:latin typeface="Segoe UI"/>
                <a:ea typeface="Segoe UI" panose="020B0502040204020203" pitchFamily="34" charset="0"/>
                <a:cs typeface="Segoe UI" panose="020B0502040204020203" pitchFamily="34" charset="0"/>
              </a:rPr>
              <a:t>Percentage of stakeholders saying strongly agree / tend to agree</a:t>
            </a:r>
          </a:p>
        </p:txBody>
      </p:sp>
      <p:graphicFrame>
        <p:nvGraphicFramePr>
          <p:cNvPr id="36" name="D_1582af2f9eea10d7_CalcTable"/>
          <p:cNvGraphicFramePr>
            <a:graphicFrameLocks noGrp="1"/>
          </p:cNvGraphicFramePr>
          <p:nvPr>
            <p:extLst>
              <p:ext uri="{D42A27DB-BD31-4B8C-83A1-F6EECF244321}">
                <p14:modId xmlns:p14="http://schemas.microsoft.com/office/powerpoint/2010/main" val="3051846348"/>
              </p:ext>
            </p:extLst>
          </p:nvPr>
        </p:nvGraphicFramePr>
        <p:xfrm>
          <a:off x="990996" y="5700965"/>
          <a:ext cx="8776998" cy="193920"/>
        </p:xfrm>
        <a:graphic>
          <a:graphicData uri="http://schemas.openxmlformats.org/drawingml/2006/table">
            <a:tbl>
              <a:tblPr firstRow="1" bandRow="1">
                <a:tableStyleId>{5C22544A-7EE6-4342-B048-85BDC9FD1C3A}</a:tableStyleId>
              </a:tblPr>
              <a:tblGrid>
                <a:gridCol w="1462833">
                  <a:extLst>
                    <a:ext uri="{9D8B030D-6E8A-4147-A177-3AD203B41FA5}">
                      <a16:colId xmlns="" xmlns:a16="http://schemas.microsoft.com/office/drawing/2014/main" val="20000"/>
                    </a:ext>
                  </a:extLst>
                </a:gridCol>
                <a:gridCol w="1462833">
                  <a:extLst>
                    <a:ext uri="{9D8B030D-6E8A-4147-A177-3AD203B41FA5}">
                      <a16:colId xmlns="" xmlns:a16="http://schemas.microsoft.com/office/drawing/2014/main" val="20003"/>
                    </a:ext>
                  </a:extLst>
                </a:gridCol>
                <a:gridCol w="1462833">
                  <a:extLst>
                    <a:ext uri="{9D8B030D-6E8A-4147-A177-3AD203B41FA5}">
                      <a16:colId xmlns="" xmlns:a16="http://schemas.microsoft.com/office/drawing/2014/main" val="20004"/>
                    </a:ext>
                  </a:extLst>
                </a:gridCol>
                <a:gridCol w="1462833">
                  <a:extLst>
                    <a:ext uri="{9D8B030D-6E8A-4147-A177-3AD203B41FA5}">
                      <a16:colId xmlns="" xmlns:a16="http://schemas.microsoft.com/office/drawing/2014/main" val="20005"/>
                    </a:ext>
                  </a:extLst>
                </a:gridCol>
                <a:gridCol w="1462833">
                  <a:extLst>
                    <a:ext uri="{9D8B030D-6E8A-4147-A177-3AD203B41FA5}">
                      <a16:colId xmlns="" xmlns:a16="http://schemas.microsoft.com/office/drawing/2014/main" val="20006"/>
                    </a:ext>
                  </a:extLst>
                </a:gridCol>
                <a:gridCol w="1462833">
                  <a:extLst>
                    <a:ext uri="{9D8B030D-6E8A-4147-A177-3AD203B41FA5}">
                      <a16:colId xmlns="" xmlns:a16="http://schemas.microsoft.com/office/drawing/2014/main" val="20007"/>
                    </a:ext>
                  </a:extLst>
                </a:gridCol>
              </a:tblGrid>
              <a:tr h="193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baseline="0">
                          <a:solidFill>
                            <a:schemeClr val="tx1"/>
                          </a:solidFill>
                          <a:latin typeface="Segoe UI" panose="020B0502040204020203" pitchFamily="34" charset="0"/>
                          <a:ea typeface="Segoe UI" panose="020B0502040204020203" pitchFamily="34" charset="0"/>
                          <a:cs typeface="Segoe UI" panose="020B0502040204020203" pitchFamily="34" charset="0"/>
                        </a:rPr>
                        <a:t>2017: 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2016: 75%</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2015: 86%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800">
                          <a:solidFill>
                            <a:schemeClr val="tx1"/>
                          </a:solidFill>
                          <a:latin typeface="Segoe UI" panose="020B0502040204020203" pitchFamily="34" charset="0"/>
                          <a:ea typeface="Segoe UI" panose="020B0502040204020203" pitchFamily="34" charset="0"/>
                          <a:cs typeface="Segoe UI" panose="020B0502040204020203" pitchFamily="34" charset="0"/>
                        </a:rPr>
                        <a:t>National: 79%</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cluster: 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CCG DCO: 81%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bl>
          </a:graphicData>
        </a:graphic>
      </p:graphicFrame>
      <p:sp>
        <p:nvSpPr>
          <p:cNvPr id="37" name="Oval 36"/>
          <p:cNvSpPr/>
          <p:nvPr/>
        </p:nvSpPr>
        <p:spPr>
          <a:xfrm>
            <a:off x="848544" y="5721076"/>
            <a:ext cx="117923" cy="123503"/>
          </a:xfrm>
          <a:prstGeom prst="ellipse">
            <a:avLst/>
          </a:prstGeom>
          <a:solidFill>
            <a:srgbClr val="74AAB4"/>
          </a:solidFill>
          <a:ln>
            <a:solidFill>
              <a:srgbClr val="74AA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8" name="Oval 37"/>
          <p:cNvSpPr/>
          <p:nvPr/>
        </p:nvSpPr>
        <p:spPr>
          <a:xfrm>
            <a:off x="5233168" y="5721076"/>
            <a:ext cx="117923" cy="123503"/>
          </a:xfrm>
          <a:prstGeom prst="ellipse">
            <a:avLst/>
          </a:prstGeom>
          <a:pattFill prst="ltHorz">
            <a:fgClr>
              <a:srgbClr val="1B365D"/>
            </a:fgClr>
            <a:bgClr>
              <a:schemeClr val="bg1"/>
            </a:bgClr>
          </a:patt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9" name="Oval 38"/>
          <p:cNvSpPr/>
          <p:nvPr/>
        </p:nvSpPr>
        <p:spPr>
          <a:xfrm>
            <a:off x="2287142" y="5721543"/>
            <a:ext cx="117923" cy="123503"/>
          </a:xfrm>
          <a:prstGeom prst="ellipse">
            <a:avLst/>
          </a:prstGeom>
          <a:pattFill prst="wdDnDiag">
            <a:fgClr>
              <a:srgbClr val="9A83B3"/>
            </a:fgClr>
            <a:bgClr>
              <a:schemeClr val="bg1"/>
            </a:bgClr>
          </a:pattFill>
          <a:ln w="3175">
            <a:solidFill>
              <a:srgbClr val="9A83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0" name="Oval 39"/>
          <p:cNvSpPr/>
          <p:nvPr/>
        </p:nvSpPr>
        <p:spPr>
          <a:xfrm>
            <a:off x="6696771" y="5721076"/>
            <a:ext cx="117923" cy="123503"/>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1" name="Oval 40"/>
          <p:cNvSpPr/>
          <p:nvPr/>
        </p:nvSpPr>
        <p:spPr>
          <a:xfrm>
            <a:off x="3758018" y="5723885"/>
            <a:ext cx="117923" cy="123503"/>
          </a:xfrm>
          <a:prstGeom prst="ellipse">
            <a:avLst/>
          </a:prstGeom>
          <a:pattFill prst="pct20">
            <a:fgClr>
              <a:srgbClr val="F57B29"/>
            </a:fgClr>
            <a:bgClr>
              <a:schemeClr val="bg1"/>
            </a:bgClr>
          </a:pattFill>
          <a:ln w="3175">
            <a:solidFill>
              <a:srgbClr val="F57B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42" name="Oval 41"/>
          <p:cNvSpPr/>
          <p:nvPr/>
        </p:nvSpPr>
        <p:spPr>
          <a:xfrm>
            <a:off x="8157200" y="5722031"/>
            <a:ext cx="117923" cy="123503"/>
          </a:xfrm>
          <a:prstGeom prst="ellipse">
            <a:avLst/>
          </a:prstGeom>
          <a:pattFill prst="lgCheck">
            <a:fgClr>
              <a:srgbClr val="F1BE48"/>
            </a:fgClr>
            <a:bgClr>
              <a:schemeClr val="bg1"/>
            </a:bgClr>
          </a:pattFill>
          <a:ln w="3175">
            <a:solidFill>
              <a:srgbClr val="F1BE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
        <p:nvSpPr>
          <p:cNvPr id="30" name="D_78e68c8756568087"/>
          <p:cNvSpPr txBox="1"/>
          <p:nvPr/>
        </p:nvSpPr>
        <p:spPr>
          <a:xfrm>
            <a:off x="394193" y="6012773"/>
            <a:ext cx="6054721" cy="107722"/>
          </a:xfrm>
          <a:prstGeom prst="rect">
            <a:avLst/>
          </a:prstGeom>
          <a:noFill/>
        </p:spPr>
        <p:txBody>
          <a:bodyPr wrap="square" lIns="0" tIns="0" rIns="0" bIns="0" rtlCol="0">
            <a:spAutoFit/>
          </a:bodyPr>
          <a:lstStyle/>
          <a:p>
            <a:pPr algn="l"/>
            <a:r>
              <a:rPr lang="en-GB" sz="700" dirty="0"/>
              <a:t>Base 2017: All stakeholders (67), Base 2016: All stakeholders (69), Base 2015: All stakeholders (58), Base national average: All stakeholders (8512), Base CCG cluster: All stakeholders (801), Base CCG DCO: All stakeholders (792)</a:t>
            </a:r>
          </a:p>
        </p:txBody>
      </p:sp>
      <p:graphicFrame>
        <p:nvGraphicFramePr>
          <p:cNvPr id="32" name="D_1582af2f9eea10d7" hidden="1"/>
          <p:cNvGraphicFramePr/>
          <p:nvPr>
            <p:extLst>
              <p:ext uri="{D42A27DB-BD31-4B8C-83A1-F6EECF244321}">
                <p14:modId xmlns:p14="http://schemas.microsoft.com/office/powerpoint/2010/main" val="3138541670"/>
              </p:ext>
            </p:extLst>
          </p:nvPr>
        </p:nvGraphicFramePr>
        <p:xfrm>
          <a:off x="44139" y="4745469"/>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35" name="Oval 34"/>
          <p:cNvSpPr/>
          <p:nvPr/>
        </p:nvSpPr>
        <p:spPr>
          <a:xfrm>
            <a:off x="7310560" y="5055493"/>
            <a:ext cx="131143" cy="137349"/>
          </a:xfrm>
          <a:prstGeom prst="ellipse">
            <a:avLst/>
          </a:prstGeom>
          <a:pattFill prst="solidDmnd">
            <a:fgClr>
              <a:schemeClr val="accent2"/>
            </a:fgClr>
            <a:bgClr>
              <a:schemeClr val="bg1"/>
            </a:bgClr>
          </a:patt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AAB4"/>
              </a:solidFill>
            </a:endParaRPr>
          </a:p>
        </p:txBody>
      </p:sp>
    </p:spTree>
    <p:extLst>
      <p:ext uri="{BB962C8B-B14F-4D97-AF65-F5344CB8AC3E}">
        <p14:creationId xmlns:p14="http://schemas.microsoft.com/office/powerpoint/2010/main" val="273000946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8640960"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Upper tier and unitary local authorities</a:t>
            </a:r>
          </a:p>
        </p:txBody>
      </p:sp>
    </p:spTree>
    <p:extLst>
      <p:ext uri="{BB962C8B-B14F-4D97-AF65-F5344CB8AC3E}">
        <p14:creationId xmlns:p14="http://schemas.microsoft.com/office/powerpoint/2010/main" val="745389492"/>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the CCG and your local authority are working together to </a:t>
            </a:r>
            <a:r>
              <a:rPr lang="en-GB" sz="1800" u="sng" dirty="0">
                <a:latin typeface="Segoe UI"/>
                <a:ea typeface="Segoe UI" panose="020B0502040204020203" pitchFamily="34" charset="0"/>
                <a:cs typeface="Segoe UI" panose="020B0502040204020203" pitchFamily="34" charset="0"/>
              </a:rPr>
              <a:t>deliver</a:t>
            </a:r>
            <a:r>
              <a:rPr lang="en-GB" sz="1800" dirty="0">
                <a:latin typeface="Segoe UI"/>
                <a:ea typeface="Segoe UI" panose="020B0502040204020203" pitchFamily="34" charset="0"/>
                <a:cs typeface="Segoe UI" panose="020B0502040204020203" pitchFamily="34" charset="0"/>
              </a:rPr>
              <a:t> shared plans for integrated commissioning?</a:t>
            </a:r>
          </a:p>
        </p:txBody>
      </p:sp>
      <p:graphicFrame>
        <p:nvGraphicFramePr>
          <p:cNvPr id="9" name="D_6ca33faac90c921e"/>
          <p:cNvGraphicFramePr/>
          <p:nvPr>
            <p:extLst>
              <p:ext uri="{D42A27DB-BD31-4B8C-83A1-F6EECF244321}">
                <p14:modId xmlns:p14="http://schemas.microsoft.com/office/powerpoint/2010/main" val="3855685336"/>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192920791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08912" y="836613"/>
            <a:ext cx="3824008"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upper tier / unitary local authority stakeholders</a:t>
            </a:r>
          </a:p>
        </p:txBody>
      </p:sp>
      <p:graphicFrame>
        <p:nvGraphicFramePr>
          <p:cNvPr id="4" name="D_36abcf1d544f6d61" hidden="1"/>
          <p:cNvGraphicFramePr/>
          <p:nvPr>
            <p:extLst>
              <p:ext uri="{D42A27DB-BD31-4B8C-83A1-F6EECF244321}">
                <p14:modId xmlns:p14="http://schemas.microsoft.com/office/powerpoint/2010/main" val="2452965026"/>
              </p:ext>
            </p:extLst>
          </p:nvPr>
        </p:nvGraphicFramePr>
        <p:xfrm>
          <a:off x="8553400"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e2a329ccb28ece1" hidden="1"/>
          <p:cNvGraphicFramePr/>
          <p:nvPr>
            <p:extLst>
              <p:ext uri="{D42A27DB-BD31-4B8C-83A1-F6EECF244321}">
                <p14:modId xmlns:p14="http://schemas.microsoft.com/office/powerpoint/2010/main" val="1299460943"/>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d2a72bbe09a4921e"/>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upper tier / unitary local authority stakeholders (3)
East Lancashire CCG</a:t>
            </a:r>
            <a:endParaRPr lang="en-GB" sz="1000" kern="0" dirty="0">
              <a:latin typeface="Segoe UI"/>
            </a:endParaRPr>
          </a:p>
        </p:txBody>
      </p:sp>
      <p:sp>
        <p:nvSpPr>
          <p:cNvPr id="1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83781961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579" cy="575966"/>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has the CCG been as part of the Local Safeguarding Children Board?</a:t>
            </a:r>
          </a:p>
        </p:txBody>
      </p:sp>
      <p:graphicFrame>
        <p:nvGraphicFramePr>
          <p:cNvPr id="9" name="D_d0ac49ebcaff4fde"/>
          <p:cNvGraphicFramePr/>
          <p:nvPr>
            <p:extLst>
              <p:ext uri="{D42A27DB-BD31-4B8C-83A1-F6EECF244321}">
                <p14:modId xmlns:p14="http://schemas.microsoft.com/office/powerpoint/2010/main" val="1506406168"/>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133808259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940872"/>
            <a:ext cx="381699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upper tier / unitary local authority stakeholders</a:t>
            </a:r>
          </a:p>
        </p:txBody>
      </p:sp>
      <p:graphicFrame>
        <p:nvGraphicFramePr>
          <p:cNvPr id="4" name="D_67dd8b5fb5b6f69d" hidden="1"/>
          <p:cNvGraphicFramePr/>
          <p:nvPr>
            <p:extLst>
              <p:ext uri="{D42A27DB-BD31-4B8C-83A1-F6EECF244321}">
                <p14:modId xmlns:p14="http://schemas.microsoft.com/office/powerpoint/2010/main" val="8655090"/>
              </p:ext>
            </p:extLst>
          </p:nvPr>
        </p:nvGraphicFramePr>
        <p:xfrm>
          <a:off x="8769424" y="1700808"/>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0c254be68b80148e" hidden="1"/>
          <p:cNvGraphicFramePr/>
          <p:nvPr>
            <p:extLst>
              <p:ext uri="{D42A27DB-BD31-4B8C-83A1-F6EECF244321}">
                <p14:modId xmlns:p14="http://schemas.microsoft.com/office/powerpoint/2010/main" val="3986508399"/>
              </p:ext>
            </p:extLst>
          </p:nvPr>
        </p:nvGraphicFramePr>
        <p:xfrm>
          <a:off x="8985448" y="270892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3" name="D_f95acac3d28b2fde"/>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upper tier / unitary local authority stakeholders (3)
East Lancashire CCG</a:t>
            </a: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925667367"/>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6607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has the CCG been as part of the Safeguarding Adults Board?</a:t>
            </a:r>
          </a:p>
        </p:txBody>
      </p:sp>
      <p:graphicFrame>
        <p:nvGraphicFramePr>
          <p:cNvPr id="9" name="D_bad353662532a9b7"/>
          <p:cNvGraphicFramePr/>
          <p:nvPr>
            <p:extLst>
              <p:ext uri="{D42A27DB-BD31-4B8C-83A1-F6EECF244321}">
                <p14:modId xmlns:p14="http://schemas.microsoft.com/office/powerpoint/2010/main" val="2566477569"/>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75135126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940872"/>
            <a:ext cx="381699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upper tier / unitary local authority stakeholders</a:t>
            </a:r>
          </a:p>
        </p:txBody>
      </p:sp>
      <p:graphicFrame>
        <p:nvGraphicFramePr>
          <p:cNvPr id="4" name="D_5d2837e6f8178ee0" hidden="1"/>
          <p:cNvGraphicFramePr/>
          <p:nvPr>
            <p:extLst>
              <p:ext uri="{D42A27DB-BD31-4B8C-83A1-F6EECF244321}">
                <p14:modId xmlns:p14="http://schemas.microsoft.com/office/powerpoint/2010/main" val="1212248894"/>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d9a9ba41dfbda322" hidden="1"/>
          <p:cNvGraphicFramePr/>
          <p:nvPr>
            <p:extLst>
              <p:ext uri="{D42A27DB-BD31-4B8C-83A1-F6EECF244321}">
                <p14:modId xmlns:p14="http://schemas.microsoft.com/office/powerpoint/2010/main" val="49215883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683080b9089e29b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upper tier / unitary local authority stakeholders (3)
East Lancashire CCG</a:t>
            </a:r>
            <a:endParaRPr lang="en-GB" sz="1000" kern="0" dirty="0">
              <a:latin typeface="Segoe UI"/>
            </a:endParaRP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77744122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8352928"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Health and wellbeing board members</a:t>
            </a:r>
          </a:p>
        </p:txBody>
      </p:sp>
    </p:spTree>
    <p:extLst>
      <p:ext uri="{BB962C8B-B14F-4D97-AF65-F5344CB8AC3E}">
        <p14:creationId xmlns:p14="http://schemas.microsoft.com/office/powerpoint/2010/main" val="115618051"/>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8550"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active, if at all, would you say the CCG is as a member of the health and wellbeing board?</a:t>
            </a:r>
          </a:p>
        </p:txBody>
      </p:sp>
      <p:graphicFrame>
        <p:nvGraphicFramePr>
          <p:cNvPr id="9" name="D_b47eff0688983ecd"/>
          <p:cNvGraphicFramePr/>
          <p:nvPr>
            <p:extLst>
              <p:ext uri="{D42A27DB-BD31-4B8C-83A1-F6EECF244321}">
                <p14:modId xmlns:p14="http://schemas.microsoft.com/office/powerpoint/2010/main" val="193142117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3909093089"/>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5925" y="940872"/>
            <a:ext cx="3312939"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 and wellbeing board stakeholders</a:t>
            </a:r>
          </a:p>
        </p:txBody>
      </p:sp>
      <p:graphicFrame>
        <p:nvGraphicFramePr>
          <p:cNvPr id="4" name="D_b8046b7380d474ce" hidden="1"/>
          <p:cNvGraphicFramePr/>
          <p:nvPr>
            <p:extLst>
              <p:ext uri="{D42A27DB-BD31-4B8C-83A1-F6EECF244321}">
                <p14:modId xmlns:p14="http://schemas.microsoft.com/office/powerpoint/2010/main" val="1413428155"/>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956d6741f1bc5a99" hidden="1"/>
          <p:cNvGraphicFramePr/>
          <p:nvPr>
            <p:extLst>
              <p:ext uri="{D42A27DB-BD31-4B8C-83A1-F6EECF244321}">
                <p14:modId xmlns:p14="http://schemas.microsoft.com/office/powerpoint/2010/main" val="67511966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39ec95f9ba37830d"/>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 and wellbeing board stakeholders (0)
East Lancashire CCG</a:t>
            </a:r>
            <a:endParaRPr lang="en-GB" sz="1000" kern="0" dirty="0">
              <a:latin typeface="Segoe UI"/>
            </a:endParaRP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4235725373"/>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And how well, if at all, would you say the CCG and the local authority are working together to </a:t>
            </a:r>
            <a:r>
              <a:rPr lang="en-GB" sz="1800" u="sng" dirty="0">
                <a:latin typeface="Segoe UI"/>
                <a:ea typeface="Segoe UI" panose="020B0502040204020203" pitchFamily="34" charset="0"/>
                <a:cs typeface="Segoe UI" panose="020B0502040204020203" pitchFamily="34" charset="0"/>
              </a:rPr>
              <a:t>deliver shared plans</a:t>
            </a:r>
            <a:r>
              <a:rPr lang="en-GB" sz="1800" dirty="0">
                <a:latin typeface="Segoe UI"/>
                <a:ea typeface="Segoe UI" panose="020B0502040204020203" pitchFamily="34" charset="0"/>
                <a:cs typeface="Segoe UI" panose="020B0502040204020203" pitchFamily="34" charset="0"/>
              </a:rPr>
              <a:t> for integrated commissioning?</a:t>
            </a:r>
          </a:p>
        </p:txBody>
      </p:sp>
      <p:graphicFrame>
        <p:nvGraphicFramePr>
          <p:cNvPr id="9" name="D_e581607c2b3676fd"/>
          <p:cNvGraphicFramePr/>
          <p:nvPr>
            <p:extLst>
              <p:ext uri="{D42A27DB-BD31-4B8C-83A1-F6EECF244321}">
                <p14:modId xmlns:p14="http://schemas.microsoft.com/office/powerpoint/2010/main" val="74966069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361442361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926397"/>
            <a:ext cx="3312368"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 and wellbeing board stakeholders</a:t>
            </a:r>
          </a:p>
        </p:txBody>
      </p:sp>
      <p:graphicFrame>
        <p:nvGraphicFramePr>
          <p:cNvPr id="4" name="D_dc310e079e0f8fec" hidden="1"/>
          <p:cNvGraphicFramePr/>
          <p:nvPr>
            <p:extLst>
              <p:ext uri="{D42A27DB-BD31-4B8C-83A1-F6EECF244321}">
                <p14:modId xmlns:p14="http://schemas.microsoft.com/office/powerpoint/2010/main" val="1377886869"/>
              </p:ext>
            </p:extLst>
          </p:nvPr>
        </p:nvGraphicFramePr>
        <p:xfrm>
          <a:off x="8697416"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5c49718425f2bf39" hidden="1"/>
          <p:cNvGraphicFramePr/>
          <p:nvPr>
            <p:extLst>
              <p:ext uri="{D42A27DB-BD31-4B8C-83A1-F6EECF244321}">
                <p14:modId xmlns:p14="http://schemas.microsoft.com/office/powerpoint/2010/main" val="2962616735"/>
              </p:ext>
            </p:extLst>
          </p:nvPr>
        </p:nvGraphicFramePr>
        <p:xfrm>
          <a:off x="8553400"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2b2054e6915d8fec"/>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 and wellbeing board stakeholders (0)
East Lancashire CCG</a:t>
            </a:r>
            <a:endParaRPr lang="en-GB" sz="1000" kern="0" dirty="0">
              <a:latin typeface="Segoe UI"/>
            </a:endParaRP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4220516515"/>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8424936"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Healthwatch and patient groups</a:t>
            </a:r>
          </a:p>
        </p:txBody>
      </p:sp>
    </p:spTree>
    <p:extLst>
      <p:ext uri="{BB962C8B-B14F-4D97-AF65-F5344CB8AC3E}">
        <p14:creationId xmlns:p14="http://schemas.microsoft.com/office/powerpoint/2010/main" val="2550453962"/>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1ca4c9d02ccaa1e"/>
          <p:cNvGraphicFramePr/>
          <p:nvPr>
            <p:extLst>
              <p:ext uri="{D42A27DB-BD31-4B8C-83A1-F6EECF244321}">
                <p14:modId xmlns:p14="http://schemas.microsoft.com/office/powerpoint/2010/main" val="1468850731"/>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9" cy="57596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if at all, do you feel that the CCG has engaged with seldom heard groups?</a:t>
            </a:r>
          </a:p>
        </p:txBody>
      </p:sp>
      <p:graphicFrame>
        <p:nvGraphicFramePr>
          <p:cNvPr id="3" name="Ipsos Ribbon Rules" hidden="1"/>
          <p:cNvGraphicFramePr/>
          <p:nvPr>
            <p:extLst>
              <p:ext uri="{D42A27DB-BD31-4B8C-83A1-F6EECF244321}">
                <p14:modId xmlns:p14="http://schemas.microsoft.com/office/powerpoint/2010/main" val="116041236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09808" y="940962"/>
            <a:ext cx="352134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Healthwatch and patient group stakeholders</a:t>
            </a:r>
            <a:endParaRPr lang="en-GB" sz="1100" b="1" dirty="0">
              <a:solidFill>
                <a:schemeClr val="bg1"/>
              </a:solidFill>
              <a:latin typeface="Segoe UI"/>
              <a:ea typeface="Segoe UI" panose="020B0502040204020203" pitchFamily="34" charset="0"/>
              <a:cs typeface="Segoe UI" panose="020B0502040204020203" pitchFamily="34" charset="0"/>
            </a:endParaRPr>
          </a:p>
        </p:txBody>
      </p:sp>
      <p:graphicFrame>
        <p:nvGraphicFramePr>
          <p:cNvPr id="4" name="D_4eac974515e153e8" hidden="1"/>
          <p:cNvGraphicFramePr/>
          <p:nvPr>
            <p:extLst>
              <p:ext uri="{D42A27DB-BD31-4B8C-83A1-F6EECF244321}">
                <p14:modId xmlns:p14="http://schemas.microsoft.com/office/powerpoint/2010/main" val="1285157144"/>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81b97f4500233926" hidden="1"/>
          <p:cNvGraphicFramePr/>
          <p:nvPr>
            <p:extLst>
              <p:ext uri="{D42A27DB-BD31-4B8C-83A1-F6EECF244321}">
                <p14:modId xmlns:p14="http://schemas.microsoft.com/office/powerpoint/2010/main" val="520099895"/>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6" name="D_61e3ffd158c6f52f"/>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Healthwatch and patient group stakeholders (11)
East Lancashire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4325603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D_4d3329fb9cb8623a_CalcTable"/>
          <p:cNvGraphicFramePr>
            <a:graphicFrameLocks/>
          </p:cNvGraphicFramePr>
          <p:nvPr>
            <p:extLst>
              <p:ext uri="{D42A27DB-BD31-4B8C-83A1-F6EECF244321}">
                <p14:modId xmlns:p14="http://schemas.microsoft.com/office/powerpoint/2010/main" val="194134612"/>
              </p:ext>
            </p:extLst>
          </p:nvPr>
        </p:nvGraphicFramePr>
        <p:xfrm>
          <a:off x="267744" y="2942910"/>
          <a:ext cx="9432842" cy="1105200"/>
        </p:xfrm>
        <a:graphic>
          <a:graphicData uri="http://schemas.openxmlformats.org/drawingml/2006/table">
            <a:tbl>
              <a:tblPr firstRow="1" bandRow="1">
                <a:tableStyleId>{ED083AE6-46FA-4A59-8FB0-9F97EB10719F}</a:tableStyleId>
              </a:tblPr>
              <a:tblGrid>
                <a:gridCol w="4783459">
                  <a:extLst>
                    <a:ext uri="{9D8B030D-6E8A-4147-A177-3AD203B41FA5}">
                      <a16:colId xmlns="" xmlns:a16="http://schemas.microsoft.com/office/drawing/2014/main" val="20000"/>
                    </a:ext>
                  </a:extLst>
                </a:gridCol>
                <a:gridCol w="3149693">
                  <a:extLst>
                    <a:ext uri="{9D8B030D-6E8A-4147-A177-3AD203B41FA5}">
                      <a16:colId xmlns="" xmlns:a16="http://schemas.microsoft.com/office/drawing/2014/main" val="20001"/>
                    </a:ext>
                  </a:extLst>
                </a:gridCol>
                <a:gridCol w="495795">
                  <a:extLst>
                    <a:ext uri="{9D8B030D-6E8A-4147-A177-3AD203B41FA5}">
                      <a16:colId xmlns="" xmlns:a16="http://schemas.microsoft.com/office/drawing/2014/main" val="20002"/>
                    </a:ext>
                  </a:extLst>
                </a:gridCol>
                <a:gridCol w="495795">
                  <a:extLst>
                    <a:ext uri="{9D8B030D-6E8A-4147-A177-3AD203B41FA5}">
                      <a16:colId xmlns="" xmlns:a16="http://schemas.microsoft.com/office/drawing/2014/main" val="20003"/>
                    </a:ext>
                  </a:extLst>
                </a:gridCol>
                <a:gridCol w="508100">
                  <a:extLst>
                    <a:ext uri="{9D8B030D-6E8A-4147-A177-3AD203B41FA5}">
                      <a16:colId xmlns="" xmlns:a16="http://schemas.microsoft.com/office/drawing/2014/main" val="20004"/>
                    </a:ext>
                  </a:extLst>
                </a:gridCol>
              </a:tblGrid>
              <a:tr h="311415">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I have confidence that the</a:t>
                      </a:r>
                      <a:r>
                        <a:rPr lang="en-GB" sz="800" b="0" baseline="0" dirty="0">
                          <a:latin typeface="Segoe UI" panose="020B0502040204020203" pitchFamily="34" charset="0"/>
                          <a:ea typeface="Segoe UI" panose="020B0502040204020203" pitchFamily="34" charset="0"/>
                          <a:cs typeface="Segoe UI" panose="020B0502040204020203" pitchFamily="34" charset="0"/>
                        </a:rPr>
                        <a:t> CCG effectively monitors the quality of the services it commissions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11415">
                <a:tc>
                  <a:txBody>
                    <a:bodyPr/>
                    <a:lstStyle/>
                    <a:p>
                      <a:pPr algn="r"/>
                      <a:r>
                        <a:rPr lang="en-GB" sz="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If</a:t>
                      </a: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 had concerns about the quality of local services I would feel able to raise my concerns with the CCG</a:t>
                      </a:r>
                      <a:endParaRPr lang="en-GB" sz="80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11415">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 have confidence in the CCG to act on feedback it receives about the quality of services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graphicFrame>
        <p:nvGraphicFramePr>
          <p:cNvPr id="27" name="D_26127b33de28f8ff_CalcTable"/>
          <p:cNvGraphicFramePr>
            <a:graphicFrameLocks noChangeAspect="1"/>
          </p:cNvGraphicFramePr>
          <p:nvPr>
            <p:extLst>
              <p:ext uri="{D42A27DB-BD31-4B8C-83A1-F6EECF244321}">
                <p14:modId xmlns:p14="http://schemas.microsoft.com/office/powerpoint/2010/main" val="3340342652"/>
              </p:ext>
            </p:extLst>
          </p:nvPr>
        </p:nvGraphicFramePr>
        <p:xfrm>
          <a:off x="180957" y="324263"/>
          <a:ext cx="9420537" cy="2578800"/>
        </p:xfrm>
        <a:graphic>
          <a:graphicData uri="http://schemas.openxmlformats.org/drawingml/2006/table">
            <a:tbl>
              <a:tblPr firstRow="1" bandRow="1">
                <a:tableStyleId>{ED083AE6-46FA-4A59-8FB0-9F97EB10719F}</a:tableStyleId>
              </a:tblPr>
              <a:tblGrid>
                <a:gridCol w="4772024">
                  <a:extLst>
                    <a:ext uri="{9D8B030D-6E8A-4147-A177-3AD203B41FA5}">
                      <a16:colId xmlns="" xmlns:a16="http://schemas.microsoft.com/office/drawing/2014/main" val="20000"/>
                    </a:ext>
                  </a:extLst>
                </a:gridCol>
                <a:gridCol w="3096344">
                  <a:extLst>
                    <a:ext uri="{9D8B030D-6E8A-4147-A177-3AD203B41FA5}">
                      <a16:colId xmlns="" xmlns:a16="http://schemas.microsoft.com/office/drawing/2014/main" val="20001"/>
                    </a:ext>
                  </a:extLst>
                </a:gridCol>
                <a:gridCol w="560579">
                  <a:extLst>
                    <a:ext uri="{9D8B030D-6E8A-4147-A177-3AD203B41FA5}">
                      <a16:colId xmlns="" xmlns:a16="http://schemas.microsoft.com/office/drawing/2014/main" val="20002"/>
                    </a:ext>
                  </a:extLst>
                </a:gridCol>
                <a:gridCol w="495795">
                  <a:extLst>
                    <a:ext uri="{9D8B030D-6E8A-4147-A177-3AD203B41FA5}">
                      <a16:colId xmlns="" xmlns:a16="http://schemas.microsoft.com/office/drawing/2014/main" val="20003"/>
                    </a:ext>
                  </a:extLst>
                </a:gridCol>
                <a:gridCol w="495795">
                  <a:extLst>
                    <a:ext uri="{9D8B030D-6E8A-4147-A177-3AD203B41FA5}">
                      <a16:colId xmlns="" xmlns:a16="http://schemas.microsoft.com/office/drawing/2014/main" val="20004"/>
                    </a:ext>
                  </a:extLst>
                </a:gridCol>
              </a:tblGrid>
              <a:tr h="335144">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How effective, if at all, do you feel your</a:t>
                      </a:r>
                      <a:r>
                        <a:rPr lang="en-GB" sz="800" b="0" baseline="0" dirty="0">
                          <a:latin typeface="Segoe UI" panose="020B0502040204020203" pitchFamily="34" charset="0"/>
                          <a:ea typeface="Segoe UI" panose="020B0502040204020203" pitchFamily="34" charset="0"/>
                          <a:cs typeface="Segoe UI" panose="020B0502040204020203" pitchFamily="34" charset="0"/>
                        </a:rPr>
                        <a:t> </a:t>
                      </a:r>
                      <a:r>
                        <a:rPr lang="en-GB" sz="800" b="0" dirty="0">
                          <a:latin typeface="Segoe UI" panose="020B0502040204020203" pitchFamily="34" charset="0"/>
                          <a:ea typeface="Segoe UI" panose="020B0502040204020203" pitchFamily="34" charset="0"/>
                          <a:cs typeface="Segoe UI" panose="020B0502040204020203" pitchFamily="34" charset="0"/>
                        </a:rPr>
                        <a:t>CCG is as a local system leader?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04498918"/>
                  </a:ext>
                </a:extLst>
              </a:tr>
              <a:tr h="335144">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The</a:t>
                      </a:r>
                      <a:r>
                        <a:rPr lang="en-GB" sz="800" dirty="0">
                          <a:latin typeface="Segoe UI" panose="020B0502040204020203" pitchFamily="34" charset="0"/>
                          <a:ea typeface="Segoe UI" panose="020B0502040204020203" pitchFamily="34" charset="0"/>
                          <a:cs typeface="Segoe UI" panose="020B0502040204020203" pitchFamily="34" charset="0"/>
                        </a:rPr>
                        <a:t> </a:t>
                      </a:r>
                      <a:r>
                        <a:rPr lang="en-GB" sz="800" b="0" dirty="0">
                          <a:latin typeface="Segoe UI" panose="020B0502040204020203" pitchFamily="34" charset="0"/>
                          <a:ea typeface="Segoe UI" panose="020B0502040204020203" pitchFamily="34" charset="0"/>
                          <a:cs typeface="Segoe UI" panose="020B0502040204020203" pitchFamily="34" charset="0"/>
                        </a:rPr>
                        <a:t>leadership</a:t>
                      </a:r>
                      <a:r>
                        <a:rPr lang="en-GB" sz="800" b="0" baseline="0" dirty="0">
                          <a:latin typeface="Segoe UI" panose="020B0502040204020203" pitchFamily="34" charset="0"/>
                          <a:ea typeface="Segoe UI" panose="020B0502040204020203" pitchFamily="34" charset="0"/>
                          <a:cs typeface="Segoe UI" panose="020B0502040204020203" pitchFamily="34" charset="0"/>
                        </a:rPr>
                        <a:t> of the CCG has the necessary blend of skills and experience*</a:t>
                      </a:r>
                      <a:endParaRPr lang="en-GB" sz="800" b="0" dirty="0">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35144">
                <a:tc>
                  <a:txBody>
                    <a:bodyPr/>
                    <a:lstStyle/>
                    <a:p>
                      <a:pPr algn="r">
                        <a:lnSpc>
                          <a:spcPct val="100000"/>
                        </a:lnSpc>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There</a:t>
                      </a: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is clear and visible leadership of the CCG* </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0" marR="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35144">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There</a:t>
                      </a:r>
                      <a:r>
                        <a:rPr lang="en-GB" sz="800" b="0" baseline="0" dirty="0">
                          <a:latin typeface="Segoe UI" panose="020B0502040204020203" pitchFamily="34" charset="0"/>
                          <a:ea typeface="Segoe UI" panose="020B0502040204020203" pitchFamily="34" charset="0"/>
                          <a:cs typeface="Segoe UI" panose="020B0502040204020203" pitchFamily="34" charset="0"/>
                        </a:rPr>
                        <a:t> is clear and visible clinical leadership of the CCG*</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746879779"/>
                  </a:ext>
                </a:extLst>
              </a:tr>
              <a:tr h="3351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rPr>
                        <a:t>I have confidence in the</a:t>
                      </a: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leadership of the CCG to deliver its plans and priorities*</a:t>
                      </a:r>
                      <a:endParaRPr lang="en-GB" sz="8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70%</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35144">
                <a:tc>
                  <a:txBody>
                    <a:bodyPr/>
                    <a:lstStyle/>
                    <a:p>
                      <a:pPr algn="r">
                        <a:lnSpc>
                          <a:spcPct val="100000"/>
                        </a:lnSpc>
                      </a:pPr>
                      <a:r>
                        <a:rPr lang="en-GB" sz="8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The leadership of the CCG is delivering continued quality improvements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67%</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35144">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sz="800" dirty="0">
                          <a:latin typeface="Segoe UI" panose="020B0502040204020203" pitchFamily="34" charset="0"/>
                          <a:ea typeface="Segoe UI" panose="020B0502040204020203" pitchFamily="34" charset="0"/>
                          <a:cs typeface="Segoe UI" panose="020B0502040204020203" pitchFamily="34" charset="0"/>
                        </a:rPr>
                        <a:t>I have confidence</a:t>
                      </a:r>
                      <a:r>
                        <a:rPr lang="en-GB" sz="800" baseline="0" dirty="0">
                          <a:latin typeface="Segoe UI" panose="020B0502040204020203" pitchFamily="34" charset="0"/>
                          <a:ea typeface="Segoe UI" panose="020B0502040204020203" pitchFamily="34" charset="0"/>
                          <a:cs typeface="Segoe UI" panose="020B0502040204020203" pitchFamily="34" charset="0"/>
                        </a:rPr>
                        <a:t> in the leadership of the CCG to deliver improved outcomes for patients*</a:t>
                      </a:r>
                      <a:endParaRPr lang="en-GB" sz="800" dirty="0">
                        <a:latin typeface="Segoe UI" panose="020B0502040204020203" pitchFamily="34" charset="0"/>
                        <a:ea typeface="Segoe UI" panose="020B0502040204020203" pitchFamily="34" charset="0"/>
                        <a:cs typeface="Segoe UI" panose="020B0502040204020203" pitchFamily="34" charset="0"/>
                      </a:endParaRP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bl>
          </a:graphicData>
        </a:graphic>
      </p:graphicFrame>
      <p:graphicFrame>
        <p:nvGraphicFramePr>
          <p:cNvPr id="90" name="D_ed026a681845ea24_CalcTable"/>
          <p:cNvGraphicFramePr>
            <a:graphicFrameLocks/>
          </p:cNvGraphicFramePr>
          <p:nvPr>
            <p:extLst>
              <p:ext uri="{D42A27DB-BD31-4B8C-83A1-F6EECF244321}">
                <p14:modId xmlns:p14="http://schemas.microsoft.com/office/powerpoint/2010/main" val="73703745"/>
              </p:ext>
            </p:extLst>
          </p:nvPr>
        </p:nvGraphicFramePr>
        <p:xfrm>
          <a:off x="187450" y="4071455"/>
          <a:ext cx="9420537" cy="2210400"/>
        </p:xfrm>
        <a:graphic>
          <a:graphicData uri="http://schemas.openxmlformats.org/drawingml/2006/table">
            <a:tbl>
              <a:tblPr firstRow="1" bandRow="1">
                <a:tableStyleId>{ED083AE6-46FA-4A59-8FB0-9F97EB10719F}</a:tableStyleId>
              </a:tblPr>
              <a:tblGrid>
                <a:gridCol w="4782870">
                  <a:extLst>
                    <a:ext uri="{9D8B030D-6E8A-4147-A177-3AD203B41FA5}">
                      <a16:colId xmlns="" xmlns:a16="http://schemas.microsoft.com/office/drawing/2014/main" val="20000"/>
                    </a:ext>
                  </a:extLst>
                </a:gridCol>
                <a:gridCol w="3150282">
                  <a:extLst>
                    <a:ext uri="{9D8B030D-6E8A-4147-A177-3AD203B41FA5}">
                      <a16:colId xmlns="" xmlns:a16="http://schemas.microsoft.com/office/drawing/2014/main" val="20001"/>
                    </a:ext>
                  </a:extLst>
                </a:gridCol>
                <a:gridCol w="495795">
                  <a:extLst>
                    <a:ext uri="{9D8B030D-6E8A-4147-A177-3AD203B41FA5}">
                      <a16:colId xmlns="" xmlns:a16="http://schemas.microsoft.com/office/drawing/2014/main" val="20002"/>
                    </a:ext>
                  </a:extLst>
                </a:gridCol>
                <a:gridCol w="495795">
                  <a:extLst>
                    <a:ext uri="{9D8B030D-6E8A-4147-A177-3AD203B41FA5}">
                      <a16:colId xmlns="" xmlns:a16="http://schemas.microsoft.com/office/drawing/2014/main" val="20003"/>
                    </a:ext>
                  </a:extLst>
                </a:gridCol>
                <a:gridCol w="495795">
                  <a:extLst>
                    <a:ext uri="{9D8B030D-6E8A-4147-A177-3AD203B41FA5}">
                      <a16:colId xmlns="" xmlns:a16="http://schemas.microsoft.com/office/drawing/2014/main" val="20004"/>
                    </a:ext>
                  </a:extLst>
                </a:gridCol>
              </a:tblGrid>
              <a:tr h="293400">
                <a:tc>
                  <a:txBody>
                    <a:bodyPr/>
                    <a:lstStyle/>
                    <a:p>
                      <a:pPr algn="r">
                        <a:lnSpc>
                          <a:spcPct val="100000"/>
                        </a:lnSpc>
                      </a:pPr>
                      <a:r>
                        <a:rPr lang="en-GB" sz="800" b="0" dirty="0">
                          <a:latin typeface="Segoe UI" panose="020B0502040204020203" pitchFamily="34" charset="0"/>
                          <a:ea typeface="Segoe UI" panose="020B0502040204020203" pitchFamily="34" charset="0"/>
                          <a:cs typeface="Segoe UI" panose="020B0502040204020203" pitchFamily="34" charset="0"/>
                        </a:rPr>
                        <a:t>How much would you say you</a:t>
                      </a:r>
                      <a:r>
                        <a:rPr lang="en-GB" sz="800" b="0" baseline="0" dirty="0">
                          <a:latin typeface="Segoe UI" panose="020B0502040204020203" pitchFamily="34" charset="0"/>
                          <a:ea typeface="Segoe UI" panose="020B0502040204020203" pitchFamily="34" charset="0"/>
                          <a:cs typeface="Segoe UI" panose="020B0502040204020203" pitchFamily="34" charset="0"/>
                        </a:rPr>
                        <a:t> know about the CCG’s plans and priorities?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93400">
                <a:tc>
                  <a:txBody>
                    <a:bodyPr/>
                    <a:lstStyle/>
                    <a:p>
                      <a:pPr algn="r"/>
                      <a:r>
                        <a:rPr lang="en-GB" sz="8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I have been given the opportunity to influence the CCG’s plans and priorities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69%</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When I have commented on the CCG’s plans and priorities I feel that my comments have been taken on board</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The CCG has effectively communicated its plans and  priorities to me</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63%</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54%</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The CCG’s plans and priorities are the right ones</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51%</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62%</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93400">
                <a:tc>
                  <a:txBody>
                    <a:bodyPr/>
                    <a:lstStyle/>
                    <a:p>
                      <a:pPr algn="r"/>
                      <a:r>
                        <a:rPr lang="en-GB" sz="80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Improving patient outcomes is a core focus for my CCG</a:t>
                      </a:r>
                    </a:p>
                  </a:txBody>
                  <a:tcPr marL="108000" marR="10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88%</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75%</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0000"/>
                        </a:lnSpc>
                      </a:pPr>
                      <a:r>
                        <a:rPr lang="en-GB" sz="800" b="1">
                          <a:solidFill>
                            <a:schemeClr val="tx1"/>
                          </a:solidFill>
                          <a:latin typeface="Segoe UI" panose="020B0502040204020203" pitchFamily="34" charset="0"/>
                          <a:ea typeface="Segoe UI" panose="020B0502040204020203" pitchFamily="34" charset="0"/>
                          <a:cs typeface="Segoe UI" panose="020B0502040204020203" pitchFamily="34" charset="0"/>
                        </a:rPr>
                        <a:t>86%</a:t>
                      </a:r>
                      <a:endParaRPr lang="en-GB" sz="800" b="1"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886636035"/>
                  </a:ext>
                </a:extLst>
              </a:tr>
            </a:tbl>
          </a:graphicData>
        </a:graphic>
      </p:graphicFrame>
      <p:sp>
        <p:nvSpPr>
          <p:cNvPr id="88" name="Rectangle 87"/>
          <p:cNvSpPr/>
          <p:nvPr/>
        </p:nvSpPr>
        <p:spPr bwMode="auto">
          <a:xfrm>
            <a:off x="272480" y="2897304"/>
            <a:ext cx="9364639" cy="1117900"/>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graphicFrame>
        <p:nvGraphicFramePr>
          <p:cNvPr id="58" name="D_10fe5b5a526578ff"/>
          <p:cNvGraphicFramePr>
            <a:graphicFrameLocks noChangeAspect="1"/>
          </p:cNvGraphicFramePr>
          <p:nvPr>
            <p:extLst>
              <p:ext uri="{D42A27DB-BD31-4B8C-83A1-F6EECF244321}">
                <p14:modId xmlns:p14="http://schemas.microsoft.com/office/powerpoint/2010/main" val="2964825253"/>
              </p:ext>
            </p:extLst>
          </p:nvPr>
        </p:nvGraphicFramePr>
        <p:xfrm>
          <a:off x="4964901" y="1816134"/>
          <a:ext cx="3174849" cy="2710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9" name="D_67c05f1ae6ca78ff"/>
          <p:cNvGraphicFramePr>
            <a:graphicFrameLocks noChangeAspect="1"/>
          </p:cNvGraphicFramePr>
          <p:nvPr>
            <p:extLst>
              <p:ext uri="{D42A27DB-BD31-4B8C-83A1-F6EECF244321}">
                <p14:modId xmlns:p14="http://schemas.microsoft.com/office/powerpoint/2010/main" val="1941832804"/>
              </p:ext>
            </p:extLst>
          </p:nvPr>
        </p:nvGraphicFramePr>
        <p:xfrm>
          <a:off x="4974136" y="2170643"/>
          <a:ext cx="3174849" cy="2710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Ipsos Ribbon Rules" hidden="1"/>
          <p:cNvGraphicFramePr/>
          <p:nvPr>
            <p:extLst>
              <p:ext uri="{D42A27DB-BD31-4B8C-83A1-F6EECF244321}">
                <p14:modId xmlns:p14="http://schemas.microsoft.com/office/powerpoint/2010/main" val="1386435454"/>
              </p:ext>
            </p:extLst>
          </p:nvPr>
        </p:nvGraphicFramePr>
        <p:xfrm>
          <a:off x="7874000" y="-571500"/>
          <a:ext cx="3174849" cy="508000"/>
        </p:xfrm>
        <a:graphic>
          <a:graphicData uri="http://schemas.openxmlformats.org/drawingml/2006/chart">
            <c:chart xmlns:c="http://schemas.openxmlformats.org/drawingml/2006/chart" xmlns:r="http://schemas.openxmlformats.org/officeDocument/2006/relationships" r:id="rId5"/>
          </a:graphicData>
        </a:graphic>
      </p:graphicFrame>
      <p:sp>
        <p:nvSpPr>
          <p:cNvPr id="52" name="TextBox 51"/>
          <p:cNvSpPr txBox="1"/>
          <p:nvPr/>
        </p:nvSpPr>
        <p:spPr>
          <a:xfrm>
            <a:off x="5013078" y="60538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very/fairly effective</a:t>
            </a:r>
          </a:p>
        </p:txBody>
      </p:sp>
      <p:graphicFrame>
        <p:nvGraphicFramePr>
          <p:cNvPr id="44" name="D_35af10cdafc65d1b"/>
          <p:cNvGraphicFramePr>
            <a:graphicFrameLocks noChangeAspect="1"/>
          </p:cNvGraphicFramePr>
          <p:nvPr>
            <p:extLst>
              <p:ext uri="{D42A27DB-BD31-4B8C-83A1-F6EECF244321}">
                <p14:modId xmlns:p14="http://schemas.microsoft.com/office/powerpoint/2010/main" val="852505232"/>
              </p:ext>
            </p:extLst>
          </p:nvPr>
        </p:nvGraphicFramePr>
        <p:xfrm>
          <a:off x="4974137" y="1434386"/>
          <a:ext cx="3174849" cy="271066"/>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bwMode="auto">
          <a:xfrm>
            <a:off x="272480" y="260646"/>
            <a:ext cx="9370005" cy="2633135"/>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1" name="TextBox 100"/>
          <p:cNvSpPr txBox="1"/>
          <p:nvPr/>
        </p:nvSpPr>
        <p:spPr>
          <a:xfrm>
            <a:off x="5014160" y="993197"/>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72" name="TextBox 71"/>
          <p:cNvSpPr txBox="1"/>
          <p:nvPr/>
        </p:nvSpPr>
        <p:spPr>
          <a:xfrm>
            <a:off x="5017432" y="170720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73" name="TextBox 72"/>
          <p:cNvSpPr txBox="1"/>
          <p:nvPr/>
        </p:nvSpPr>
        <p:spPr>
          <a:xfrm>
            <a:off x="5010826" y="2064581"/>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74" name="TextBox 73"/>
          <p:cNvSpPr txBox="1"/>
          <p:nvPr/>
        </p:nvSpPr>
        <p:spPr>
          <a:xfrm>
            <a:off x="5017432" y="2468008"/>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75" name="D_750df430382bd8ff"/>
          <p:cNvGraphicFramePr>
            <a:graphicFrameLocks noChangeAspect="1"/>
          </p:cNvGraphicFramePr>
          <p:nvPr>
            <p:extLst>
              <p:ext uri="{D42A27DB-BD31-4B8C-83A1-F6EECF244321}">
                <p14:modId xmlns:p14="http://schemas.microsoft.com/office/powerpoint/2010/main" val="1179429823"/>
              </p:ext>
            </p:extLst>
          </p:nvPr>
        </p:nvGraphicFramePr>
        <p:xfrm>
          <a:off x="4969932" y="1069209"/>
          <a:ext cx="3174849" cy="271066"/>
        </p:xfrm>
        <a:graphic>
          <a:graphicData uri="http://schemas.openxmlformats.org/drawingml/2006/chart">
            <c:chart xmlns:c="http://schemas.openxmlformats.org/drawingml/2006/chart" xmlns:r="http://schemas.openxmlformats.org/officeDocument/2006/relationships" r:id="rId7"/>
          </a:graphicData>
        </a:graphic>
      </p:graphicFrame>
      <p:sp>
        <p:nvSpPr>
          <p:cNvPr id="76" name="TextBox 75"/>
          <p:cNvSpPr txBox="1"/>
          <p:nvPr/>
        </p:nvSpPr>
        <p:spPr>
          <a:xfrm>
            <a:off x="5018476" y="1359305"/>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82" name="D_9d7366646a04623a"/>
          <p:cNvGraphicFramePr>
            <a:graphicFrameLocks noChangeAspect="1"/>
          </p:cNvGraphicFramePr>
          <p:nvPr>
            <p:extLst>
              <p:ext uri="{D42A27DB-BD31-4B8C-83A1-F6EECF244321}">
                <p14:modId xmlns:p14="http://schemas.microsoft.com/office/powerpoint/2010/main" val="1563578579"/>
              </p:ext>
            </p:extLst>
          </p:nvPr>
        </p:nvGraphicFramePr>
        <p:xfrm>
          <a:off x="5000006" y="2886153"/>
          <a:ext cx="3174849" cy="271066"/>
        </p:xfrm>
        <a:graphic>
          <a:graphicData uri="http://schemas.openxmlformats.org/drawingml/2006/chart">
            <c:chart xmlns:c="http://schemas.openxmlformats.org/drawingml/2006/chart" xmlns:r="http://schemas.openxmlformats.org/officeDocument/2006/relationships" r:id="rId8"/>
          </a:graphicData>
        </a:graphic>
      </p:graphicFrame>
      <p:sp>
        <p:nvSpPr>
          <p:cNvPr id="83" name="TextBox 82"/>
          <p:cNvSpPr txBox="1"/>
          <p:nvPr/>
        </p:nvSpPr>
        <p:spPr>
          <a:xfrm>
            <a:off x="5099300" y="3140420"/>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84" name="D_2e68aec5a925023a"/>
          <p:cNvGraphicFramePr>
            <a:graphicFrameLocks noChangeAspect="1"/>
          </p:cNvGraphicFramePr>
          <p:nvPr>
            <p:extLst>
              <p:ext uri="{D42A27DB-BD31-4B8C-83A1-F6EECF244321}">
                <p14:modId xmlns:p14="http://schemas.microsoft.com/office/powerpoint/2010/main" val="857792344"/>
              </p:ext>
            </p:extLst>
          </p:nvPr>
        </p:nvGraphicFramePr>
        <p:xfrm>
          <a:off x="5000006" y="3246560"/>
          <a:ext cx="3174849" cy="27106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5" name="D_165d7f936def5e3a"/>
          <p:cNvGraphicFramePr>
            <a:graphicFrameLocks noChangeAspect="1"/>
          </p:cNvGraphicFramePr>
          <p:nvPr>
            <p:extLst>
              <p:ext uri="{D42A27DB-BD31-4B8C-83A1-F6EECF244321}">
                <p14:modId xmlns:p14="http://schemas.microsoft.com/office/powerpoint/2010/main" val="2597587462"/>
              </p:ext>
            </p:extLst>
          </p:nvPr>
        </p:nvGraphicFramePr>
        <p:xfrm>
          <a:off x="5000006" y="3601297"/>
          <a:ext cx="3174849" cy="271066"/>
        </p:xfrm>
        <a:graphic>
          <a:graphicData uri="http://schemas.openxmlformats.org/drawingml/2006/chart">
            <c:chart xmlns:c="http://schemas.openxmlformats.org/drawingml/2006/chart" xmlns:r="http://schemas.openxmlformats.org/officeDocument/2006/relationships" r:id="rId10"/>
          </a:graphicData>
        </a:graphic>
      </p:graphicFrame>
      <p:sp>
        <p:nvSpPr>
          <p:cNvPr id="86" name="TextBox 85"/>
          <p:cNvSpPr txBox="1"/>
          <p:nvPr/>
        </p:nvSpPr>
        <p:spPr>
          <a:xfrm>
            <a:off x="5099300" y="3510170"/>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87" name="TextBox 86"/>
          <p:cNvSpPr txBox="1"/>
          <p:nvPr/>
        </p:nvSpPr>
        <p:spPr>
          <a:xfrm>
            <a:off x="5086963" y="383818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97" name="Rectangle 96"/>
          <p:cNvSpPr/>
          <p:nvPr/>
        </p:nvSpPr>
        <p:spPr bwMode="auto">
          <a:xfrm>
            <a:off x="272480" y="4003949"/>
            <a:ext cx="9365228" cy="2216492"/>
          </a:xfrm>
          <a:prstGeom prst="rect">
            <a:avLst/>
          </a:prstGeom>
          <a:noFill/>
          <a:ln w="9525" cap="flat" cmpd="sng" algn="ctr">
            <a:solidFill>
              <a:schemeClr val="tx1"/>
            </a:solid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54" name="TextBox 53"/>
          <p:cNvSpPr txBox="1"/>
          <p:nvPr/>
        </p:nvSpPr>
        <p:spPr>
          <a:xfrm>
            <a:off x="3614798" y="268227"/>
            <a:ext cx="1338561"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Leadership of the CCG</a:t>
            </a:r>
          </a:p>
        </p:txBody>
      </p:sp>
      <p:sp>
        <p:nvSpPr>
          <p:cNvPr id="57" name="TextBox 56"/>
          <p:cNvSpPr txBox="1"/>
          <p:nvPr/>
        </p:nvSpPr>
        <p:spPr>
          <a:xfrm>
            <a:off x="2847607" y="2894607"/>
            <a:ext cx="2101386"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Monitoring and reviewing services</a:t>
            </a:r>
          </a:p>
        </p:txBody>
      </p:sp>
      <p:sp>
        <p:nvSpPr>
          <p:cNvPr id="60" name="TextBox 59"/>
          <p:cNvSpPr txBox="1"/>
          <p:nvPr/>
        </p:nvSpPr>
        <p:spPr>
          <a:xfrm>
            <a:off x="3693261" y="4005766"/>
            <a:ext cx="1255732"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Plans and priorities</a:t>
            </a:r>
          </a:p>
        </p:txBody>
      </p:sp>
      <p:sp>
        <p:nvSpPr>
          <p:cNvPr id="53" name="TextBox 52"/>
          <p:cNvSpPr txBox="1"/>
          <p:nvPr/>
        </p:nvSpPr>
        <p:spPr>
          <a:xfrm>
            <a:off x="8174855" y="275807"/>
            <a:ext cx="1467630"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1" name="TextBox 60"/>
          <p:cNvSpPr txBox="1"/>
          <p:nvPr/>
        </p:nvSpPr>
        <p:spPr>
          <a:xfrm>
            <a:off x="8165617" y="2863471"/>
            <a:ext cx="1467630"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4" name="TextBox 63"/>
          <p:cNvSpPr txBox="1"/>
          <p:nvPr/>
        </p:nvSpPr>
        <p:spPr>
          <a:xfrm>
            <a:off x="8180678" y="3978900"/>
            <a:ext cx="1467630" cy="153888"/>
          </a:xfrm>
          <a:prstGeom prst="rect">
            <a:avLst/>
          </a:prstGeom>
          <a:solidFill>
            <a:schemeClr val="accent1"/>
          </a:solidFill>
        </p:spPr>
        <p:txBody>
          <a:bodyPr wrap="square" lIns="0" tIns="0" rIns="0" bIns="0" rtlCol="0">
            <a:spAutoFit/>
          </a:bodyPr>
          <a:lstStyle/>
          <a:p>
            <a:pPr algn="l"/>
            <a:r>
              <a:rPr lang="en-GB" sz="1000" b="1" dirty="0">
                <a:solidFill>
                  <a:schemeClr val="bg1"/>
                </a:solidFill>
                <a:latin typeface="Segoe UI" panose="020B0502040204020203" pitchFamily="34" charset="0"/>
                <a:ea typeface="Segoe UI" panose="020B0502040204020203" pitchFamily="34" charset="0"/>
                <a:cs typeface="Segoe UI" panose="020B0502040204020203" pitchFamily="34" charset="0"/>
              </a:rPr>
              <a:t>2017       2016      2015   </a:t>
            </a:r>
          </a:p>
        </p:txBody>
      </p:sp>
      <p:sp>
        <p:nvSpPr>
          <p:cNvPr id="65" name="Title 1"/>
          <p:cNvSpPr txBox="1">
            <a:spLocks/>
          </p:cNvSpPr>
          <p:nvPr/>
        </p:nvSpPr>
        <p:spPr>
          <a:xfrm>
            <a:off x="200025" y="186757"/>
            <a:ext cx="1656631" cy="235358"/>
          </a:xfrm>
          <a:prstGeom prst="rect">
            <a:avLst/>
          </a:prstGeom>
          <a:solidFill>
            <a:srgbClr val="173861"/>
          </a:solidFill>
        </p:spPr>
        <p:txBody>
          <a:bodyPr lIns="0" tIns="0" rIns="0" bIns="0"/>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indent="85725"/>
            <a:r>
              <a:rPr lang="en-GB" sz="1600" kern="0" dirty="0">
                <a:latin typeface="Segoe UI" panose="020B0502040204020203" pitchFamily="34" charset="0"/>
                <a:ea typeface="Segoe UI" panose="020B0502040204020203" pitchFamily="34" charset="0"/>
                <a:cs typeface="Segoe UI" panose="020B0502040204020203" pitchFamily="34" charset="0"/>
              </a:rPr>
              <a:t>Summary cont.</a:t>
            </a:r>
          </a:p>
        </p:txBody>
      </p:sp>
      <p:graphicFrame>
        <p:nvGraphicFramePr>
          <p:cNvPr id="2" name="D_26127b33de28f8ff" hidden="1"/>
          <p:cNvGraphicFramePr/>
          <p:nvPr>
            <p:extLst>
              <p:ext uri="{D42A27DB-BD31-4B8C-83A1-F6EECF244321}">
                <p14:modId xmlns:p14="http://schemas.microsoft.com/office/powerpoint/2010/main" val="564444970"/>
              </p:ext>
            </p:extLst>
          </p:nvPr>
        </p:nvGraphicFramePr>
        <p:xfrm>
          <a:off x="7909254" y="-254000"/>
          <a:ext cx="2032000" cy="508000"/>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 name="D_4d3329fb9cb8623a" hidden="1"/>
          <p:cNvGraphicFramePr/>
          <p:nvPr>
            <p:extLst>
              <p:ext uri="{D42A27DB-BD31-4B8C-83A1-F6EECF244321}">
                <p14:modId xmlns:p14="http://schemas.microsoft.com/office/powerpoint/2010/main" val="381186408"/>
              </p:ext>
            </p:extLst>
          </p:nvPr>
        </p:nvGraphicFramePr>
        <p:xfrm>
          <a:off x="7909630" y="2924944"/>
          <a:ext cx="2032000" cy="5486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8" name="D_ed026a681845ea24" hidden="1"/>
          <p:cNvGraphicFramePr/>
          <p:nvPr>
            <p:extLst>
              <p:ext uri="{D42A27DB-BD31-4B8C-83A1-F6EECF244321}">
                <p14:modId xmlns:p14="http://schemas.microsoft.com/office/powerpoint/2010/main" val="3542049697"/>
              </p:ext>
            </p:extLst>
          </p:nvPr>
        </p:nvGraphicFramePr>
        <p:xfrm>
          <a:off x="7890785" y="4293096"/>
          <a:ext cx="2032000" cy="508000"/>
        </p:xfrm>
        <a:graphic>
          <a:graphicData uri="http://schemas.openxmlformats.org/drawingml/2006/chart">
            <c:chart xmlns:c="http://schemas.openxmlformats.org/drawingml/2006/chart" xmlns:r="http://schemas.openxmlformats.org/officeDocument/2006/relationships" r:id="rId13"/>
          </a:graphicData>
        </a:graphic>
      </p:graphicFrame>
      <p:sp>
        <p:nvSpPr>
          <p:cNvPr id="68" name="D_7bfe28807d9330e8"/>
          <p:cNvSpPr txBox="1"/>
          <p:nvPr/>
        </p:nvSpPr>
        <p:spPr>
          <a:xfrm>
            <a:off x="6177136" y="6613401"/>
            <a:ext cx="2646138" cy="153888"/>
          </a:xfrm>
          <a:prstGeom prst="rect">
            <a:avLst/>
          </a:prstGeom>
          <a:noFill/>
        </p:spPr>
        <p:txBody>
          <a:bodyPr wrap="square" lIns="0" tIns="0" rIns="0" bIns="0" rtlCol="0">
            <a:spAutoFit/>
          </a:bodyPr>
          <a:lstStyle/>
          <a:p>
            <a:r>
              <a:rPr lang="en-GB" sz="1000" dirty="0">
                <a:solidFill>
                  <a:schemeClr val="bg1"/>
                </a:solidFill>
                <a:latin typeface="Segoe UI" panose="020B0502040204020203" pitchFamily="34" charset="0"/>
                <a:ea typeface="Segoe UI" panose="020B0502040204020203" pitchFamily="34" charset="0"/>
                <a:cs typeface="Segoe UI" panose="020B0502040204020203" pitchFamily="34" charset="0"/>
              </a:rPr>
              <a:t>Fieldwork: 16 January - 28 February 2017</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sp>
        <p:nvSpPr>
          <p:cNvPr id="66" name="D_5f3f2349e50b9f38"/>
          <p:cNvSpPr txBox="1"/>
          <p:nvPr/>
        </p:nvSpPr>
        <p:spPr>
          <a:xfrm>
            <a:off x="2784903" y="6237312"/>
            <a:ext cx="3312368" cy="216024"/>
          </a:xfrm>
          <a:prstGeom prst="rect">
            <a:avLst/>
          </a:prstGeom>
          <a:no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None/>
            </a:pPr>
            <a:r>
              <a:rPr lang="en-GB" sz="1100" kern="0" dirty="0">
                <a:solidFill>
                  <a:schemeClr val="tx1"/>
                </a:solidFill>
                <a:latin typeface="Segoe UI" panose="020B0502040204020203" pitchFamily="34" charset="0"/>
                <a:ea typeface="Segoe UI" panose="020B0502040204020203" pitchFamily="34" charset="0"/>
                <a:cs typeface="Segoe UI" panose="020B0502040204020203" pitchFamily="34" charset="0"/>
              </a:rPr>
              <a:t>East Lancashire CCG</a:t>
            </a:r>
          </a:p>
        </p:txBody>
      </p:sp>
      <p:graphicFrame>
        <p:nvGraphicFramePr>
          <p:cNvPr id="93" name="D_2e9a2073fe616a24"/>
          <p:cNvGraphicFramePr>
            <a:graphicFrameLocks noChangeAspect="1"/>
          </p:cNvGraphicFramePr>
          <p:nvPr>
            <p:extLst>
              <p:ext uri="{D42A27DB-BD31-4B8C-83A1-F6EECF244321}">
                <p14:modId xmlns:p14="http://schemas.microsoft.com/office/powerpoint/2010/main" val="2832505021"/>
              </p:ext>
            </p:extLst>
          </p:nvPr>
        </p:nvGraphicFramePr>
        <p:xfrm>
          <a:off x="4975377" y="4373298"/>
          <a:ext cx="3174849" cy="271066"/>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91" name="D_eded9ba1bb89c024"/>
          <p:cNvGraphicFramePr>
            <a:graphicFrameLocks noChangeAspect="1"/>
          </p:cNvGraphicFramePr>
          <p:nvPr>
            <p:extLst>
              <p:ext uri="{D42A27DB-BD31-4B8C-83A1-F6EECF244321}">
                <p14:modId xmlns:p14="http://schemas.microsoft.com/office/powerpoint/2010/main" val="1360977952"/>
              </p:ext>
            </p:extLst>
          </p:nvPr>
        </p:nvGraphicFramePr>
        <p:xfrm>
          <a:off x="4975377" y="4025591"/>
          <a:ext cx="3174849" cy="271066"/>
        </p:xfrm>
        <a:graphic>
          <a:graphicData uri="http://schemas.openxmlformats.org/drawingml/2006/chart">
            <c:chart xmlns:c="http://schemas.openxmlformats.org/drawingml/2006/chart" xmlns:r="http://schemas.openxmlformats.org/officeDocument/2006/relationships" r:id="rId15"/>
          </a:graphicData>
        </a:graphic>
      </p:graphicFrame>
      <p:sp>
        <p:nvSpPr>
          <p:cNvPr id="92" name="TextBox 91"/>
          <p:cNvSpPr txBox="1"/>
          <p:nvPr/>
        </p:nvSpPr>
        <p:spPr>
          <a:xfrm>
            <a:off x="5074671" y="4261568"/>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a great deal/fair amount</a:t>
            </a:r>
          </a:p>
        </p:txBody>
      </p:sp>
      <p:graphicFrame>
        <p:nvGraphicFramePr>
          <p:cNvPr id="94" name="D_80dcb5bb1965ea24"/>
          <p:cNvGraphicFramePr>
            <a:graphicFrameLocks noChangeAspect="1"/>
          </p:cNvGraphicFramePr>
          <p:nvPr>
            <p:extLst>
              <p:ext uri="{D42A27DB-BD31-4B8C-83A1-F6EECF244321}">
                <p14:modId xmlns:p14="http://schemas.microsoft.com/office/powerpoint/2010/main" val="2577223858"/>
              </p:ext>
            </p:extLst>
          </p:nvPr>
        </p:nvGraphicFramePr>
        <p:xfrm>
          <a:off x="4975377" y="4681099"/>
          <a:ext cx="3174849" cy="271066"/>
        </p:xfrm>
        <a:graphic>
          <a:graphicData uri="http://schemas.openxmlformats.org/drawingml/2006/chart">
            <c:chart xmlns:c="http://schemas.openxmlformats.org/drawingml/2006/chart" xmlns:r="http://schemas.openxmlformats.org/officeDocument/2006/relationships" r:id="rId16"/>
          </a:graphicData>
        </a:graphic>
      </p:graphicFrame>
      <p:sp>
        <p:nvSpPr>
          <p:cNvPr id="95" name="TextBox 94"/>
          <p:cNvSpPr txBox="1"/>
          <p:nvPr/>
        </p:nvSpPr>
        <p:spPr>
          <a:xfrm>
            <a:off x="5074374" y="4606547"/>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96" name="TextBox 95"/>
          <p:cNvSpPr txBox="1"/>
          <p:nvPr/>
        </p:nvSpPr>
        <p:spPr>
          <a:xfrm>
            <a:off x="5062560" y="4924197"/>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47" name="D_97276d2ae475ea24"/>
          <p:cNvGraphicFramePr>
            <a:graphicFrameLocks noChangeAspect="1"/>
          </p:cNvGraphicFramePr>
          <p:nvPr>
            <p:extLst>
              <p:ext uri="{D42A27DB-BD31-4B8C-83A1-F6EECF244321}">
                <p14:modId xmlns:p14="http://schemas.microsoft.com/office/powerpoint/2010/main" val="200574306"/>
              </p:ext>
            </p:extLst>
          </p:nvPr>
        </p:nvGraphicFramePr>
        <p:xfrm>
          <a:off x="4975377" y="5093998"/>
          <a:ext cx="3174849" cy="271066"/>
        </p:xfrm>
        <a:graphic>
          <a:graphicData uri="http://schemas.openxmlformats.org/drawingml/2006/chart">
            <c:chart xmlns:c="http://schemas.openxmlformats.org/drawingml/2006/chart" xmlns:r="http://schemas.openxmlformats.org/officeDocument/2006/relationships" r:id="rId17"/>
          </a:graphicData>
        </a:graphic>
      </p:graphicFrame>
      <p:sp>
        <p:nvSpPr>
          <p:cNvPr id="48" name="TextBox 47"/>
          <p:cNvSpPr txBox="1"/>
          <p:nvPr/>
        </p:nvSpPr>
        <p:spPr>
          <a:xfrm>
            <a:off x="5074437" y="533709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50" name="D_42e2543ecb99ea24"/>
          <p:cNvGraphicFramePr>
            <a:graphicFrameLocks noChangeAspect="1"/>
          </p:cNvGraphicFramePr>
          <p:nvPr>
            <p:extLst>
              <p:ext uri="{D42A27DB-BD31-4B8C-83A1-F6EECF244321}">
                <p14:modId xmlns:p14="http://schemas.microsoft.com/office/powerpoint/2010/main" val="677921436"/>
              </p:ext>
            </p:extLst>
          </p:nvPr>
        </p:nvGraphicFramePr>
        <p:xfrm>
          <a:off x="4954791" y="5465556"/>
          <a:ext cx="3174849" cy="271066"/>
        </p:xfrm>
        <a:graphic>
          <a:graphicData uri="http://schemas.openxmlformats.org/drawingml/2006/chart">
            <c:chart xmlns:c="http://schemas.openxmlformats.org/drawingml/2006/chart" xmlns:r="http://schemas.openxmlformats.org/officeDocument/2006/relationships" r:id="rId18"/>
          </a:graphicData>
        </a:graphic>
      </p:graphicFrame>
      <p:sp>
        <p:nvSpPr>
          <p:cNvPr id="51" name="TextBox 50"/>
          <p:cNvSpPr txBox="1"/>
          <p:nvPr/>
        </p:nvSpPr>
        <p:spPr>
          <a:xfrm>
            <a:off x="5034996" y="5712980"/>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sp>
        <p:nvSpPr>
          <p:cNvPr id="56" name="TextBox 55"/>
          <p:cNvSpPr txBox="1"/>
          <p:nvPr/>
        </p:nvSpPr>
        <p:spPr>
          <a:xfrm>
            <a:off x="5010826" y="6071549"/>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62" name="D_14726c1d564b48ff"/>
          <p:cNvGraphicFramePr>
            <a:graphicFrameLocks noChangeAspect="1"/>
          </p:cNvGraphicFramePr>
          <p:nvPr>
            <p:extLst>
              <p:ext uri="{D42A27DB-BD31-4B8C-83A1-F6EECF244321}">
                <p14:modId xmlns:p14="http://schemas.microsoft.com/office/powerpoint/2010/main" val="2691695906"/>
              </p:ext>
            </p:extLst>
          </p:nvPr>
        </p:nvGraphicFramePr>
        <p:xfrm>
          <a:off x="4964900" y="2525746"/>
          <a:ext cx="3174849" cy="271066"/>
        </p:xfrm>
        <a:graphic>
          <a:graphicData uri="http://schemas.openxmlformats.org/drawingml/2006/chart">
            <c:chart xmlns:c="http://schemas.openxmlformats.org/drawingml/2006/chart" xmlns:r="http://schemas.openxmlformats.org/officeDocument/2006/relationships" r:id="rId19"/>
          </a:graphicData>
        </a:graphic>
      </p:graphicFrame>
      <p:sp>
        <p:nvSpPr>
          <p:cNvPr id="63" name="TextBox 62"/>
          <p:cNvSpPr txBox="1"/>
          <p:nvPr/>
        </p:nvSpPr>
        <p:spPr>
          <a:xfrm>
            <a:off x="5022570" y="2771496"/>
            <a:ext cx="1455712" cy="123111"/>
          </a:xfrm>
          <a:prstGeom prst="rect">
            <a:avLst/>
          </a:prstGeom>
          <a:noFill/>
        </p:spPr>
        <p:txBody>
          <a:bodyPr wrap="square" lIns="0" tIns="0" rIns="0" bIns="0" rtlCol="0">
            <a:spAutoFit/>
          </a:bodyPr>
          <a:lstStyle/>
          <a:p>
            <a:pPr algn="l"/>
            <a:r>
              <a:rPr lang="en-GB" sz="800" dirty="0">
                <a:solidFill>
                  <a:schemeClr val="bg2"/>
                </a:solidFill>
                <a:latin typeface="Segoe UI Light" panose="020B0502040204020203" pitchFamily="34" charset="0"/>
              </a:rPr>
              <a:t>% strongly/ tend to agree</a:t>
            </a:r>
          </a:p>
        </p:txBody>
      </p:sp>
      <p:graphicFrame>
        <p:nvGraphicFramePr>
          <p:cNvPr id="55" name="D_a8c072447daa46e3"/>
          <p:cNvGraphicFramePr>
            <a:graphicFrameLocks noChangeAspect="1"/>
          </p:cNvGraphicFramePr>
          <p:nvPr>
            <p:extLst>
              <p:ext uri="{D42A27DB-BD31-4B8C-83A1-F6EECF244321}">
                <p14:modId xmlns:p14="http://schemas.microsoft.com/office/powerpoint/2010/main" val="2632115894"/>
              </p:ext>
            </p:extLst>
          </p:nvPr>
        </p:nvGraphicFramePr>
        <p:xfrm>
          <a:off x="4954790" y="5819041"/>
          <a:ext cx="3174849" cy="271066"/>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7" name="D_3f86b3124d9bddff"/>
          <p:cNvGraphicFramePr>
            <a:graphicFrameLocks noChangeAspect="1"/>
          </p:cNvGraphicFramePr>
          <p:nvPr>
            <p:extLst>
              <p:ext uri="{D42A27DB-BD31-4B8C-83A1-F6EECF244321}">
                <p14:modId xmlns:p14="http://schemas.microsoft.com/office/powerpoint/2010/main" val="2350903121"/>
              </p:ext>
            </p:extLst>
          </p:nvPr>
        </p:nvGraphicFramePr>
        <p:xfrm>
          <a:off x="4982087" y="323933"/>
          <a:ext cx="3174849" cy="271066"/>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49" name="D_fe0744bc4720f8ff"/>
          <p:cNvGraphicFramePr>
            <a:graphicFrameLocks noChangeAspect="1"/>
          </p:cNvGraphicFramePr>
          <p:nvPr>
            <p:extLst>
              <p:ext uri="{D42A27DB-BD31-4B8C-83A1-F6EECF244321}">
                <p14:modId xmlns:p14="http://schemas.microsoft.com/office/powerpoint/2010/main" val="3148007901"/>
              </p:ext>
            </p:extLst>
          </p:nvPr>
        </p:nvGraphicFramePr>
        <p:xfrm>
          <a:off x="4968908" y="707234"/>
          <a:ext cx="3174849" cy="368355"/>
        </p:xfrm>
        <a:graphic>
          <a:graphicData uri="http://schemas.openxmlformats.org/drawingml/2006/chart">
            <c:chart xmlns:c="http://schemas.openxmlformats.org/drawingml/2006/chart" xmlns:r="http://schemas.openxmlformats.org/officeDocument/2006/relationships" r:id="rId22"/>
          </a:graphicData>
        </a:graphic>
      </p:graphicFrame>
      <p:sp>
        <p:nvSpPr>
          <p:cNvPr id="69" name="D_b5b2b153c2308811"/>
          <p:cNvSpPr/>
          <p:nvPr/>
        </p:nvSpPr>
        <p:spPr bwMode="auto">
          <a:xfrm>
            <a:off x="386179" y="6226264"/>
            <a:ext cx="9319796" cy="368160"/>
          </a:xfrm>
          <a:prstGeom prst="rect">
            <a:avLst/>
          </a:prstGeom>
          <a:no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r>
              <a:rPr lang="en-GB" sz="800" b="1" dirty="0">
                <a:latin typeface="Segoe UI" panose="020B0502040204020203" pitchFamily="34" charset="0"/>
                <a:ea typeface="Segoe UI" panose="020B0502040204020203" pitchFamily="34" charset="0"/>
                <a:cs typeface="Segoe UI" panose="020B0502040204020203" pitchFamily="34" charset="0"/>
              </a:rPr>
              <a:t>*Base = all stakeholders (2017; 67, 2016; 69, 2015; 58)</a:t>
            </a:r>
          </a:p>
        </p:txBody>
      </p:sp>
      <p:sp>
        <p:nvSpPr>
          <p:cNvPr id="77" name="Oval 76"/>
          <p:cNvSpPr>
            <a:spLocks noChangeAspect="1"/>
          </p:cNvSpPr>
          <p:nvPr/>
        </p:nvSpPr>
        <p:spPr bwMode="auto">
          <a:xfrm>
            <a:off x="7129917" y="1440863"/>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78" name="Oval 77"/>
          <p:cNvSpPr>
            <a:spLocks noChangeAspect="1"/>
          </p:cNvSpPr>
          <p:nvPr/>
        </p:nvSpPr>
        <p:spPr bwMode="auto">
          <a:xfrm>
            <a:off x="6973264" y="2165358"/>
            <a:ext cx="172801" cy="172800"/>
          </a:xfrm>
          <a:prstGeom prst="ellipse">
            <a:avLst/>
          </a:prstGeom>
          <a:solidFill>
            <a:srgbClr val="74AAB4"/>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Tree>
    <p:extLst>
      <p:ext uri="{BB962C8B-B14F-4D97-AF65-F5344CB8AC3E}">
        <p14:creationId xmlns:p14="http://schemas.microsoft.com/office/powerpoint/2010/main" val="21895429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d627c76847af84be"/>
          <p:cNvGraphicFramePr/>
          <p:nvPr>
            <p:extLst>
              <p:ext uri="{D42A27DB-BD31-4B8C-83A1-F6EECF244321}">
                <p14:modId xmlns:p14="http://schemas.microsoft.com/office/powerpoint/2010/main" val="2083921466"/>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9" cy="57606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the CCG listens to and acts on any concerns, complaints or issues that are raised?</a:t>
            </a:r>
          </a:p>
        </p:txBody>
      </p:sp>
      <p:graphicFrame>
        <p:nvGraphicFramePr>
          <p:cNvPr id="3" name="Ipsos Ribbon Rules" hidden="1"/>
          <p:cNvGraphicFramePr/>
          <p:nvPr>
            <p:extLst>
              <p:ext uri="{D42A27DB-BD31-4B8C-83A1-F6EECF244321}">
                <p14:modId xmlns:p14="http://schemas.microsoft.com/office/powerpoint/2010/main" val="77263988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09808" y="940962"/>
            <a:ext cx="352134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Healthwatch and patient group stakeholders</a:t>
            </a:r>
            <a:endParaRPr lang="en-GB" sz="1100" b="1" dirty="0">
              <a:solidFill>
                <a:schemeClr val="bg1"/>
              </a:solidFill>
              <a:latin typeface="Segoe UI"/>
              <a:ea typeface="Segoe UI" panose="020B0502040204020203" pitchFamily="34" charset="0"/>
              <a:cs typeface="Segoe UI" panose="020B0502040204020203" pitchFamily="34" charset="0"/>
            </a:endParaRPr>
          </a:p>
        </p:txBody>
      </p:sp>
      <p:graphicFrame>
        <p:nvGraphicFramePr>
          <p:cNvPr id="4" name="D_fa1af0372fc856b8" hidden="1"/>
          <p:cNvGraphicFramePr/>
          <p:nvPr>
            <p:extLst>
              <p:ext uri="{D42A27DB-BD31-4B8C-83A1-F6EECF244321}">
                <p14:modId xmlns:p14="http://schemas.microsoft.com/office/powerpoint/2010/main" val="183904950"/>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76aeebb98d125528" hidden="1"/>
          <p:cNvGraphicFramePr/>
          <p:nvPr>
            <p:extLst>
              <p:ext uri="{D42A27DB-BD31-4B8C-83A1-F6EECF244321}">
                <p14:modId xmlns:p14="http://schemas.microsoft.com/office/powerpoint/2010/main" val="275360830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6" name="D_a9c8cec53a3e64be"/>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Healthwatch and patient group stakeholders (11)
East Lancashire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327390777"/>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4104456"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Member practices</a:t>
            </a:r>
          </a:p>
        </p:txBody>
      </p:sp>
    </p:spTree>
    <p:extLst>
      <p:ext uri="{BB962C8B-B14F-4D97-AF65-F5344CB8AC3E}">
        <p14:creationId xmlns:p14="http://schemas.microsoft.com/office/powerpoint/2010/main" val="202502703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4a2380d86068457b"/>
          <p:cNvGraphicFramePr/>
          <p:nvPr>
            <p:extLst>
              <p:ext uri="{D42A27DB-BD31-4B8C-83A1-F6EECF244321}">
                <p14:modId xmlns:p14="http://schemas.microsoft.com/office/powerpoint/2010/main" val="34745637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effective, if at all, would you say the arrangements are for </a:t>
            </a:r>
            <a:r>
              <a:rPr lang="en-GB" sz="1800" u="sng" dirty="0">
                <a:latin typeface="Segoe UI"/>
                <a:ea typeface="Segoe UI" panose="020B0502040204020203" pitchFamily="34" charset="0"/>
                <a:cs typeface="Segoe UI" panose="020B0502040204020203" pitchFamily="34" charset="0"/>
              </a:rPr>
              <a:t>member participation in decision-making</a:t>
            </a:r>
            <a:r>
              <a:rPr lang="en-GB" sz="1800" dirty="0">
                <a:latin typeface="Segoe UI"/>
                <a:ea typeface="Segoe UI" panose="020B0502040204020203" pitchFamily="34" charset="0"/>
                <a:cs typeface="Segoe UI" panose="020B0502040204020203" pitchFamily="34" charset="0"/>
              </a:rPr>
              <a:t> in your CCG?</a:t>
            </a:r>
          </a:p>
        </p:txBody>
      </p:sp>
      <p:graphicFrame>
        <p:nvGraphicFramePr>
          <p:cNvPr id="7" name="D_c798aef91769a64f_CalcTable"/>
          <p:cNvGraphicFramePr>
            <a:graphicFrameLocks noGrp="1"/>
          </p:cNvGraphicFramePr>
          <p:nvPr>
            <p:extLst>
              <p:ext uri="{D42A27DB-BD31-4B8C-83A1-F6EECF244321}">
                <p14:modId xmlns:p14="http://schemas.microsoft.com/office/powerpoint/2010/main" val="2168389269"/>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67% (31)</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effective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8" name="D_5df2d6459fd1a64f_CalcTable"/>
          <p:cNvGraphicFramePr>
            <a:graphicFrameLocks noGrp="1"/>
          </p:cNvGraphicFramePr>
          <p:nvPr>
            <p:extLst>
              <p:ext uri="{D42A27DB-BD31-4B8C-83A1-F6EECF244321}">
                <p14:modId xmlns:p14="http://schemas.microsoft.com/office/powerpoint/2010/main" val="3755376304"/>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65%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effective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9" name="D_c798aef91769a64f" hidden="1"/>
          <p:cNvGraphicFramePr/>
          <p:nvPr>
            <p:extLst>
              <p:ext uri="{D42A27DB-BD31-4B8C-83A1-F6EECF244321}">
                <p14:modId xmlns:p14="http://schemas.microsoft.com/office/powerpoint/2010/main" val="3657838406"/>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5df2d6459fd1a64f" hidden="1"/>
          <p:cNvGraphicFramePr/>
          <p:nvPr>
            <p:extLst>
              <p:ext uri="{D42A27DB-BD31-4B8C-83A1-F6EECF244321}">
                <p14:modId xmlns:p14="http://schemas.microsoft.com/office/powerpoint/2010/main" val="752175035"/>
              </p:ext>
            </p:extLst>
          </p:nvPr>
        </p:nvGraphicFramePr>
        <p:xfrm>
          <a:off x="8337376" y="2564904"/>
          <a:ext cx="2432721" cy="720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2676734114"/>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97b4296589e63d08_CalcTable"/>
          <p:cNvGraphicFramePr>
            <a:graphicFrameLocks noGrp="1"/>
          </p:cNvGraphicFramePr>
          <p:nvPr>
            <p:extLst>
              <p:ext uri="{D42A27DB-BD31-4B8C-83A1-F6EECF244321}">
                <p14:modId xmlns:p14="http://schemas.microsoft.com/office/powerpoint/2010/main" val="3523843660"/>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87% (39)</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effective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4" name="D_97b4296589e63d08" hidden="1"/>
          <p:cNvGraphicFramePr/>
          <p:nvPr>
            <p:extLst>
              <p:ext uri="{D42A27DB-BD31-4B8C-83A1-F6EECF244321}">
                <p14:modId xmlns:p14="http://schemas.microsoft.com/office/powerpoint/2010/main" val="4291826639"/>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7"/>
          </a:graphicData>
        </a:graphic>
      </p:graphicFrame>
      <p:sp>
        <p:nvSpPr>
          <p:cNvPr id="16" name="D_5c85a3fe67b4e8d8"/>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(2015: 45) 
East Lancashire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4" name="TextBox 13"/>
          <p:cNvSpPr txBox="1"/>
          <p:nvPr/>
        </p:nvSpPr>
        <p:spPr>
          <a:xfrm>
            <a:off x="986730" y="5810781"/>
            <a:ext cx="8712968" cy="123111"/>
          </a:xfrm>
          <a:prstGeom prst="rect">
            <a:avLst/>
          </a:prstGeom>
          <a:noFill/>
        </p:spPr>
        <p:txBody>
          <a:bodyPr wrap="square" lIns="0" tIns="0" rIns="0" bIns="0" rtlCol="0">
            <a:spAutoFit/>
          </a:bodyPr>
          <a:lstStyle/>
          <a:p>
            <a:r>
              <a:rPr lang="en-GB" sz="800" dirty="0">
                <a:latin typeface="Segoe UI"/>
                <a:ea typeface="Segoe UI" panose="020B0502040204020203" pitchFamily="34" charset="0"/>
                <a:cs typeface="Segoe UI" panose="020B0502040204020203" pitchFamily="34" charset="0"/>
              </a:rPr>
              <a:t>Please note, in 2014 and 2015 the question read: ‘How effective, it at all, would you say the arrangements are for member participation and decision making?’ </a:t>
            </a:r>
          </a:p>
        </p:txBody>
      </p:sp>
    </p:spTree>
    <p:extLst>
      <p:ext uri="{BB962C8B-B14F-4D97-AF65-F5344CB8AC3E}">
        <p14:creationId xmlns:p14="http://schemas.microsoft.com/office/powerpoint/2010/main" val="157979165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_a9f7964fd713f41c"/>
          <p:cNvGraphicFramePr/>
          <p:nvPr>
            <p:extLst>
              <p:ext uri="{D42A27DB-BD31-4B8C-83A1-F6EECF244321}">
                <p14:modId xmlns:p14="http://schemas.microsoft.com/office/powerpoint/2010/main" val="3081702392"/>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if at all, do you feel able to influence the CCG’s decision-making process?</a:t>
            </a:r>
          </a:p>
        </p:txBody>
      </p:sp>
      <p:graphicFrame>
        <p:nvGraphicFramePr>
          <p:cNvPr id="3" name="Ipsos Ribbon Rules" hidden="1"/>
          <p:cNvGraphicFramePr/>
          <p:nvPr>
            <p:extLst>
              <p:ext uri="{D42A27DB-BD31-4B8C-83A1-F6EECF244321}">
                <p14:modId xmlns:p14="http://schemas.microsoft.com/office/powerpoint/2010/main" val="2568171528"/>
              </p:ext>
            </p:extLst>
          </p:nvPr>
        </p:nvGraphicFramePr>
        <p:xfrm>
          <a:off x="6249144" y="200975"/>
          <a:ext cx="3728864" cy="19221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_8e467122bdd476d4" hidden="1"/>
          <p:cNvGraphicFramePr/>
          <p:nvPr>
            <p:extLst>
              <p:ext uri="{D42A27DB-BD31-4B8C-83A1-F6EECF244321}">
                <p14:modId xmlns:p14="http://schemas.microsoft.com/office/powerpoint/2010/main" val="3232851770"/>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_da7632eba4e176d4" hidden="1"/>
          <p:cNvGraphicFramePr/>
          <p:nvPr>
            <p:extLst>
              <p:ext uri="{D42A27DB-BD31-4B8C-83A1-F6EECF244321}">
                <p14:modId xmlns:p14="http://schemas.microsoft.com/office/powerpoint/2010/main" val="360398368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5" name="TextBox 14"/>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D_8ef108da0121ed09" hidden="1"/>
          <p:cNvGraphicFramePr/>
          <p:nvPr>
            <p:extLst>
              <p:ext uri="{D42A27DB-BD31-4B8C-83A1-F6EECF244321}">
                <p14:modId xmlns:p14="http://schemas.microsoft.com/office/powerpoint/2010/main" val="700174950"/>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7"/>
          </a:graphicData>
        </a:graphic>
      </p:graphicFrame>
      <p:sp>
        <p:nvSpPr>
          <p:cNvPr id="17" name="D_630241a2def2cd09"/>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East Lancashire CCG</a:t>
            </a:r>
            <a:endParaRPr lang="en-GB" sz="1000" kern="0" dirty="0">
              <a:latin typeface="Segoe UI"/>
            </a:endParaRPr>
          </a:p>
        </p:txBody>
      </p:sp>
      <p:sp>
        <p:nvSpPr>
          <p:cNvPr id="22"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4" name="D_8949c163dfa313c7_CalcTable"/>
          <p:cNvGraphicFramePr>
            <a:graphicFrameLocks noGrp="1"/>
          </p:cNvGraphicFramePr>
          <p:nvPr>
            <p:extLst>
              <p:ext uri="{D42A27DB-BD31-4B8C-83A1-F6EECF244321}">
                <p14:modId xmlns:p14="http://schemas.microsoft.com/office/powerpoint/2010/main" val="1540436774"/>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35% (16)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A great deal / Fair amount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6" name="D_664a623ef295a0b7_CalcTable"/>
          <p:cNvGraphicFramePr>
            <a:graphicFrameLocks noGrp="1"/>
          </p:cNvGraphicFramePr>
          <p:nvPr>
            <p:extLst>
              <p:ext uri="{D42A27DB-BD31-4B8C-83A1-F6EECF244321}">
                <p14:modId xmlns:p14="http://schemas.microsoft.com/office/powerpoint/2010/main" val="587056794"/>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22% (11)</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A great deal / Fair amount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664a623ef295a0b7" hidden="1"/>
          <p:cNvGraphicFramePr/>
          <p:nvPr>
            <p:extLst>
              <p:ext uri="{D42A27DB-BD31-4B8C-83A1-F6EECF244321}">
                <p14:modId xmlns:p14="http://schemas.microsoft.com/office/powerpoint/2010/main" val="26180776"/>
              </p:ext>
            </p:extLst>
          </p:nvPr>
        </p:nvGraphicFramePr>
        <p:xfrm>
          <a:off x="9227885" y="2626720"/>
          <a:ext cx="2000672" cy="697187"/>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D_8949c163dfa313c7" hidden="1"/>
          <p:cNvGraphicFramePr/>
          <p:nvPr>
            <p:extLst>
              <p:ext uri="{D42A27DB-BD31-4B8C-83A1-F6EECF244321}">
                <p14:modId xmlns:p14="http://schemas.microsoft.com/office/powerpoint/2010/main" val="829005874"/>
              </p:ext>
            </p:extLst>
          </p:nvPr>
        </p:nvGraphicFramePr>
        <p:xfrm>
          <a:off x="9229369" y="1749923"/>
          <a:ext cx="2000672" cy="72008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496288341"/>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056"/>
          </a:xfrm>
          <a:prstGeom prst="rect">
            <a:avLst/>
          </a:prstGeom>
          <a:solidFill>
            <a:srgbClr val="173861"/>
          </a:solidFill>
        </p:spPr>
        <p:txBody>
          <a:bodyPr anchor="ctr"/>
          <a:lstStyle/>
          <a:p>
            <a:r>
              <a:rPr lang="en-GB" sz="1800" dirty="0">
                <a:latin typeface="Segoe UI" panose="020B0502040204020203" pitchFamily="34" charset="0"/>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panose="020B0502040204020203" pitchFamily="34" charset="0"/>
                <a:ea typeface="Segoe UI" panose="020B0502040204020203" pitchFamily="34" charset="0"/>
                <a:cs typeface="Segoe UI" panose="020B0502040204020203" pitchFamily="34" charset="0"/>
              </a:rPr>
              <a:t>clinical</a:t>
            </a:r>
            <a:r>
              <a:rPr lang="en-GB" sz="1800" dirty="0">
                <a:latin typeface="Segoe UI" panose="020B0502040204020203" pitchFamily="34" charset="0"/>
                <a:ea typeface="Segoe UI" panose="020B0502040204020203" pitchFamily="34" charset="0"/>
                <a:cs typeface="Segoe UI" panose="020B0502040204020203" pitchFamily="34" charset="0"/>
              </a:rPr>
              <a:t> leadership of your CCG/CCG…? </a:t>
            </a:r>
          </a:p>
        </p:txBody>
      </p:sp>
      <p:graphicFrame>
        <p:nvGraphicFramePr>
          <p:cNvPr id="9" name="D_e3d3ce8f8171e6f7"/>
          <p:cNvGraphicFramePr/>
          <p:nvPr>
            <p:extLst>
              <p:ext uri="{D42A27DB-BD31-4B8C-83A1-F6EECF244321}">
                <p14:modId xmlns:p14="http://schemas.microsoft.com/office/powerpoint/2010/main" val="365141168"/>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219551105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836712"/>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I have confidence in the </a:t>
            </a:r>
            <a:r>
              <a:rPr lang="en-GB" b="1" u="sng" dirty="0">
                <a:solidFill>
                  <a:schemeClr val="bg1"/>
                </a:solidFill>
                <a:latin typeface="Segoe UI" panose="020B0502040204020203" pitchFamily="34" charset="0"/>
                <a:ea typeface="Segoe UI" panose="020B0502040204020203" pitchFamily="34" charset="0"/>
                <a:cs typeface="Segoe UI" panose="020B0502040204020203" pitchFamily="34" charset="0"/>
              </a:rPr>
              <a:t>clinical</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leadership of my CCG/CCG to deliver its plans and priorities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4" name="D_32fe2b8ffaee80f9" hidden="1"/>
          <p:cNvGraphicFramePr/>
          <p:nvPr>
            <p:extLst>
              <p:ext uri="{D42A27DB-BD31-4B8C-83A1-F6EECF244321}">
                <p14:modId xmlns:p14="http://schemas.microsoft.com/office/powerpoint/2010/main" val="2625364211"/>
              </p:ext>
            </p:extLst>
          </p:nvPr>
        </p:nvGraphicFramePr>
        <p:xfrm>
          <a:off x="9129464"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58cf46a38a53200f" hidden="1"/>
          <p:cNvGraphicFramePr/>
          <p:nvPr>
            <p:extLst>
              <p:ext uri="{D42A27DB-BD31-4B8C-83A1-F6EECF244321}">
                <p14:modId xmlns:p14="http://schemas.microsoft.com/office/powerpoint/2010/main" val="1141224553"/>
              </p:ext>
            </p:extLst>
          </p:nvPr>
        </p:nvGraphicFramePr>
        <p:xfrm>
          <a:off x="8985448" y="270892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d220d6fe6afb76f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1" name="D_cf9099d536e976f7_CalcTable"/>
          <p:cNvGraphicFramePr>
            <a:graphicFrameLocks noGrp="1"/>
          </p:cNvGraphicFramePr>
          <p:nvPr>
            <p:extLst>
              <p:ext uri="{D42A27DB-BD31-4B8C-83A1-F6EECF244321}">
                <p14:modId xmlns:p14="http://schemas.microsoft.com/office/powerpoint/2010/main" val="519838236"/>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70%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3" name="D_33712149e46bf2e7_CalcTable"/>
          <p:cNvGraphicFramePr>
            <a:graphicFrameLocks noGrp="1"/>
          </p:cNvGraphicFramePr>
          <p:nvPr>
            <p:extLst>
              <p:ext uri="{D42A27DB-BD31-4B8C-83A1-F6EECF244321}">
                <p14:modId xmlns:p14="http://schemas.microsoft.com/office/powerpoint/2010/main" val="2428483911"/>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53% (26)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solidFill>
                            <a:srgbClr val="373437"/>
                          </a:solidFill>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5" name="D_9e8855b3cc7a4fe7_CalcTable"/>
          <p:cNvGraphicFramePr>
            <a:graphicFrameLocks noGrp="1"/>
          </p:cNvGraphicFramePr>
          <p:nvPr>
            <p:extLst>
              <p:ext uri="{D42A27DB-BD31-4B8C-83A1-F6EECF244321}">
                <p14:modId xmlns:p14="http://schemas.microsoft.com/office/powerpoint/2010/main" val="2889434493"/>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76% (34)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6" name="D_33712149e46bf2e7" hidden="1"/>
          <p:cNvGraphicFramePr/>
          <p:nvPr>
            <p:extLst>
              <p:ext uri="{D42A27DB-BD31-4B8C-83A1-F6EECF244321}">
                <p14:modId xmlns:p14="http://schemas.microsoft.com/office/powerpoint/2010/main" val="3267464270"/>
              </p:ext>
            </p:extLst>
          </p:nvPr>
        </p:nvGraphicFramePr>
        <p:xfrm>
          <a:off x="8769424" y="2545104"/>
          <a:ext cx="2432721" cy="720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7" name="D_9e8855b3cc7a4fe7" hidden="1"/>
          <p:cNvGraphicFramePr/>
          <p:nvPr>
            <p:extLst>
              <p:ext uri="{D42A27DB-BD31-4B8C-83A1-F6EECF244321}">
                <p14:modId xmlns:p14="http://schemas.microsoft.com/office/powerpoint/2010/main" val="1943827011"/>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D_cf9099d536e976f7" hidden="1"/>
          <p:cNvGraphicFramePr/>
          <p:nvPr>
            <p:extLst>
              <p:ext uri="{D42A27DB-BD31-4B8C-83A1-F6EECF244321}">
                <p14:modId xmlns:p14="http://schemas.microsoft.com/office/powerpoint/2010/main" val="4024302844"/>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9"/>
          </a:graphicData>
        </a:graphic>
      </p:graphicFrame>
      <p:sp>
        <p:nvSpPr>
          <p:cNvPr id="20" name="TextBox 19"/>
          <p:cNvSpPr txBox="1"/>
          <p:nvPr/>
        </p:nvSpPr>
        <p:spPr>
          <a:xfrm>
            <a:off x="410447" y="1093684"/>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Tree>
    <p:extLst>
      <p:ext uri="{BB962C8B-B14F-4D97-AF65-F5344CB8AC3E}">
        <p14:creationId xmlns:p14="http://schemas.microsoft.com/office/powerpoint/2010/main" val="469572089"/>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a549a76aba87b727"/>
          <p:cNvGraphicFramePr/>
          <p:nvPr>
            <p:extLst>
              <p:ext uri="{D42A27DB-BD31-4B8C-83A1-F6EECF244321}">
                <p14:modId xmlns:p14="http://schemas.microsoft.com/office/powerpoint/2010/main" val="899574869"/>
              </p:ext>
            </p:extLst>
          </p:nvPr>
        </p:nvGraphicFramePr>
        <p:xfrm>
          <a:off x="0" y="1134783"/>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8254" cy="504825"/>
          </a:xfrm>
          <a:prstGeom prst="rect">
            <a:avLst/>
          </a:prstGeom>
          <a:solidFill>
            <a:srgbClr val="173861"/>
          </a:solidFill>
        </p:spPr>
        <p:txBody>
          <a:bodyPr anchor="ctr"/>
          <a:lstStyle/>
          <a:p>
            <a:r>
              <a:rPr lang="en-GB" sz="1800" dirty="0">
                <a:latin typeface="Segoe UI" panose="020B0502040204020203" pitchFamily="34" charset="0"/>
                <a:ea typeface="Segoe UI" panose="020B0502040204020203" pitchFamily="34" charset="0"/>
                <a:cs typeface="Segoe UI" panose="020B0502040204020203" pitchFamily="34" charset="0"/>
              </a:rPr>
              <a:t>To what extent do you agree or disagree with the following statements about the </a:t>
            </a:r>
            <a:r>
              <a:rPr lang="en-GB" sz="1800" u="sng" dirty="0">
                <a:latin typeface="Segoe UI" panose="020B0502040204020203" pitchFamily="34" charset="0"/>
                <a:ea typeface="Segoe UI" panose="020B0502040204020203" pitchFamily="34" charset="0"/>
                <a:cs typeface="Segoe UI" panose="020B0502040204020203" pitchFamily="34" charset="0"/>
              </a:rPr>
              <a:t>clinical</a:t>
            </a:r>
            <a:r>
              <a:rPr lang="en-GB" sz="1800" dirty="0">
                <a:latin typeface="Segoe UI" panose="020B0502040204020203" pitchFamily="34" charset="0"/>
                <a:ea typeface="Segoe UI" panose="020B0502040204020203" pitchFamily="34" charset="0"/>
                <a:cs typeface="Segoe UI" panose="020B0502040204020203" pitchFamily="34" charset="0"/>
              </a:rPr>
              <a:t> leadership of your CCG/CCG…? </a:t>
            </a:r>
            <a:endParaRPr lang="en-GB" sz="1800" dirty="0">
              <a:latin typeface="Segoe UI"/>
              <a:ea typeface="Segoe UI" panose="020B0502040204020203" pitchFamily="34" charset="0"/>
              <a:cs typeface="Segoe UI" panose="020B0502040204020203" pitchFamily="34" charset="0"/>
            </a:endParaRPr>
          </a:p>
        </p:txBody>
      </p:sp>
      <p:graphicFrame>
        <p:nvGraphicFramePr>
          <p:cNvPr id="3" name="Ipsos Ribbon Rules" hidden="1"/>
          <p:cNvGraphicFramePr/>
          <p:nvPr>
            <p:extLst>
              <p:ext uri="{D42A27DB-BD31-4B8C-83A1-F6EECF244321}">
                <p14:modId xmlns:p14="http://schemas.microsoft.com/office/powerpoint/2010/main" val="328344195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 name="D_33e7f156c97fafe2" hidden="1"/>
          <p:cNvGraphicFramePr/>
          <p:nvPr>
            <p:extLst>
              <p:ext uri="{D42A27DB-BD31-4B8C-83A1-F6EECF244321}">
                <p14:modId xmlns:p14="http://schemas.microsoft.com/office/powerpoint/2010/main" val="1370629960"/>
              </p:ext>
            </p:extLst>
          </p:nvPr>
        </p:nvGraphicFramePr>
        <p:xfrm>
          <a:off x="8697416"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825768e05c1ad7e2" hidden="1"/>
          <p:cNvGraphicFramePr/>
          <p:nvPr>
            <p:extLst>
              <p:ext uri="{D42A27DB-BD31-4B8C-83A1-F6EECF244321}">
                <p14:modId xmlns:p14="http://schemas.microsoft.com/office/powerpoint/2010/main" val="984330670"/>
              </p:ext>
            </p:extLst>
          </p:nvPr>
        </p:nvGraphicFramePr>
        <p:xfrm>
          <a:off x="8841432" y="2564904"/>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7" name="D_5c837af5a147901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0" name="TextBox 9"/>
          <p:cNvSpPr txBox="1"/>
          <p:nvPr/>
        </p:nvSpPr>
        <p:spPr>
          <a:xfrm>
            <a:off x="415925" y="836712"/>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a:t>
            </a:r>
            <a:r>
              <a:rPr lang="en-GB" b="1" u="sng" dirty="0">
                <a:solidFill>
                  <a:schemeClr val="bg1"/>
                </a:solidFill>
                <a:latin typeface="Segoe UI" panose="020B0502040204020203" pitchFamily="34" charset="0"/>
                <a:ea typeface="Segoe UI" panose="020B0502040204020203" pitchFamily="34" charset="0"/>
                <a:cs typeface="Segoe UI" panose="020B0502040204020203" pitchFamily="34" charset="0"/>
              </a:rPr>
              <a:t>clinical</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 leadership of my CCG</a:t>
            </a:r>
            <a:r>
              <a:rPr lang="en-GB" dirty="0">
                <a:solidFill>
                  <a:schemeClr val="bg1"/>
                </a:solidFill>
                <a:latin typeface="Segoe UI" panose="020B0502040204020203" pitchFamily="34" charset="0"/>
                <a:ea typeface="Segoe UI" panose="020B0502040204020203" pitchFamily="34" charset="0"/>
                <a:cs typeface="Segoe UI" panose="020B0502040204020203" pitchFamily="34" charset="0"/>
              </a:rPr>
              <a:t>/</a:t>
            </a:r>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CCG is delivering continued quality improvements</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1" name="D_58161c5ec1219017_CalcTable"/>
          <p:cNvGraphicFramePr>
            <a:graphicFrameLocks noGrp="1"/>
          </p:cNvGraphicFramePr>
          <p:nvPr>
            <p:extLst>
              <p:ext uri="{D42A27DB-BD31-4B8C-83A1-F6EECF244321}">
                <p14:modId xmlns:p14="http://schemas.microsoft.com/office/powerpoint/2010/main" val="1230234406"/>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63% (29)</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2" name="D_c0592245a5274c17_CalcTable"/>
          <p:cNvGraphicFramePr>
            <a:graphicFrameLocks noGrp="1"/>
          </p:cNvGraphicFramePr>
          <p:nvPr>
            <p:extLst>
              <p:ext uri="{D42A27DB-BD31-4B8C-83A1-F6EECF244321}">
                <p14:modId xmlns:p14="http://schemas.microsoft.com/office/powerpoint/2010/main" val="3237827108"/>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51%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2016</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3" name="D_1fb124de518d9017_CalcTable"/>
          <p:cNvGraphicFramePr>
            <a:graphicFrameLocks noGrp="1"/>
          </p:cNvGraphicFramePr>
          <p:nvPr>
            <p:extLst>
              <p:ext uri="{D42A27DB-BD31-4B8C-83A1-F6EECF244321}">
                <p14:modId xmlns:p14="http://schemas.microsoft.com/office/powerpoint/2010/main" val="3057243119"/>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71%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2015</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6" name="D_c0592245a5274c17" hidden="1"/>
          <p:cNvGraphicFramePr/>
          <p:nvPr>
            <p:extLst>
              <p:ext uri="{D42A27DB-BD31-4B8C-83A1-F6EECF244321}">
                <p14:modId xmlns:p14="http://schemas.microsoft.com/office/powerpoint/2010/main" val="4143714849"/>
              </p:ext>
            </p:extLst>
          </p:nvPr>
        </p:nvGraphicFramePr>
        <p:xfrm>
          <a:off x="8769424" y="2545104"/>
          <a:ext cx="2432721" cy="720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D_1fb124de518d9017" hidden="1"/>
          <p:cNvGraphicFramePr/>
          <p:nvPr>
            <p:extLst>
              <p:ext uri="{D42A27DB-BD31-4B8C-83A1-F6EECF244321}">
                <p14:modId xmlns:p14="http://schemas.microsoft.com/office/powerpoint/2010/main" val="3600120265"/>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9" name="D_58161c5ec1219017" hidden="1"/>
          <p:cNvGraphicFramePr/>
          <p:nvPr>
            <p:extLst>
              <p:ext uri="{D42A27DB-BD31-4B8C-83A1-F6EECF244321}">
                <p14:modId xmlns:p14="http://schemas.microsoft.com/office/powerpoint/2010/main" val="1627490902"/>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9"/>
          </a:graphicData>
        </a:graphic>
      </p:graphicFrame>
      <p:sp>
        <p:nvSpPr>
          <p:cNvPr id="20" name="TextBox 19"/>
          <p:cNvSpPr txBox="1"/>
          <p:nvPr/>
        </p:nvSpPr>
        <p:spPr>
          <a:xfrm>
            <a:off x="410447" y="1067984"/>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Tree>
    <p:extLst>
      <p:ext uri="{BB962C8B-B14F-4D97-AF65-F5344CB8AC3E}">
        <p14:creationId xmlns:p14="http://schemas.microsoft.com/office/powerpoint/2010/main" val="250317051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c36ef30711d9d177"/>
          <p:cNvGraphicFramePr/>
          <p:nvPr>
            <p:extLst>
              <p:ext uri="{D42A27DB-BD31-4B8C-83A1-F6EECF244321}">
                <p14:modId xmlns:p14="http://schemas.microsoft.com/office/powerpoint/2010/main" val="578539382"/>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your contracts with the CCG place enough emphasis on delivering positive patient outcomes?</a:t>
            </a:r>
          </a:p>
        </p:txBody>
      </p:sp>
      <p:graphicFrame>
        <p:nvGraphicFramePr>
          <p:cNvPr id="3" name="Ipsos Ribbon Rules" hidden="1"/>
          <p:cNvGraphicFramePr/>
          <p:nvPr>
            <p:extLst>
              <p:ext uri="{D42A27DB-BD31-4B8C-83A1-F6EECF244321}">
                <p14:modId xmlns:p14="http://schemas.microsoft.com/office/powerpoint/2010/main" val="3627874087"/>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6197" y="836613"/>
            <a:ext cx="144117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30ae0aa982f484bd" hidden="1"/>
          <p:cNvGraphicFramePr/>
          <p:nvPr>
            <p:extLst>
              <p:ext uri="{D42A27DB-BD31-4B8C-83A1-F6EECF244321}">
                <p14:modId xmlns:p14="http://schemas.microsoft.com/office/powerpoint/2010/main" val="1632734456"/>
              </p:ext>
            </p:extLst>
          </p:nvPr>
        </p:nvGraphicFramePr>
        <p:xfrm>
          <a:off x="8481392"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122ea9a40acfc085" hidden="1"/>
          <p:cNvGraphicFramePr/>
          <p:nvPr>
            <p:extLst>
              <p:ext uri="{D42A27DB-BD31-4B8C-83A1-F6EECF244321}">
                <p14:modId xmlns:p14="http://schemas.microsoft.com/office/powerpoint/2010/main" val="1741347740"/>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ef76ade0a65517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(2015: 45) 
East Lancashire CCG</a:t>
            </a:r>
            <a:endParaRPr lang="en-GB" sz="1000" kern="0" dirty="0">
              <a:latin typeface="Segoe UI"/>
            </a:endParaRPr>
          </a:p>
        </p:txBody>
      </p:sp>
      <p:sp>
        <p:nvSpPr>
          <p:cNvPr id="1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0" name="Title 1"/>
          <p:cNvSpPr txBox="1">
            <a:spLocks/>
          </p:cNvSpPr>
          <p:nvPr/>
        </p:nvSpPr>
        <p:spPr>
          <a:xfrm>
            <a:off x="410447" y="260350"/>
            <a:ext cx="9078254" cy="504825"/>
          </a:xfrm>
          <a:prstGeom prst="rect">
            <a:avLst/>
          </a:prstGeom>
          <a:solidFill>
            <a:srgbClr val="173861"/>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800" kern="0">
                <a:latin typeface="Segoe UI" panose="020B0502040204020203" pitchFamily="34" charset="0"/>
                <a:ea typeface="Segoe UI" panose="020B0502040204020203" pitchFamily="34" charset="0"/>
                <a:cs typeface="Segoe UI" panose="020B0502040204020203" pitchFamily="34" charset="0"/>
              </a:rPr>
              <a:t>To what extent do you agree or disagree with the following statements about the </a:t>
            </a:r>
            <a:r>
              <a:rPr lang="en-GB" sz="1800" u="sng" kern="0">
                <a:latin typeface="Segoe UI" panose="020B0502040204020203" pitchFamily="34" charset="0"/>
                <a:ea typeface="Segoe UI" panose="020B0502040204020203" pitchFamily="34" charset="0"/>
                <a:cs typeface="Segoe UI" panose="020B0502040204020203" pitchFamily="34" charset="0"/>
              </a:rPr>
              <a:t>clinical</a:t>
            </a:r>
            <a:r>
              <a:rPr lang="en-GB" sz="1800" kern="0">
                <a:latin typeface="Segoe UI" panose="020B0502040204020203" pitchFamily="34" charset="0"/>
                <a:ea typeface="Segoe UI" panose="020B0502040204020203" pitchFamily="34" charset="0"/>
                <a:cs typeface="Segoe UI" panose="020B0502040204020203" pitchFamily="34" charset="0"/>
              </a:rPr>
              <a:t> leadership of your CCG/CCG…? </a:t>
            </a:r>
            <a:endParaRPr lang="en-GB" sz="1800" kern="0" dirty="0">
              <a:latin typeface="Segoe UI"/>
              <a:ea typeface="Segoe UI" panose="020B0502040204020203" pitchFamily="34" charset="0"/>
              <a:cs typeface="Segoe UI" panose="020B0502040204020203" pitchFamily="34" charset="0"/>
            </a:endParaRPr>
          </a:p>
        </p:txBody>
      </p:sp>
      <p:sp>
        <p:nvSpPr>
          <p:cNvPr id="12" name="TextBox 11"/>
          <p:cNvSpPr txBox="1"/>
          <p:nvPr/>
        </p:nvSpPr>
        <p:spPr>
          <a:xfrm>
            <a:off x="415925" y="836712"/>
            <a:ext cx="9074150" cy="184666"/>
          </a:xfrm>
          <a:prstGeom prst="rect">
            <a:avLst/>
          </a:prstGeom>
          <a:solidFill>
            <a:srgbClr val="71B2C9"/>
          </a:solidFill>
        </p:spPr>
        <p:txBody>
          <a:bodyPr wrap="square" lIns="0" tIns="0" rIns="0" bIns="0" rtlCol="0">
            <a:spAutoFit/>
          </a:bodyPr>
          <a:lstStyle/>
          <a:p>
            <a:pPr lvl="0" algn="l"/>
            <a:r>
              <a:rPr lang="en-GB" b="1" dirty="0">
                <a:solidFill>
                  <a:schemeClr val="bg1"/>
                </a:solidFill>
                <a:latin typeface="Segoe UI" panose="020B0502040204020203" pitchFamily="34" charset="0"/>
                <a:ea typeface="Segoe UI" panose="020B0502040204020203" pitchFamily="34" charset="0"/>
                <a:cs typeface="Segoe UI" panose="020B0502040204020203" pitchFamily="34" charset="0"/>
              </a:rPr>
              <a:t>The clinical leadership of my CCG/CCG is delivering continued improvements to reduce local health inequalities </a:t>
            </a:r>
            <a:endParaRPr lang="en-GB" dirty="0">
              <a:solidFill>
                <a:schemeClr val="bg1"/>
              </a:solidFill>
              <a:latin typeface="Segoe UI" panose="020B0502040204020203" pitchFamily="34" charset="0"/>
              <a:ea typeface="Segoe UI" panose="020B0502040204020203" pitchFamily="34" charset="0"/>
              <a:cs typeface="Segoe UI" panose="020B0502040204020203" pitchFamily="34" charset="0"/>
            </a:endParaRPr>
          </a:p>
        </p:txBody>
      </p:sp>
      <p:graphicFrame>
        <p:nvGraphicFramePr>
          <p:cNvPr id="14" name="D_0eaaf5a4b17b5177_CalcTable"/>
          <p:cNvGraphicFramePr>
            <a:graphicFrameLocks noGrp="1"/>
          </p:cNvGraphicFramePr>
          <p:nvPr>
            <p:extLst>
              <p:ext uri="{D42A27DB-BD31-4B8C-83A1-F6EECF244321}">
                <p14:modId xmlns:p14="http://schemas.microsoft.com/office/powerpoint/2010/main" val="3672745377"/>
              </p:ext>
            </p:extLst>
          </p:nvPr>
        </p:nvGraphicFramePr>
        <p:xfrm>
          <a:off x="7257256" y="1844824"/>
          <a:ext cx="2001335" cy="1250358"/>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65% (30)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1"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r h="625179">
                <a:tc>
                  <a:txBody>
                    <a:bodyPr/>
                    <a:lstStyle/>
                    <a:p>
                      <a:pPr marL="0" algn="l" defTabSz="914400" rtl="0" eaLnBrk="1" latinLnBrk="0" hangingPunct="1"/>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 xmlns:a16="http://schemas.microsoft.com/office/drawing/2014/main" val="622619188"/>
                  </a:ext>
                </a:extLst>
              </a:tr>
            </a:tbl>
          </a:graphicData>
        </a:graphic>
      </p:graphicFrame>
      <p:graphicFrame>
        <p:nvGraphicFramePr>
          <p:cNvPr id="16" name="D_7006d87377c39177_CalcTable"/>
          <p:cNvGraphicFramePr>
            <a:graphicFrameLocks noGrp="1"/>
          </p:cNvGraphicFramePr>
          <p:nvPr>
            <p:extLst>
              <p:ext uri="{D42A27DB-BD31-4B8C-83A1-F6EECF244321}">
                <p14:modId xmlns:p14="http://schemas.microsoft.com/office/powerpoint/2010/main" val="785718507"/>
              </p:ext>
            </p:extLst>
          </p:nvPr>
        </p:nvGraphicFramePr>
        <p:xfrm>
          <a:off x="7257256" y="256490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49% (24)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2016</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7" name="D_0ee3b627ccaf5177_CalcTable"/>
          <p:cNvGraphicFramePr>
            <a:graphicFrameLocks noGrp="1"/>
          </p:cNvGraphicFramePr>
          <p:nvPr>
            <p:extLst>
              <p:ext uri="{D42A27DB-BD31-4B8C-83A1-F6EECF244321}">
                <p14:modId xmlns:p14="http://schemas.microsoft.com/office/powerpoint/2010/main" val="2850682410"/>
              </p:ext>
            </p:extLst>
          </p:nvPr>
        </p:nvGraphicFramePr>
        <p:xfrm>
          <a:off x="7257256" y="328498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71%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dirty="0">
                          <a:latin typeface="Segoe UI" panose="020B0502040204020203" pitchFamily="34" charset="0"/>
                          <a:ea typeface="Segoe UI" panose="020B0502040204020203" pitchFamily="34" charset="0"/>
                          <a:cs typeface="Segoe UI" panose="020B0502040204020203" pitchFamily="34" charset="0"/>
                        </a:rPr>
                        <a:t>2015</a:t>
                      </a: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9" name="D_7006d87377c39177" hidden="1"/>
          <p:cNvGraphicFramePr/>
          <p:nvPr>
            <p:extLst>
              <p:ext uri="{D42A27DB-BD31-4B8C-83A1-F6EECF244321}">
                <p14:modId xmlns:p14="http://schemas.microsoft.com/office/powerpoint/2010/main" val="1761812698"/>
              </p:ext>
            </p:extLst>
          </p:nvPr>
        </p:nvGraphicFramePr>
        <p:xfrm>
          <a:off x="8769424" y="2545104"/>
          <a:ext cx="2432721" cy="720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0" name="D_0ee3b627ccaf5177" hidden="1"/>
          <p:cNvGraphicFramePr/>
          <p:nvPr>
            <p:extLst>
              <p:ext uri="{D42A27DB-BD31-4B8C-83A1-F6EECF244321}">
                <p14:modId xmlns:p14="http://schemas.microsoft.com/office/powerpoint/2010/main" val="2975135378"/>
              </p:ext>
            </p:extLst>
          </p:nvPr>
        </p:nvGraphicFramePr>
        <p:xfrm>
          <a:off x="8769424" y="3284984"/>
          <a:ext cx="2000672" cy="72008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1" name="D_0eaaf5a4b17b5177" hidden="1"/>
          <p:cNvGraphicFramePr/>
          <p:nvPr>
            <p:extLst>
              <p:ext uri="{D42A27DB-BD31-4B8C-83A1-F6EECF244321}">
                <p14:modId xmlns:p14="http://schemas.microsoft.com/office/powerpoint/2010/main" val="3363994309"/>
              </p:ext>
            </p:extLst>
          </p:nvPr>
        </p:nvGraphicFramePr>
        <p:xfrm>
          <a:off x="8913440" y="1844824"/>
          <a:ext cx="2504729" cy="576064"/>
        </p:xfrm>
        <a:graphic>
          <a:graphicData uri="http://schemas.openxmlformats.org/drawingml/2006/chart">
            <c:chart xmlns:c="http://schemas.openxmlformats.org/drawingml/2006/chart" xmlns:r="http://schemas.openxmlformats.org/officeDocument/2006/relationships" r:id="rId9"/>
          </a:graphicData>
        </a:graphic>
      </p:graphicFrame>
      <p:sp>
        <p:nvSpPr>
          <p:cNvPr id="22" name="TextBox 21"/>
          <p:cNvSpPr txBox="1"/>
          <p:nvPr/>
        </p:nvSpPr>
        <p:spPr>
          <a:xfrm>
            <a:off x="410447" y="1077412"/>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Tree>
    <p:extLst>
      <p:ext uri="{BB962C8B-B14F-4D97-AF65-F5344CB8AC3E}">
        <p14:creationId xmlns:p14="http://schemas.microsoft.com/office/powerpoint/2010/main" val="1901424364"/>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498c870b1c4ab09"/>
          <p:cNvGraphicFramePr/>
          <p:nvPr>
            <p:extLst>
              <p:ext uri="{D42A27DB-BD31-4B8C-83A1-F6EECF244321}">
                <p14:modId xmlns:p14="http://schemas.microsoft.com/office/powerpoint/2010/main" val="2900102879"/>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confident are you, if at all, in the systems to sustain </a:t>
            </a:r>
            <a:r>
              <a:rPr lang="en-GB" sz="1800" u="sng" dirty="0">
                <a:latin typeface="Segoe UI"/>
                <a:ea typeface="Segoe UI" panose="020B0502040204020203" pitchFamily="34" charset="0"/>
                <a:cs typeface="Segoe UI" panose="020B0502040204020203" pitchFamily="34" charset="0"/>
              </a:rPr>
              <a:t>two-way</a:t>
            </a:r>
            <a:r>
              <a:rPr lang="en-GB" sz="1800" dirty="0">
                <a:latin typeface="Segoe UI"/>
                <a:ea typeface="Segoe UI" panose="020B0502040204020203" pitchFamily="34" charset="0"/>
                <a:cs typeface="Segoe UI" panose="020B0502040204020203" pitchFamily="34" charset="0"/>
              </a:rPr>
              <a:t> </a:t>
            </a:r>
            <a:r>
              <a:rPr lang="en-GB" sz="1800" u="sng" dirty="0">
                <a:latin typeface="Segoe UI"/>
                <a:ea typeface="Segoe UI" panose="020B0502040204020203" pitchFamily="34" charset="0"/>
                <a:cs typeface="Segoe UI" panose="020B0502040204020203" pitchFamily="34" charset="0"/>
              </a:rPr>
              <a:t>accountability</a:t>
            </a:r>
            <a:r>
              <a:rPr lang="en-GB" sz="1800" dirty="0">
                <a:latin typeface="Segoe UI"/>
                <a:ea typeface="Segoe UI" panose="020B0502040204020203" pitchFamily="34" charset="0"/>
                <a:cs typeface="Segoe UI" panose="020B0502040204020203" pitchFamily="34" charset="0"/>
              </a:rPr>
              <a:t> between your CCG and its member practices in the CCG?</a:t>
            </a:r>
          </a:p>
        </p:txBody>
      </p:sp>
      <p:graphicFrame>
        <p:nvGraphicFramePr>
          <p:cNvPr id="7" name="D_f7811a9fb31c07f8_CalcTable"/>
          <p:cNvGraphicFramePr>
            <a:graphicFrameLocks noGrp="1"/>
          </p:cNvGraphicFramePr>
          <p:nvPr>
            <p:extLst/>
          </p:nvPr>
        </p:nvGraphicFramePr>
        <p:xfrm>
          <a:off x="7185248" y="184482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63% (29)</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confident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8" name="D_8b9451de0299d2b8_CalcTable"/>
          <p:cNvGraphicFramePr>
            <a:graphicFrameLocks noGrp="1"/>
          </p:cNvGraphicFramePr>
          <p:nvPr>
            <p:extLst/>
          </p:nvPr>
        </p:nvGraphicFramePr>
        <p:xfrm>
          <a:off x="7185248" y="256490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51%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confident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1" name="D_f7811a9fb31c07f8" hidden="1"/>
          <p:cNvGraphicFramePr/>
          <p:nvPr>
            <p:extLst>
              <p:ext uri="{D42A27DB-BD31-4B8C-83A1-F6EECF244321}">
                <p14:modId xmlns:p14="http://schemas.microsoft.com/office/powerpoint/2010/main" val="424415377"/>
              </p:ext>
            </p:extLst>
          </p:nvPr>
        </p:nvGraphicFramePr>
        <p:xfrm>
          <a:off x="8553400" y="1844824"/>
          <a:ext cx="1656184" cy="7200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_8b9451de0299d2b8" hidden="1"/>
          <p:cNvGraphicFramePr/>
          <p:nvPr>
            <p:extLst>
              <p:ext uri="{D42A27DB-BD31-4B8C-83A1-F6EECF244321}">
                <p14:modId xmlns:p14="http://schemas.microsoft.com/office/powerpoint/2010/main" val="582590579"/>
              </p:ext>
            </p:extLst>
          </p:nvPr>
        </p:nvGraphicFramePr>
        <p:xfrm>
          <a:off x="8625408" y="2564904"/>
          <a:ext cx="1784648" cy="64807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555563636"/>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 name="D_d759666b3f51f784_CalcTable"/>
          <p:cNvGraphicFramePr>
            <a:graphicFrameLocks noGrp="1"/>
          </p:cNvGraphicFramePr>
          <p:nvPr>
            <p:extLst>
              <p:ext uri="{D42A27DB-BD31-4B8C-83A1-F6EECF244321}">
                <p14:modId xmlns:p14="http://schemas.microsoft.com/office/powerpoint/2010/main" val="2441134314"/>
              </p:ext>
            </p:extLst>
          </p:nvPr>
        </p:nvGraphicFramePr>
        <p:xfrm>
          <a:off x="7185248" y="328498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82% (37)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confident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sp>
        <p:nvSpPr>
          <p:cNvPr id="16" name="TextBox 15"/>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D_d759666b3f51f784" hidden="1"/>
          <p:cNvGraphicFramePr/>
          <p:nvPr>
            <p:extLst>
              <p:ext uri="{D42A27DB-BD31-4B8C-83A1-F6EECF244321}">
                <p14:modId xmlns:p14="http://schemas.microsoft.com/office/powerpoint/2010/main" val="3945254850"/>
              </p:ext>
            </p:extLst>
          </p:nvPr>
        </p:nvGraphicFramePr>
        <p:xfrm>
          <a:off x="8409384" y="3356992"/>
          <a:ext cx="2304256" cy="720080"/>
        </p:xfrm>
        <a:graphic>
          <a:graphicData uri="http://schemas.openxmlformats.org/drawingml/2006/chart">
            <c:chart xmlns:c="http://schemas.openxmlformats.org/drawingml/2006/chart" xmlns:r="http://schemas.openxmlformats.org/officeDocument/2006/relationships" r:id="rId7"/>
          </a:graphicData>
        </a:graphic>
      </p:graphicFrame>
      <p:sp>
        <p:nvSpPr>
          <p:cNvPr id="18" name="D_5589cc723bd5ab09"/>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(2015: 45)
East Lancashire CCG</a:t>
            </a:r>
            <a:endParaRPr lang="en-GB" sz="1000" kern="0" dirty="0">
              <a:latin typeface="Segoe UI"/>
            </a:endParaRPr>
          </a:p>
        </p:txBody>
      </p:sp>
      <p:sp>
        <p:nvSpPr>
          <p:cNvPr id="2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10926143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9" name="D_593ef798b1bf4009"/>
          <p:cNvGraphicFramePr/>
          <p:nvPr>
            <p:extLst>
              <p:ext uri="{D42A27DB-BD31-4B8C-83A1-F6EECF244321}">
                <p14:modId xmlns:p14="http://schemas.microsoft.com/office/powerpoint/2010/main" val="81649125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_4fb896f4dbab570e_CalcTable"/>
          <p:cNvGraphicFramePr>
            <a:graphicFrameLocks noGrp="1"/>
          </p:cNvGraphicFramePr>
          <p:nvPr>
            <p:extLst/>
          </p:nvPr>
        </p:nvGraphicFramePr>
        <p:xfrm>
          <a:off x="7329264" y="1844824"/>
          <a:ext cx="2001600" cy="625179"/>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065496">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43% (20)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0" name="D_e75cb41ec117dffd_CalcTable"/>
          <p:cNvGraphicFramePr>
            <a:graphicFrameLocks noGrp="1"/>
          </p:cNvGraphicFramePr>
          <p:nvPr>
            <p:extLst/>
          </p:nvPr>
        </p:nvGraphicFramePr>
        <p:xfrm>
          <a:off x="7329264" y="2564904"/>
          <a:ext cx="2001600" cy="625179"/>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065496">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49% (24)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2" name="D_4fb896f4dbab570e" hidden="1"/>
          <p:cNvGraphicFramePr/>
          <p:nvPr>
            <p:extLst>
              <p:ext uri="{D42A27DB-BD31-4B8C-83A1-F6EECF244321}">
                <p14:modId xmlns:p14="http://schemas.microsoft.com/office/powerpoint/2010/main" val="518916135"/>
              </p:ext>
            </p:extLst>
          </p:nvPr>
        </p:nvGraphicFramePr>
        <p:xfrm>
          <a:off x="8697416"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e75cb41ec117dffd" hidden="1"/>
          <p:cNvGraphicFramePr/>
          <p:nvPr>
            <p:extLst>
              <p:ext uri="{D42A27DB-BD31-4B8C-83A1-F6EECF244321}">
                <p14:modId xmlns:p14="http://schemas.microsoft.com/office/powerpoint/2010/main" val="222460718"/>
              </p:ext>
            </p:extLst>
          </p:nvPr>
        </p:nvGraphicFramePr>
        <p:xfrm>
          <a:off x="8625408" y="270892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163643117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6" name="TextBox 15"/>
          <p:cNvSpPr txBox="1"/>
          <p:nvPr/>
        </p:nvSpPr>
        <p:spPr>
          <a:xfrm>
            <a:off x="415925" y="1125538"/>
            <a:ext cx="15843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7" name="Title 1"/>
          <p:cNvSpPr txBox="1">
            <a:spLocks/>
          </p:cNvSpPr>
          <p:nvPr/>
        </p:nvSpPr>
        <p:spPr bwMode="gray">
          <a:xfrm>
            <a:off x="415925" y="836613"/>
            <a:ext cx="9074150" cy="21590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financial implications of the CCG’s plans</a:t>
            </a:r>
          </a:p>
        </p:txBody>
      </p:sp>
      <p:graphicFrame>
        <p:nvGraphicFramePr>
          <p:cNvPr id="18" name="D_c80a3ca81a369e7a_CalcTable"/>
          <p:cNvGraphicFramePr>
            <a:graphicFrameLocks noGrp="1"/>
          </p:cNvGraphicFramePr>
          <p:nvPr>
            <p:extLst/>
          </p:nvPr>
        </p:nvGraphicFramePr>
        <p:xfrm>
          <a:off x="7329264" y="3284984"/>
          <a:ext cx="2001600" cy="625179"/>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065496">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71%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4" name="D_c80a3ca81a369e7a" hidden="1"/>
          <p:cNvGraphicFramePr/>
          <p:nvPr>
            <p:extLst>
              <p:ext uri="{D42A27DB-BD31-4B8C-83A1-F6EECF244321}">
                <p14:modId xmlns:p14="http://schemas.microsoft.com/office/powerpoint/2010/main" val="2569898712"/>
              </p:ext>
            </p:extLst>
          </p:nvPr>
        </p:nvGraphicFramePr>
        <p:xfrm>
          <a:off x="8553400" y="3356992"/>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1" name="D_6d79d56226c7b90d"/>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(2015: 45)
East Lancashire CCG</a:t>
            </a:r>
            <a:endParaRPr lang="en-GB" sz="1000" kern="0" dirty="0">
              <a:latin typeface="Segoe UI"/>
            </a:endParaRPr>
          </a:p>
        </p:txBody>
      </p:sp>
      <p:sp>
        <p:nvSpPr>
          <p:cNvPr id="2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132150192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67427" cy="50560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13" name="D_9ff1c983f925574b"/>
          <p:cNvGraphicFramePr/>
          <p:nvPr>
            <p:extLst>
              <p:ext uri="{D42A27DB-BD31-4B8C-83A1-F6EECF244321}">
                <p14:modId xmlns:p14="http://schemas.microsoft.com/office/powerpoint/2010/main" val="418418174"/>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D_75fc971558afa74b_CalcTable"/>
          <p:cNvGraphicFramePr>
            <a:graphicFrameLocks noGrp="1"/>
          </p:cNvGraphicFramePr>
          <p:nvPr>
            <p:extLst/>
          </p:nvPr>
        </p:nvGraphicFramePr>
        <p:xfrm>
          <a:off x="7329264" y="186771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54% (25)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7" name="D_840bfe64529fa74b_CalcTable"/>
          <p:cNvGraphicFramePr>
            <a:graphicFrameLocks noGrp="1"/>
          </p:cNvGraphicFramePr>
          <p:nvPr>
            <p:extLst/>
          </p:nvPr>
        </p:nvGraphicFramePr>
        <p:xfrm>
          <a:off x="7329264" y="258779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53% (26)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75fc971558afa74b" hidden="1"/>
          <p:cNvGraphicFramePr/>
          <p:nvPr>
            <p:extLst>
              <p:ext uri="{D42A27DB-BD31-4B8C-83A1-F6EECF244321}">
                <p14:modId xmlns:p14="http://schemas.microsoft.com/office/powerpoint/2010/main" val="353632718"/>
              </p:ext>
            </p:extLst>
          </p:nvPr>
        </p:nvGraphicFramePr>
        <p:xfrm>
          <a:off x="9129464"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D_840bfe64529fa74b" hidden="1"/>
          <p:cNvGraphicFramePr/>
          <p:nvPr>
            <p:extLst>
              <p:ext uri="{D42A27DB-BD31-4B8C-83A1-F6EECF244321}">
                <p14:modId xmlns:p14="http://schemas.microsoft.com/office/powerpoint/2010/main" val="1693683521"/>
              </p:ext>
            </p:extLst>
          </p:nvPr>
        </p:nvGraphicFramePr>
        <p:xfrm>
          <a:off x="9201472"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Ipsos Ribbon Rules" hidden="1"/>
          <p:cNvGraphicFramePr/>
          <p:nvPr>
            <p:extLst>
              <p:ext uri="{D42A27DB-BD31-4B8C-83A1-F6EECF244321}">
                <p14:modId xmlns:p14="http://schemas.microsoft.com/office/powerpoint/2010/main" val="340741000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403257" y="1125538"/>
            <a:ext cx="159699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20" name="Title 1"/>
          <p:cNvSpPr txBox="1">
            <a:spLocks/>
          </p:cNvSpPr>
          <p:nvPr/>
        </p:nvSpPr>
        <p:spPr bwMode="gray">
          <a:xfrm>
            <a:off x="415925" y="835919"/>
            <a:ext cx="9074150" cy="216594"/>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implications of the CCG’s plans for service improvement</a:t>
            </a:r>
          </a:p>
        </p:txBody>
      </p:sp>
      <p:graphicFrame>
        <p:nvGraphicFramePr>
          <p:cNvPr id="5" name="D_14d731341726ab3e_CalcTable"/>
          <p:cNvGraphicFramePr>
            <a:graphicFrameLocks noGrp="1"/>
          </p:cNvGraphicFramePr>
          <p:nvPr>
            <p:extLst/>
          </p:nvPr>
        </p:nvGraphicFramePr>
        <p:xfrm>
          <a:off x="7329264" y="330787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78% (35)</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4" name="D_14d731341726ab3e" hidden="1"/>
          <p:cNvGraphicFramePr/>
          <p:nvPr>
            <p:extLst>
              <p:ext uri="{D42A27DB-BD31-4B8C-83A1-F6EECF244321}">
                <p14:modId xmlns:p14="http://schemas.microsoft.com/office/powerpoint/2010/main" val="3657997984"/>
              </p:ext>
            </p:extLst>
          </p:nvPr>
        </p:nvGraphicFramePr>
        <p:xfrm>
          <a:off x="9201472" y="3356992"/>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3" name="D_4336ee52259f6f4b"/>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(2015: 45)
East Lancashire CCG</a:t>
            </a:r>
            <a:endParaRPr lang="en-GB" sz="1000" kern="0" dirty="0">
              <a:latin typeface="Segoe UI"/>
            </a:endParaRPr>
          </a:p>
        </p:txBody>
      </p:sp>
      <p:sp>
        <p:nvSpPr>
          <p:cNvPr id="22"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40063753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200472" y="188640"/>
            <a:ext cx="9505056" cy="6480720"/>
          </a:xfrm>
          <a:prstGeom prst="rect">
            <a:avLst/>
          </a:prstGeom>
          <a:solidFill>
            <a:srgbClr val="17386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9" name="Text Placeholder 8"/>
          <p:cNvSpPr>
            <a:spLocks noGrp="1"/>
          </p:cNvSpPr>
          <p:nvPr>
            <p:ph type="body" sz="quarter" idx="4294967295"/>
          </p:nvPr>
        </p:nvSpPr>
        <p:spPr>
          <a:xfrm>
            <a:off x="560512" y="2564904"/>
            <a:ext cx="3960440" cy="616226"/>
          </a:xfrm>
          <a:prstGeom prst="rect">
            <a:avLst/>
          </a:prstGeom>
          <a:solidFill>
            <a:srgbClr val="71B2C9"/>
          </a:solidFill>
        </p:spPr>
        <p:txBody>
          <a:bodyPr/>
          <a:lstStyle/>
          <a:p>
            <a:pPr marL="0" indent="0">
              <a:buNone/>
            </a:pPr>
            <a:r>
              <a:rPr lang="en-US"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Overall report</a:t>
            </a:r>
          </a:p>
        </p:txBody>
      </p:sp>
    </p:spTree>
    <p:extLst>
      <p:ext uri="{BB962C8B-B14F-4D97-AF65-F5344CB8AC3E}">
        <p14:creationId xmlns:p14="http://schemas.microsoft.com/office/powerpoint/2010/main" val="6037300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0435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12" name="D_dc91709935e156b4"/>
          <p:cNvGraphicFramePr/>
          <p:nvPr>
            <p:extLst>
              <p:ext uri="{D42A27DB-BD31-4B8C-83A1-F6EECF244321}">
                <p14:modId xmlns:p14="http://schemas.microsoft.com/office/powerpoint/2010/main" val="1668345758"/>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D_0c011ecad76676b4_CalcTable"/>
          <p:cNvGraphicFramePr>
            <a:graphicFrameLocks noGrp="1"/>
          </p:cNvGraphicFramePr>
          <p:nvPr>
            <p:extLst/>
          </p:nvPr>
        </p:nvGraphicFramePr>
        <p:xfrm>
          <a:off x="7329264" y="186771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59% (27)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a:t>
                      </a:r>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6" name="D_484f361a353576b4_CalcTable"/>
          <p:cNvGraphicFramePr>
            <a:graphicFrameLocks noGrp="1"/>
          </p:cNvGraphicFramePr>
          <p:nvPr>
            <p:extLst/>
          </p:nvPr>
        </p:nvGraphicFramePr>
        <p:xfrm>
          <a:off x="7329264" y="258779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49% (24)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7" name="D_0c011ecad76676b4" hidden="1"/>
          <p:cNvGraphicFramePr/>
          <p:nvPr>
            <p:extLst>
              <p:ext uri="{D42A27DB-BD31-4B8C-83A1-F6EECF244321}">
                <p14:modId xmlns:p14="http://schemas.microsoft.com/office/powerpoint/2010/main" val="2752966303"/>
              </p:ext>
            </p:extLst>
          </p:nvPr>
        </p:nvGraphicFramePr>
        <p:xfrm>
          <a:off x="9201472" y="1916832"/>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D_484f361a353576b4" hidden="1"/>
          <p:cNvGraphicFramePr/>
          <p:nvPr>
            <p:extLst>
              <p:ext uri="{D42A27DB-BD31-4B8C-83A1-F6EECF244321}">
                <p14:modId xmlns:p14="http://schemas.microsoft.com/office/powerpoint/2010/main" val="2538425570"/>
              </p:ext>
            </p:extLst>
          </p:nvPr>
        </p:nvGraphicFramePr>
        <p:xfrm>
          <a:off x="9273480" y="2636912"/>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19" name="TextBox 18"/>
          <p:cNvSpPr txBox="1"/>
          <p:nvPr/>
        </p:nvSpPr>
        <p:spPr>
          <a:xfrm>
            <a:off x="415925" y="1125538"/>
            <a:ext cx="15843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20" name="Ipsos Ribbon Rules" hidden="1"/>
          <p:cNvGraphicFramePr/>
          <p:nvPr>
            <p:extLst>
              <p:ext uri="{D42A27DB-BD31-4B8C-83A1-F6EECF244321}">
                <p14:modId xmlns:p14="http://schemas.microsoft.com/office/powerpoint/2010/main" val="24166473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21" name="Title 1"/>
          <p:cNvSpPr txBox="1">
            <a:spLocks/>
          </p:cNvSpPr>
          <p:nvPr/>
        </p:nvSpPr>
        <p:spPr bwMode="gray">
          <a:xfrm>
            <a:off x="415925" y="828284"/>
            <a:ext cx="9074150" cy="224229"/>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referral and activity implications of the CCG’s plans</a:t>
            </a:r>
          </a:p>
        </p:txBody>
      </p:sp>
      <p:graphicFrame>
        <p:nvGraphicFramePr>
          <p:cNvPr id="22" name="D_1b7ed8c79a3d8ec2_CalcTable"/>
          <p:cNvGraphicFramePr>
            <a:graphicFrameLocks noGrp="1"/>
          </p:cNvGraphicFramePr>
          <p:nvPr>
            <p:extLst/>
          </p:nvPr>
        </p:nvGraphicFramePr>
        <p:xfrm>
          <a:off x="7329264" y="3307877"/>
          <a:ext cx="1980000" cy="625179"/>
        </p:xfrm>
        <a:graphic>
          <a:graphicData uri="http://schemas.openxmlformats.org/drawingml/2006/table">
            <a:tbl>
              <a:tblPr firstRow="1" bandRow="1">
                <a:tableStyleId>{C4B1156A-380E-4F78-BDF5-A606A8083BF9}</a:tableStyleId>
              </a:tblPr>
              <a:tblGrid>
                <a:gridCol w="1008112">
                  <a:extLst>
                    <a:ext uri="{9D8B030D-6E8A-4147-A177-3AD203B41FA5}">
                      <a16:colId xmlns="" xmlns:a16="http://schemas.microsoft.com/office/drawing/2014/main" val="20000"/>
                    </a:ext>
                  </a:extLst>
                </a:gridCol>
                <a:gridCol w="97188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76% (34)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3" name="D_1b7ed8c79a3d8ec2" hidden="1"/>
          <p:cNvGraphicFramePr/>
          <p:nvPr>
            <p:extLst>
              <p:ext uri="{D42A27DB-BD31-4B8C-83A1-F6EECF244321}">
                <p14:modId xmlns:p14="http://schemas.microsoft.com/office/powerpoint/2010/main" val="149283891"/>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
        <p:nvSpPr>
          <p:cNvPr id="25" name="D_e80bdec0e5f126b4"/>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(2015: 45)
East Lancashire CCG</a:t>
            </a:r>
            <a:endParaRPr lang="en-GB" sz="1000" kern="0" dirty="0">
              <a:latin typeface="Segoe UI"/>
            </a:endParaRPr>
          </a:p>
        </p:txBody>
      </p:sp>
      <p:sp>
        <p:nvSpPr>
          <p:cNvPr id="2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3452892129"/>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e3afd1553cac7d4"/>
          <p:cNvGraphicFramePr/>
          <p:nvPr>
            <p:extLst>
              <p:ext uri="{D42A27DB-BD31-4B8C-83A1-F6EECF244321}">
                <p14:modId xmlns:p14="http://schemas.microsoft.com/office/powerpoint/2010/main" val="2859880606"/>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3578" cy="504354"/>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3" name="Ipsos Ribbon Rules" hidden="1"/>
          <p:cNvGraphicFramePr/>
          <p:nvPr>
            <p:extLst>
              <p:ext uri="{D42A27DB-BD31-4B8C-83A1-F6EECF244321}">
                <p14:modId xmlns:p14="http://schemas.microsoft.com/office/powerpoint/2010/main" val="409496525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1125538"/>
            <a:ext cx="1573515"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1" name="Title 1"/>
          <p:cNvSpPr txBox="1">
            <a:spLocks/>
          </p:cNvSpPr>
          <p:nvPr/>
        </p:nvSpPr>
        <p:spPr bwMode="gray">
          <a:xfrm>
            <a:off x="416495" y="833208"/>
            <a:ext cx="9073579" cy="210529"/>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CCG’s plans to reduce health inequalities</a:t>
            </a:r>
          </a:p>
        </p:txBody>
      </p:sp>
      <p:graphicFrame>
        <p:nvGraphicFramePr>
          <p:cNvPr id="17" name="D_4383ffcaa3ceac5c_CalcTable"/>
          <p:cNvGraphicFramePr>
            <a:graphicFrameLocks noGrp="1"/>
          </p:cNvGraphicFramePr>
          <p:nvPr>
            <p:extLst/>
          </p:nvPr>
        </p:nvGraphicFramePr>
        <p:xfrm>
          <a:off x="7257256" y="2564904"/>
          <a:ext cx="2001335" cy="625179"/>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55% (27)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5477fa795357660c_CalcTable"/>
          <p:cNvGraphicFramePr>
            <a:graphicFrameLocks noGrp="1"/>
          </p:cNvGraphicFramePr>
          <p:nvPr>
            <p:extLst/>
          </p:nvPr>
        </p:nvGraphicFramePr>
        <p:xfrm>
          <a:off x="7257256" y="184482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61% (28)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5477fa795357660c" hidden="1"/>
          <p:cNvGraphicFramePr/>
          <p:nvPr>
            <p:extLst>
              <p:ext uri="{D42A27DB-BD31-4B8C-83A1-F6EECF244321}">
                <p14:modId xmlns:p14="http://schemas.microsoft.com/office/powerpoint/2010/main" val="931184190"/>
              </p:ext>
            </p:extLst>
          </p:nvPr>
        </p:nvGraphicFramePr>
        <p:xfrm>
          <a:off x="8985448" y="1916832"/>
          <a:ext cx="2032000" cy="4633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383ffcaa3ceac5c" hidden="1"/>
          <p:cNvGraphicFramePr/>
          <p:nvPr>
            <p:extLst>
              <p:ext uri="{D42A27DB-BD31-4B8C-83A1-F6EECF244321}">
                <p14:modId xmlns:p14="http://schemas.microsoft.com/office/powerpoint/2010/main" val="3843377223"/>
              </p:ext>
            </p:extLst>
          </p:nvPr>
        </p:nvGraphicFramePr>
        <p:xfrm>
          <a:off x="8985448" y="2564904"/>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508edcb91231dee5"/>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3" name="D_cad3337e51633a07_CalcTable"/>
          <p:cNvGraphicFramePr>
            <a:graphicFrameLocks noGrp="1"/>
          </p:cNvGraphicFramePr>
          <p:nvPr>
            <p:extLst>
              <p:ext uri="{D42A27DB-BD31-4B8C-83A1-F6EECF244321}">
                <p14:modId xmlns:p14="http://schemas.microsoft.com/office/powerpoint/2010/main" val="3430279514"/>
              </p:ext>
            </p:extLst>
          </p:nvPr>
        </p:nvGraphicFramePr>
        <p:xfrm>
          <a:off x="7257256" y="3271091"/>
          <a:ext cx="2001600" cy="661966"/>
        </p:xfrm>
        <a:graphic>
          <a:graphicData uri="http://schemas.openxmlformats.org/drawingml/2006/table">
            <a:tbl>
              <a:tblPr firstRow="1" bandRow="1">
                <a:tableStyleId>{C4B1156A-380E-4F78-BDF5-A606A8083BF9}</a:tableStyleId>
              </a:tblPr>
              <a:tblGrid>
                <a:gridCol w="9216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71%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4" name="D_cad3337e51633a07" hidden="1"/>
          <p:cNvGraphicFramePr/>
          <p:nvPr>
            <p:extLst>
              <p:ext uri="{D42A27DB-BD31-4B8C-83A1-F6EECF244321}">
                <p14:modId xmlns:p14="http://schemas.microsoft.com/office/powerpoint/2010/main" val="2050467489"/>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24359788"/>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52f283e7487e18a0"/>
          <p:cNvGraphicFramePr/>
          <p:nvPr>
            <p:extLst>
              <p:ext uri="{D42A27DB-BD31-4B8C-83A1-F6EECF244321}">
                <p14:modId xmlns:p14="http://schemas.microsoft.com/office/powerpoint/2010/main" val="4185535841"/>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523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that you </a:t>
            </a:r>
            <a:r>
              <a:rPr lang="en-GB" sz="1800" u="sng" dirty="0">
                <a:latin typeface="Segoe UI"/>
                <a:ea typeface="Segoe UI" panose="020B0502040204020203" pitchFamily="34" charset="0"/>
                <a:cs typeface="Segoe UI" panose="020B0502040204020203" pitchFamily="34" charset="0"/>
              </a:rPr>
              <a:t>understand</a:t>
            </a:r>
            <a:r>
              <a:rPr lang="en-GB" sz="1800" dirty="0">
                <a:latin typeface="Segoe UI"/>
                <a:ea typeface="Segoe UI" panose="020B0502040204020203" pitchFamily="34" charset="0"/>
                <a:cs typeface="Segoe UI" panose="020B0502040204020203" pitchFamily="34" charset="0"/>
              </a:rPr>
              <a:t>…?</a:t>
            </a:r>
          </a:p>
        </p:txBody>
      </p:sp>
      <p:graphicFrame>
        <p:nvGraphicFramePr>
          <p:cNvPr id="3" name="Ipsos Ribbon Rules" hidden="1"/>
          <p:cNvGraphicFramePr/>
          <p:nvPr>
            <p:extLst>
              <p:ext uri="{D42A27DB-BD31-4B8C-83A1-F6EECF244321}">
                <p14:modId xmlns:p14="http://schemas.microsoft.com/office/powerpoint/2010/main" val="126576609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1125538"/>
            <a:ext cx="157971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1" name="Title 1"/>
          <p:cNvSpPr txBox="1">
            <a:spLocks/>
          </p:cNvSpPr>
          <p:nvPr/>
        </p:nvSpPr>
        <p:spPr bwMode="gray">
          <a:xfrm>
            <a:off x="415925" y="836613"/>
            <a:ext cx="9074150" cy="21590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200" dirty="0">
                <a:latin typeface="Segoe UI"/>
                <a:ea typeface="Segoe UI" panose="020B0502040204020203" pitchFamily="34" charset="0"/>
                <a:cs typeface="Segoe UI" panose="020B0502040204020203" pitchFamily="34" charset="0"/>
              </a:rPr>
              <a:t>The CCG’s plans to improve the health of the local population</a:t>
            </a:r>
          </a:p>
        </p:txBody>
      </p:sp>
      <p:graphicFrame>
        <p:nvGraphicFramePr>
          <p:cNvPr id="13" name="D_82aaed3baae429ac_CalcTable"/>
          <p:cNvGraphicFramePr>
            <a:graphicFrameLocks noGrp="1"/>
          </p:cNvGraphicFramePr>
          <p:nvPr>
            <p:extLst/>
          </p:nvPr>
        </p:nvGraphicFramePr>
        <p:xfrm>
          <a:off x="7257256" y="2564904"/>
          <a:ext cx="2001335" cy="625179"/>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61% (30)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8" name="D_628e63bc6fed3a8c_CalcTable"/>
          <p:cNvGraphicFramePr>
            <a:graphicFrameLocks noGrp="1"/>
          </p:cNvGraphicFramePr>
          <p:nvPr>
            <p:extLst/>
          </p:nvPr>
        </p:nvGraphicFramePr>
        <p:xfrm>
          <a:off x="7257256" y="184482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61% (28)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well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628e63bc6fed3a8c" hidden="1"/>
          <p:cNvGraphicFramePr/>
          <p:nvPr>
            <p:extLst>
              <p:ext uri="{D42A27DB-BD31-4B8C-83A1-F6EECF244321}">
                <p14:modId xmlns:p14="http://schemas.microsoft.com/office/powerpoint/2010/main" val="3344132519"/>
              </p:ext>
            </p:extLst>
          </p:nvPr>
        </p:nvGraphicFramePr>
        <p:xfrm>
          <a:off x="8890000"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82aaed3baae429ac" hidden="1"/>
          <p:cNvGraphicFramePr/>
          <p:nvPr>
            <p:extLst>
              <p:ext uri="{D42A27DB-BD31-4B8C-83A1-F6EECF244321}">
                <p14:modId xmlns:p14="http://schemas.microsoft.com/office/powerpoint/2010/main" val="3882083058"/>
              </p:ext>
            </p:extLst>
          </p:nvPr>
        </p:nvGraphicFramePr>
        <p:xfrm>
          <a:off x="8890000"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2e61162e5eb1efa0"/>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6" name="D_efe3c982ae78d2d7_CalcTable"/>
          <p:cNvGraphicFramePr>
            <a:graphicFrameLocks noGrp="1"/>
          </p:cNvGraphicFramePr>
          <p:nvPr>
            <p:extLst>
              <p:ext uri="{D42A27DB-BD31-4B8C-83A1-F6EECF244321}">
                <p14:modId xmlns:p14="http://schemas.microsoft.com/office/powerpoint/2010/main" val="1664167254"/>
              </p:ext>
            </p:extLst>
          </p:nvPr>
        </p:nvGraphicFramePr>
        <p:xfrm>
          <a:off x="7257256" y="3271091"/>
          <a:ext cx="2001600" cy="661966"/>
        </p:xfrm>
        <a:graphic>
          <a:graphicData uri="http://schemas.openxmlformats.org/drawingml/2006/table">
            <a:tbl>
              <a:tblPr firstRow="1" bandRow="1">
                <a:tableStyleId>{C4B1156A-380E-4F78-BDF5-A606A8083BF9}</a:tableStyleId>
              </a:tblPr>
              <a:tblGrid>
                <a:gridCol w="9216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71% (32)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well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4" name="D_efe3c982ae78d2d7" hidden="1"/>
          <p:cNvGraphicFramePr/>
          <p:nvPr>
            <p:extLst>
              <p:ext uri="{D42A27DB-BD31-4B8C-83A1-F6EECF244321}">
                <p14:modId xmlns:p14="http://schemas.microsoft.com/office/powerpoint/2010/main" val="1498468632"/>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692115156"/>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91dce7f13edbb62b"/>
          <p:cNvGraphicFramePr/>
          <p:nvPr>
            <p:extLst>
              <p:ext uri="{D42A27DB-BD31-4B8C-83A1-F6EECF244321}">
                <p14:modId xmlns:p14="http://schemas.microsoft.com/office/powerpoint/2010/main" val="66323066"/>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81527"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value for money is a key factor in decision making when formulating my CCG’s plans and priorities? </a:t>
            </a:r>
          </a:p>
        </p:txBody>
      </p:sp>
      <p:graphicFrame>
        <p:nvGraphicFramePr>
          <p:cNvPr id="3" name="Ipsos Ribbon Rules" hidden="1"/>
          <p:cNvGraphicFramePr/>
          <p:nvPr>
            <p:extLst>
              <p:ext uri="{D42A27DB-BD31-4B8C-83A1-F6EECF244321}">
                <p14:modId xmlns:p14="http://schemas.microsoft.com/office/powerpoint/2010/main" val="286095569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02918" y="836613"/>
            <a:ext cx="159733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77a879e4320d7290_CalcTable"/>
          <p:cNvGraphicFramePr>
            <a:graphicFrameLocks noGrp="1"/>
          </p:cNvGraphicFramePr>
          <p:nvPr>
            <p:extLst>
              <p:ext uri="{D42A27DB-BD31-4B8C-83A1-F6EECF244321}">
                <p14:modId xmlns:p14="http://schemas.microsoft.com/office/powerpoint/2010/main" val="2243996266"/>
              </p:ext>
            </p:extLst>
          </p:nvPr>
        </p:nvGraphicFramePr>
        <p:xfrm>
          <a:off x="7257256" y="2564904"/>
          <a:ext cx="2001335" cy="625179"/>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69% (34)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4" name="D_d3323e931e9ddc60_CalcTable"/>
          <p:cNvGraphicFramePr>
            <a:graphicFrameLocks noGrp="1"/>
          </p:cNvGraphicFramePr>
          <p:nvPr>
            <p:extLst>
              <p:ext uri="{D42A27DB-BD31-4B8C-83A1-F6EECF244321}">
                <p14:modId xmlns:p14="http://schemas.microsoft.com/office/powerpoint/2010/main" val="2356840340"/>
              </p:ext>
            </p:extLst>
          </p:nvPr>
        </p:nvGraphicFramePr>
        <p:xfrm>
          <a:off x="7257256" y="1844824"/>
          <a:ext cx="2001335" cy="648072"/>
        </p:xfrm>
        <a:graphic>
          <a:graphicData uri="http://schemas.openxmlformats.org/drawingml/2006/table">
            <a:tbl>
              <a:tblPr firstRow="1" bandRow="1">
                <a:tableStyleId>{C4B1156A-380E-4F78-BDF5-A606A8083BF9}</a:tableStyleId>
              </a:tblPr>
              <a:tblGrid>
                <a:gridCol w="921215">
                  <a:extLst>
                    <a:ext uri="{9D8B030D-6E8A-4147-A177-3AD203B41FA5}">
                      <a16:colId xmlns="" xmlns:a16="http://schemas.microsoft.com/office/drawing/2014/main" val="20000"/>
                    </a:ext>
                  </a:extLst>
                </a:gridCol>
                <a:gridCol w="1080120">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65% (30)</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d3323e931e9ddc60" hidden="1"/>
          <p:cNvGraphicFramePr/>
          <p:nvPr>
            <p:extLst>
              <p:ext uri="{D42A27DB-BD31-4B8C-83A1-F6EECF244321}">
                <p14:modId xmlns:p14="http://schemas.microsoft.com/office/powerpoint/2010/main" val="1563010152"/>
              </p:ext>
            </p:extLst>
          </p:nvPr>
        </p:nvGraphicFramePr>
        <p:xfrm>
          <a:off x="8841432"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77a879e4320d7290" hidden="1"/>
          <p:cNvGraphicFramePr/>
          <p:nvPr>
            <p:extLst>
              <p:ext uri="{D42A27DB-BD31-4B8C-83A1-F6EECF244321}">
                <p14:modId xmlns:p14="http://schemas.microsoft.com/office/powerpoint/2010/main" val="2257616369"/>
              </p:ext>
            </p:extLst>
          </p:nvPr>
        </p:nvGraphicFramePr>
        <p:xfrm>
          <a:off x="8985448"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fbdd23c16ac1dd3c"/>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6" name="D_9bd0177baeb44207_CalcTable"/>
          <p:cNvGraphicFramePr>
            <a:graphicFrameLocks noGrp="1"/>
          </p:cNvGraphicFramePr>
          <p:nvPr>
            <p:extLst>
              <p:ext uri="{D42A27DB-BD31-4B8C-83A1-F6EECF244321}">
                <p14:modId xmlns:p14="http://schemas.microsoft.com/office/powerpoint/2010/main" val="4190547440"/>
              </p:ext>
            </p:extLst>
          </p:nvPr>
        </p:nvGraphicFramePr>
        <p:xfrm>
          <a:off x="7257256" y="3271091"/>
          <a:ext cx="2001600" cy="661966"/>
        </p:xfrm>
        <a:graphic>
          <a:graphicData uri="http://schemas.openxmlformats.org/drawingml/2006/table">
            <a:tbl>
              <a:tblPr firstRow="1" bandRow="1">
                <a:tableStyleId>{C4B1156A-380E-4F78-BDF5-A606A8083BF9}</a:tableStyleId>
              </a:tblPr>
              <a:tblGrid>
                <a:gridCol w="921600">
                  <a:extLst>
                    <a:ext uri="{9D8B030D-6E8A-4147-A177-3AD203B41FA5}">
                      <a16:colId xmlns="" xmlns:a16="http://schemas.microsoft.com/office/drawing/2014/main" val="20000"/>
                    </a:ext>
                  </a:extLst>
                </a:gridCol>
                <a:gridCol w="1080000">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84% (38)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9" name="D_9bd0177baeb44207" hidden="1"/>
          <p:cNvGraphicFramePr/>
          <p:nvPr>
            <p:extLst>
              <p:ext uri="{D42A27DB-BD31-4B8C-83A1-F6EECF244321}">
                <p14:modId xmlns:p14="http://schemas.microsoft.com/office/powerpoint/2010/main" val="3457981683"/>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72259114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65dfe02be503be20"/>
          <p:cNvGraphicFramePr/>
          <p:nvPr>
            <p:extLst>
              <p:ext uri="{D42A27DB-BD31-4B8C-83A1-F6EECF244321}">
                <p14:modId xmlns:p14="http://schemas.microsoft.com/office/powerpoint/2010/main" val="3370367695"/>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with the following statement…?</a:t>
            </a:r>
          </a:p>
        </p:txBody>
      </p:sp>
      <p:graphicFrame>
        <p:nvGraphicFramePr>
          <p:cNvPr id="3" name="Ipsos Ribbon Rules" hidden="1"/>
          <p:cNvGraphicFramePr/>
          <p:nvPr>
            <p:extLst>
              <p:ext uri="{D42A27DB-BD31-4B8C-83A1-F6EECF244321}">
                <p14:modId xmlns:p14="http://schemas.microsoft.com/office/powerpoint/2010/main" val="1059807603"/>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8265" y="1124983"/>
            <a:ext cx="1629887"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sp>
        <p:nvSpPr>
          <p:cNvPr id="11" name="Title 1"/>
          <p:cNvSpPr txBox="1">
            <a:spLocks/>
          </p:cNvSpPr>
          <p:nvPr/>
        </p:nvSpPr>
        <p:spPr bwMode="gray">
          <a:xfrm>
            <a:off x="415925" y="836613"/>
            <a:ext cx="9074150" cy="173489"/>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pPr algn="just"/>
            <a:r>
              <a:rPr lang="en-GB" sz="1200" dirty="0">
                <a:latin typeface="Segoe UI"/>
                <a:ea typeface="Segoe UI" panose="020B0502040204020203" pitchFamily="34" charset="0"/>
                <a:cs typeface="Segoe UI" panose="020B0502040204020203" pitchFamily="34" charset="0"/>
              </a:rPr>
              <a:t>I am regularly involved in discussions regarding the management of my CCG’s finances</a:t>
            </a:r>
          </a:p>
        </p:txBody>
      </p:sp>
      <p:graphicFrame>
        <p:nvGraphicFramePr>
          <p:cNvPr id="16" name="D_3b0fe67a4bc86b5b_CalcTable"/>
          <p:cNvGraphicFramePr>
            <a:graphicFrameLocks noGrp="1"/>
          </p:cNvGraphicFramePr>
          <p:nvPr>
            <p:extLst>
              <p:ext uri="{D42A27DB-BD31-4B8C-83A1-F6EECF244321}">
                <p14:modId xmlns:p14="http://schemas.microsoft.com/office/powerpoint/2010/main" val="4191350305"/>
              </p:ext>
            </p:extLst>
          </p:nvPr>
        </p:nvGraphicFramePr>
        <p:xfrm>
          <a:off x="7175884" y="2564904"/>
          <a:ext cx="2082708" cy="625179"/>
        </p:xfrm>
        <a:graphic>
          <a:graphicData uri="http://schemas.openxmlformats.org/drawingml/2006/table">
            <a:tbl>
              <a:tblPr firstRow="1" bandRow="1">
                <a:tableStyleId>{C4B1156A-380E-4F78-BDF5-A606A8083BF9}</a:tableStyleId>
              </a:tblPr>
              <a:tblGrid>
                <a:gridCol w="958671">
                  <a:extLst>
                    <a:ext uri="{9D8B030D-6E8A-4147-A177-3AD203B41FA5}">
                      <a16:colId xmlns="" xmlns:a16="http://schemas.microsoft.com/office/drawing/2014/main" val="20000"/>
                    </a:ext>
                  </a:extLst>
                </a:gridCol>
                <a:gridCol w="1124037">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24% (12)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 / Tend to agree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7" name="D_225a38a84505a14a_CalcTable"/>
          <p:cNvGraphicFramePr>
            <a:graphicFrameLocks noGrp="1"/>
          </p:cNvGraphicFramePr>
          <p:nvPr>
            <p:extLst>
              <p:ext uri="{D42A27DB-BD31-4B8C-83A1-F6EECF244321}">
                <p14:modId xmlns:p14="http://schemas.microsoft.com/office/powerpoint/2010/main" val="2762841784"/>
              </p:ext>
            </p:extLst>
          </p:nvPr>
        </p:nvGraphicFramePr>
        <p:xfrm>
          <a:off x="7175884" y="1844824"/>
          <a:ext cx="2082708" cy="648072"/>
        </p:xfrm>
        <a:graphic>
          <a:graphicData uri="http://schemas.openxmlformats.org/drawingml/2006/table">
            <a:tbl>
              <a:tblPr firstRow="1" bandRow="1">
                <a:tableStyleId>{C4B1156A-380E-4F78-BDF5-A606A8083BF9}</a:tableStyleId>
              </a:tblPr>
              <a:tblGrid>
                <a:gridCol w="958671">
                  <a:extLst>
                    <a:ext uri="{9D8B030D-6E8A-4147-A177-3AD203B41FA5}">
                      <a16:colId xmlns="" xmlns:a16="http://schemas.microsoft.com/office/drawing/2014/main" val="20000"/>
                    </a:ext>
                  </a:extLst>
                </a:gridCol>
                <a:gridCol w="1124037">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17% </a:t>
                      </a:r>
                    </a:p>
                    <a:p>
                      <a:pPr marL="0" algn="l" defTabSz="914400" rtl="0" eaLnBrk="1" latinLnBrk="0" hangingPunct="1"/>
                      <a:r>
                        <a:rPr lang="en-GB" sz="15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 / Tend to agree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225a38a84505a14a" hidden="1"/>
          <p:cNvGraphicFramePr/>
          <p:nvPr>
            <p:extLst>
              <p:ext uri="{D42A27DB-BD31-4B8C-83A1-F6EECF244321}">
                <p14:modId xmlns:p14="http://schemas.microsoft.com/office/powerpoint/2010/main" val="1008085140"/>
              </p:ext>
            </p:extLst>
          </p:nvPr>
        </p:nvGraphicFramePr>
        <p:xfrm>
          <a:off x="8337376"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b0fe67a4bc86b5b" hidden="1"/>
          <p:cNvGraphicFramePr/>
          <p:nvPr>
            <p:extLst>
              <p:ext uri="{D42A27DB-BD31-4B8C-83A1-F6EECF244321}">
                <p14:modId xmlns:p14="http://schemas.microsoft.com/office/powerpoint/2010/main" val="1599049648"/>
              </p:ext>
            </p:extLst>
          </p:nvPr>
        </p:nvGraphicFramePr>
        <p:xfrm>
          <a:off x="8337376"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92fd7c0858c75231"/>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8" name="D_dd6b85fa4be72587_CalcTable"/>
          <p:cNvGraphicFramePr>
            <a:graphicFrameLocks noGrp="1"/>
          </p:cNvGraphicFramePr>
          <p:nvPr>
            <p:extLst>
              <p:ext uri="{D42A27DB-BD31-4B8C-83A1-F6EECF244321}">
                <p14:modId xmlns:p14="http://schemas.microsoft.com/office/powerpoint/2010/main" val="2662267395"/>
              </p:ext>
            </p:extLst>
          </p:nvPr>
        </p:nvGraphicFramePr>
        <p:xfrm>
          <a:off x="7175884" y="3271091"/>
          <a:ext cx="2082707" cy="661966"/>
        </p:xfrm>
        <a:graphic>
          <a:graphicData uri="http://schemas.openxmlformats.org/drawingml/2006/table">
            <a:tbl>
              <a:tblPr firstRow="1" bandRow="1">
                <a:tableStyleId>{C4B1156A-380E-4F78-BDF5-A606A8083BF9}</a:tableStyleId>
              </a:tblPr>
              <a:tblGrid>
                <a:gridCol w="945468">
                  <a:extLst>
                    <a:ext uri="{9D8B030D-6E8A-4147-A177-3AD203B41FA5}">
                      <a16:colId xmlns="" xmlns:a16="http://schemas.microsoft.com/office/drawing/2014/main" val="20000"/>
                    </a:ext>
                  </a:extLst>
                </a:gridCol>
                <a:gridCol w="1137239">
                  <a:extLst>
                    <a:ext uri="{9D8B030D-6E8A-4147-A177-3AD203B41FA5}">
                      <a16:colId xmlns="" xmlns:a16="http://schemas.microsoft.com/office/drawing/2014/main" val="20001"/>
                    </a:ext>
                  </a:extLst>
                </a:gridCol>
              </a:tblGrid>
              <a:tr h="661966">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38% (17)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Strongly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 Tend to agree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20" name="D_dd6b85fa4be72587" hidden="1"/>
          <p:cNvGraphicFramePr/>
          <p:nvPr>
            <p:extLst>
              <p:ext uri="{D42A27DB-BD31-4B8C-83A1-F6EECF244321}">
                <p14:modId xmlns:p14="http://schemas.microsoft.com/office/powerpoint/2010/main" val="2258743966"/>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527566164"/>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9cced6390deb720d"/>
          <p:cNvGraphicFramePr/>
          <p:nvPr>
            <p:extLst>
              <p:ext uri="{D42A27DB-BD31-4B8C-83A1-F6EECF244321}">
                <p14:modId xmlns:p14="http://schemas.microsoft.com/office/powerpoint/2010/main" val="3290176141"/>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familiar are you, if at all, with the financial position of your CCG?</a:t>
            </a:r>
          </a:p>
        </p:txBody>
      </p:sp>
      <p:graphicFrame>
        <p:nvGraphicFramePr>
          <p:cNvPr id="3" name="Ipsos Ribbon Rules" hidden="1"/>
          <p:cNvGraphicFramePr/>
          <p:nvPr>
            <p:extLst>
              <p:ext uri="{D42A27DB-BD31-4B8C-83A1-F6EECF244321}">
                <p14:modId xmlns:p14="http://schemas.microsoft.com/office/powerpoint/2010/main" val="257311048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417950" y="836613"/>
            <a:ext cx="1643882"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6854ff6f82efc67f_CalcTable"/>
          <p:cNvGraphicFramePr>
            <a:graphicFrameLocks noGrp="1"/>
          </p:cNvGraphicFramePr>
          <p:nvPr>
            <p:extLst/>
          </p:nvPr>
        </p:nvGraphicFramePr>
        <p:xfrm>
          <a:off x="7185248" y="2564904"/>
          <a:ext cx="2073343" cy="625179"/>
        </p:xfrm>
        <a:graphic>
          <a:graphicData uri="http://schemas.openxmlformats.org/drawingml/2006/table">
            <a:tbl>
              <a:tblPr firstRow="1" bandRow="1">
                <a:tableStyleId>{C4B1156A-380E-4F78-BDF5-A606A8083BF9}</a:tableStyleId>
              </a:tblPr>
              <a:tblGrid>
                <a:gridCol w="954360">
                  <a:extLst>
                    <a:ext uri="{9D8B030D-6E8A-4147-A177-3AD203B41FA5}">
                      <a16:colId xmlns="" xmlns:a16="http://schemas.microsoft.com/office/drawing/2014/main" val="20000"/>
                    </a:ext>
                  </a:extLst>
                </a:gridCol>
                <a:gridCol w="1118983">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35% (17)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 familiar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4" name="D_0129324200c9ba8f_CalcTable"/>
          <p:cNvGraphicFramePr>
            <a:graphicFrameLocks noGrp="1"/>
          </p:cNvGraphicFramePr>
          <p:nvPr>
            <p:extLst/>
          </p:nvPr>
        </p:nvGraphicFramePr>
        <p:xfrm>
          <a:off x="7185248" y="1844824"/>
          <a:ext cx="2073343" cy="648072"/>
        </p:xfrm>
        <a:graphic>
          <a:graphicData uri="http://schemas.openxmlformats.org/drawingml/2006/table">
            <a:tbl>
              <a:tblPr firstRow="1" bandRow="1">
                <a:tableStyleId>{C4B1156A-380E-4F78-BDF5-A606A8083BF9}</a:tableStyleId>
              </a:tblPr>
              <a:tblGrid>
                <a:gridCol w="954360">
                  <a:extLst>
                    <a:ext uri="{9D8B030D-6E8A-4147-A177-3AD203B41FA5}">
                      <a16:colId xmlns="" xmlns:a16="http://schemas.microsoft.com/office/drawing/2014/main" val="20000"/>
                    </a:ext>
                  </a:extLst>
                </a:gridCol>
                <a:gridCol w="1118983">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35% (16)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familiar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0129324200c9ba8f" hidden="1"/>
          <p:cNvGraphicFramePr/>
          <p:nvPr>
            <p:extLst>
              <p:ext uri="{D42A27DB-BD31-4B8C-83A1-F6EECF244321}">
                <p14:modId xmlns:p14="http://schemas.microsoft.com/office/powerpoint/2010/main" val="2585483606"/>
              </p:ext>
            </p:extLst>
          </p:nvPr>
        </p:nvGraphicFramePr>
        <p:xfrm>
          <a:off x="8337376" y="184482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6854ff6f82efc67f" hidden="1"/>
          <p:cNvGraphicFramePr/>
          <p:nvPr>
            <p:extLst>
              <p:ext uri="{D42A27DB-BD31-4B8C-83A1-F6EECF244321}">
                <p14:modId xmlns:p14="http://schemas.microsoft.com/office/powerpoint/2010/main" val="1789546062"/>
              </p:ext>
            </p:extLst>
          </p:nvPr>
        </p:nvGraphicFramePr>
        <p:xfrm>
          <a:off x="8337376" y="2564904"/>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8f4571a89901c02f"/>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2" name="D_0e24bf795612fde7_CalcTable"/>
          <p:cNvGraphicFramePr>
            <a:graphicFrameLocks noGrp="1"/>
          </p:cNvGraphicFramePr>
          <p:nvPr>
            <p:extLst>
              <p:ext uri="{D42A27DB-BD31-4B8C-83A1-F6EECF244321}">
                <p14:modId xmlns:p14="http://schemas.microsoft.com/office/powerpoint/2010/main" val="3429619672"/>
              </p:ext>
            </p:extLst>
          </p:nvPr>
        </p:nvGraphicFramePr>
        <p:xfrm>
          <a:off x="7185248" y="3262091"/>
          <a:ext cx="2073343" cy="670965"/>
        </p:xfrm>
        <a:graphic>
          <a:graphicData uri="http://schemas.openxmlformats.org/drawingml/2006/table">
            <a:tbl>
              <a:tblPr firstRow="1" bandRow="1">
                <a:tableStyleId>{C4B1156A-380E-4F78-BDF5-A606A8083BF9}</a:tableStyleId>
              </a:tblPr>
              <a:tblGrid>
                <a:gridCol w="936104">
                  <a:extLst>
                    <a:ext uri="{9D8B030D-6E8A-4147-A177-3AD203B41FA5}">
                      <a16:colId xmlns="" xmlns:a16="http://schemas.microsoft.com/office/drawing/2014/main" val="20000"/>
                    </a:ext>
                  </a:extLst>
                </a:gridCol>
                <a:gridCol w="1137239">
                  <a:extLst>
                    <a:ext uri="{9D8B030D-6E8A-4147-A177-3AD203B41FA5}">
                      <a16:colId xmlns="" xmlns:a16="http://schemas.microsoft.com/office/drawing/2014/main" val="20001"/>
                    </a:ext>
                  </a:extLst>
                </a:gridCol>
              </a:tblGrid>
              <a:tr h="670965">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53% (24)</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dirty="0">
                          <a:latin typeface="Segoe UI" panose="020B0502040204020203" pitchFamily="34" charset="0"/>
                          <a:ea typeface="Segoe UI" panose="020B0502040204020203" pitchFamily="34" charset="0"/>
                          <a:cs typeface="Segoe UI" panose="020B0502040204020203" pitchFamily="34" charset="0"/>
                        </a:rPr>
                        <a:t> Fairly</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b="0" kern="1200" baseline="0" dirty="0" err="1">
                          <a:latin typeface="Segoe UI" panose="020B0502040204020203" pitchFamily="34" charset="0"/>
                          <a:ea typeface="Segoe UI" panose="020B0502040204020203" pitchFamily="34" charset="0"/>
                          <a:cs typeface="Segoe UI" panose="020B0502040204020203" pitchFamily="34" charset="0"/>
                        </a:rPr>
                        <a:t>familar</a:t>
                      </a:r>
                      <a:r>
                        <a:rPr lang="en-GB" sz="1100" b="0" kern="1200" baseline="0" dirty="0">
                          <a:latin typeface="Segoe UI" panose="020B0502040204020203" pitchFamily="34" charset="0"/>
                          <a:ea typeface="Segoe UI" panose="020B0502040204020203" pitchFamily="34" charset="0"/>
                          <a:cs typeface="Segoe UI" panose="020B0502040204020203" pitchFamily="34" charset="0"/>
                        </a:rPr>
                        <a:t> </a:t>
                      </a:r>
                      <a:r>
                        <a:rPr lang="en-GB" sz="1100" kern="120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7" name="D_0e24bf795612fde7" hidden="1"/>
          <p:cNvGraphicFramePr/>
          <p:nvPr>
            <p:extLst>
              <p:ext uri="{D42A27DB-BD31-4B8C-83A1-F6EECF244321}">
                <p14:modId xmlns:p14="http://schemas.microsoft.com/office/powerpoint/2010/main" val="4073252375"/>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750690733"/>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_aa729c551f054d07"/>
          <p:cNvGraphicFramePr>
            <a:graphicFrameLocks noGrp="1"/>
          </p:cNvGraphicFramePr>
          <p:nvPr>
            <p:extLst/>
          </p:nvPr>
        </p:nvGraphicFramePr>
        <p:xfrm>
          <a:off x="6825208" y="1099077"/>
          <a:ext cx="864096" cy="4483307"/>
        </p:xfrm>
        <a:graphic>
          <a:graphicData uri="http://schemas.openxmlformats.org/drawingml/2006/table">
            <a:tbl>
              <a:tblPr firstRow="1" bandRow="1">
                <a:tableStyleId>{ED083AE6-46FA-4A59-8FB0-9F97EB10719F}</a:tableStyleId>
              </a:tblPr>
              <a:tblGrid>
                <a:gridCol w="864096">
                  <a:extLst>
                    <a:ext uri="{9D8B030D-6E8A-4147-A177-3AD203B41FA5}">
                      <a16:colId xmlns="" xmlns:a16="http://schemas.microsoft.com/office/drawing/2014/main" val="20000"/>
                    </a:ext>
                  </a:extLst>
                </a:gridCol>
              </a:tblGrid>
              <a:tr h="557619">
                <a:tc>
                  <a:txBody>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2017 Number</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1"/>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2"/>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3"/>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4"/>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5"/>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6"/>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7"/>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8"/>
                  </a:ext>
                </a:extLst>
              </a:tr>
            </a:tbl>
          </a:graphicData>
        </a:graphic>
      </p:graphicFrame>
      <p:graphicFrame>
        <p:nvGraphicFramePr>
          <p:cNvPr id="14" name="D_e96f132378fd8060"/>
          <p:cNvGraphicFramePr>
            <a:graphicFrameLocks noGrp="1"/>
          </p:cNvGraphicFramePr>
          <p:nvPr>
            <p:ph sz="quarter" idx="4294967295"/>
            <p:extLst>
              <p:ext uri="{D42A27DB-BD31-4B8C-83A1-F6EECF244321}">
                <p14:modId xmlns:p14="http://schemas.microsoft.com/office/powerpoint/2010/main" val="1693809293"/>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2"/>
          <p:cNvSpPr/>
          <p:nvPr/>
        </p:nvSpPr>
        <p:spPr bwMode="auto">
          <a:xfrm>
            <a:off x="6753200" y="1651112"/>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graphicFrame>
        <p:nvGraphicFramePr>
          <p:cNvPr id="15" name="D_f021e8527f0934b8"/>
          <p:cNvGraphicFramePr>
            <a:graphicFrameLocks noGrp="1"/>
          </p:cNvGraphicFramePr>
          <p:nvPr>
            <p:extLst/>
          </p:nvPr>
        </p:nvGraphicFramePr>
        <p:xfrm>
          <a:off x="7617296" y="1099077"/>
          <a:ext cx="864096" cy="4483307"/>
        </p:xfrm>
        <a:graphic>
          <a:graphicData uri="http://schemas.openxmlformats.org/drawingml/2006/table">
            <a:tbl>
              <a:tblPr firstRow="1" bandRow="1">
                <a:tableStyleId>{ED083AE6-46FA-4A59-8FB0-9F97EB10719F}</a:tableStyleId>
              </a:tblPr>
              <a:tblGrid>
                <a:gridCol w="864096">
                  <a:extLst>
                    <a:ext uri="{9D8B030D-6E8A-4147-A177-3AD203B41FA5}">
                      <a16:colId xmlns="" xmlns:a16="http://schemas.microsoft.com/office/drawing/2014/main" val="20000"/>
                    </a:ext>
                  </a:extLst>
                </a:gridCol>
              </a:tblGrid>
              <a:tr h="557619">
                <a:tc>
                  <a:txBody>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2016 Number</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1"/>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2"/>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3"/>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4"/>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5"/>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6"/>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7"/>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8"/>
                  </a:ext>
                </a:extLst>
              </a:tr>
            </a:tbl>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Approximately how often, if at all, do you have the opportunity for direct discussions with your CCG’s leaders?</a:t>
            </a:r>
          </a:p>
        </p:txBody>
      </p:sp>
      <p:graphicFrame>
        <p:nvGraphicFramePr>
          <p:cNvPr id="11" name="D_485b5e05adc304fb"/>
          <p:cNvGraphicFramePr>
            <a:graphicFrameLocks noGrp="1"/>
          </p:cNvGraphicFramePr>
          <p:nvPr>
            <p:extLst/>
          </p:nvPr>
        </p:nvGraphicFramePr>
        <p:xfrm>
          <a:off x="8481392" y="1099077"/>
          <a:ext cx="864096" cy="4483307"/>
        </p:xfrm>
        <a:graphic>
          <a:graphicData uri="http://schemas.openxmlformats.org/drawingml/2006/table">
            <a:tbl>
              <a:tblPr firstRow="1" bandRow="1">
                <a:tableStyleId>{ED083AE6-46FA-4A59-8FB0-9F97EB10719F}</a:tableStyleId>
              </a:tblPr>
              <a:tblGrid>
                <a:gridCol w="864096">
                  <a:extLst>
                    <a:ext uri="{9D8B030D-6E8A-4147-A177-3AD203B41FA5}">
                      <a16:colId xmlns="" xmlns:a16="http://schemas.microsoft.com/office/drawing/2014/main" val="20000"/>
                    </a:ext>
                  </a:extLst>
                </a:gridCol>
              </a:tblGrid>
              <a:tr h="557619">
                <a:tc>
                  <a:txBody>
                    <a:bodyPr/>
                    <a:lstStyle/>
                    <a:p>
                      <a:pPr algn="ctr"/>
                      <a:r>
                        <a:rPr lang="en-GB" sz="1200" dirty="0">
                          <a:latin typeface="Segoe UI" panose="020B0502040204020203" pitchFamily="34" charset="0"/>
                          <a:ea typeface="Segoe UI" panose="020B0502040204020203" pitchFamily="34" charset="0"/>
                          <a:cs typeface="Segoe UI" panose="020B0502040204020203" pitchFamily="34" charset="0"/>
                        </a:rPr>
                        <a:t>2015 Number</a:t>
                      </a:r>
                    </a:p>
                  </a:txBody>
                  <a:tcPr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txBody>
                  <a:tcPr anchor="ctr">
                    <a:lnL w="12700" cmpd="sng">
                      <a:noFill/>
                    </a:lnL>
                    <a:lnR w="12700" cmpd="sng">
                      <a:noFill/>
                    </a:lnR>
                    <a:lnT w="254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1"/>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2"/>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3"/>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4"/>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5"/>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6"/>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7"/>
                  </a:ext>
                </a:extLst>
              </a:tr>
              <a:tr h="490711">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8"/>
                  </a:ext>
                </a:extLst>
              </a:tr>
            </a:tbl>
          </a:graphicData>
        </a:graphic>
      </p:graphicFrame>
      <p:sp>
        <p:nvSpPr>
          <p:cNvPr id="3" name="R3"/>
          <p:cNvSpPr/>
          <p:nvPr/>
        </p:nvSpPr>
        <p:spPr bwMode="auto">
          <a:xfrm>
            <a:off x="8379190" y="1628800"/>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sp>
        <p:nvSpPr>
          <p:cNvPr id="13" name="Rectangle 2"/>
          <p:cNvSpPr/>
          <p:nvPr/>
        </p:nvSpPr>
        <p:spPr bwMode="auto">
          <a:xfrm>
            <a:off x="7545288" y="1628800"/>
            <a:ext cx="1080120" cy="4104456"/>
          </a:xfrm>
          <a:custGeom>
            <a:avLst/>
            <a:gdLst/>
            <a:ahLst/>
            <a:cxnLst/>
            <a:rect l="l" t="t" r="r" b="b"/>
            <a:pathLst>
              <a:path w="1080120" h="4104456">
                <a:moveTo>
                  <a:pt x="514234" y="3554512"/>
                </a:moveTo>
                <a:cubicBezTo>
                  <a:pt x="421648" y="3554512"/>
                  <a:pt x="346593" y="3629567"/>
                  <a:pt x="346593" y="3722153"/>
                </a:cubicBezTo>
                <a:cubicBezTo>
                  <a:pt x="346593" y="3814739"/>
                  <a:pt x="421648" y="3889794"/>
                  <a:pt x="514234" y="3889794"/>
                </a:cubicBezTo>
                <a:cubicBezTo>
                  <a:pt x="606820" y="3889794"/>
                  <a:pt x="681875" y="3814739"/>
                  <a:pt x="681875" y="3722153"/>
                </a:cubicBezTo>
                <a:cubicBezTo>
                  <a:pt x="681875" y="3629567"/>
                  <a:pt x="606820" y="3554512"/>
                  <a:pt x="514234" y="3554512"/>
                </a:cubicBezTo>
                <a:close/>
                <a:moveTo>
                  <a:pt x="514234" y="3065552"/>
                </a:moveTo>
                <a:cubicBezTo>
                  <a:pt x="421648" y="3065552"/>
                  <a:pt x="346593" y="3140607"/>
                  <a:pt x="346593" y="3233193"/>
                </a:cubicBezTo>
                <a:cubicBezTo>
                  <a:pt x="346593" y="3325779"/>
                  <a:pt x="421648" y="3400834"/>
                  <a:pt x="514234" y="3400834"/>
                </a:cubicBezTo>
                <a:cubicBezTo>
                  <a:pt x="606820" y="3400834"/>
                  <a:pt x="681875" y="3325779"/>
                  <a:pt x="681875" y="3233193"/>
                </a:cubicBezTo>
                <a:cubicBezTo>
                  <a:pt x="681875" y="3140607"/>
                  <a:pt x="606820" y="3065552"/>
                  <a:pt x="514234" y="3065552"/>
                </a:cubicBezTo>
                <a:close/>
                <a:moveTo>
                  <a:pt x="514234" y="2576590"/>
                </a:moveTo>
                <a:cubicBezTo>
                  <a:pt x="421648" y="2576590"/>
                  <a:pt x="346593" y="2651645"/>
                  <a:pt x="346593" y="2744231"/>
                </a:cubicBezTo>
                <a:cubicBezTo>
                  <a:pt x="346593" y="2836817"/>
                  <a:pt x="421648" y="2911872"/>
                  <a:pt x="514234" y="2911872"/>
                </a:cubicBezTo>
                <a:cubicBezTo>
                  <a:pt x="606820" y="2911872"/>
                  <a:pt x="681875" y="2836817"/>
                  <a:pt x="681875" y="2744231"/>
                </a:cubicBezTo>
                <a:cubicBezTo>
                  <a:pt x="681875" y="2651645"/>
                  <a:pt x="606820" y="2576590"/>
                  <a:pt x="514234" y="2576590"/>
                </a:cubicBezTo>
                <a:close/>
                <a:moveTo>
                  <a:pt x="514234" y="2087628"/>
                </a:moveTo>
                <a:cubicBezTo>
                  <a:pt x="421648" y="2087628"/>
                  <a:pt x="346593" y="2162683"/>
                  <a:pt x="346593" y="2255269"/>
                </a:cubicBezTo>
                <a:cubicBezTo>
                  <a:pt x="346593" y="2347855"/>
                  <a:pt x="421648" y="2422910"/>
                  <a:pt x="514234" y="2422910"/>
                </a:cubicBezTo>
                <a:cubicBezTo>
                  <a:pt x="606820" y="2422910"/>
                  <a:pt x="681875" y="2347855"/>
                  <a:pt x="681875" y="2255269"/>
                </a:cubicBezTo>
                <a:cubicBezTo>
                  <a:pt x="681875" y="2162683"/>
                  <a:pt x="606820" y="2087628"/>
                  <a:pt x="514234" y="2087628"/>
                </a:cubicBezTo>
                <a:close/>
                <a:moveTo>
                  <a:pt x="514234" y="1598666"/>
                </a:moveTo>
                <a:cubicBezTo>
                  <a:pt x="421648" y="1598666"/>
                  <a:pt x="346593" y="1673721"/>
                  <a:pt x="346593" y="1766307"/>
                </a:cubicBezTo>
                <a:cubicBezTo>
                  <a:pt x="346593" y="1858893"/>
                  <a:pt x="421648" y="1933948"/>
                  <a:pt x="514234" y="1933948"/>
                </a:cubicBezTo>
                <a:cubicBezTo>
                  <a:pt x="606820" y="1933948"/>
                  <a:pt x="681875" y="1858893"/>
                  <a:pt x="681875" y="1766307"/>
                </a:cubicBezTo>
                <a:cubicBezTo>
                  <a:pt x="681875" y="1673721"/>
                  <a:pt x="606820" y="1598666"/>
                  <a:pt x="514234" y="1598666"/>
                </a:cubicBezTo>
                <a:close/>
                <a:moveTo>
                  <a:pt x="514234" y="1109704"/>
                </a:moveTo>
                <a:cubicBezTo>
                  <a:pt x="421648" y="1109704"/>
                  <a:pt x="346593" y="1184759"/>
                  <a:pt x="346593" y="1277345"/>
                </a:cubicBezTo>
                <a:cubicBezTo>
                  <a:pt x="346593" y="1369931"/>
                  <a:pt x="421648" y="1444986"/>
                  <a:pt x="514234" y="1444986"/>
                </a:cubicBezTo>
                <a:cubicBezTo>
                  <a:pt x="606820" y="1444986"/>
                  <a:pt x="681875" y="1369931"/>
                  <a:pt x="681875" y="1277345"/>
                </a:cubicBezTo>
                <a:cubicBezTo>
                  <a:pt x="681875" y="1184759"/>
                  <a:pt x="606820" y="1109704"/>
                  <a:pt x="514234" y="1109704"/>
                </a:cubicBezTo>
                <a:close/>
                <a:moveTo>
                  <a:pt x="514234" y="620742"/>
                </a:moveTo>
                <a:cubicBezTo>
                  <a:pt x="421648" y="620742"/>
                  <a:pt x="346593" y="695797"/>
                  <a:pt x="346593" y="788383"/>
                </a:cubicBezTo>
                <a:cubicBezTo>
                  <a:pt x="346593" y="880969"/>
                  <a:pt x="421648" y="956024"/>
                  <a:pt x="514234" y="956024"/>
                </a:cubicBezTo>
                <a:cubicBezTo>
                  <a:pt x="606820" y="956024"/>
                  <a:pt x="681875" y="880969"/>
                  <a:pt x="681875" y="788383"/>
                </a:cubicBezTo>
                <a:cubicBezTo>
                  <a:pt x="681875" y="695797"/>
                  <a:pt x="606820" y="620742"/>
                  <a:pt x="514234" y="620742"/>
                </a:cubicBezTo>
                <a:close/>
                <a:moveTo>
                  <a:pt x="514234" y="131780"/>
                </a:moveTo>
                <a:cubicBezTo>
                  <a:pt x="421648" y="131780"/>
                  <a:pt x="346593" y="206835"/>
                  <a:pt x="346593" y="299421"/>
                </a:cubicBezTo>
                <a:cubicBezTo>
                  <a:pt x="346593" y="392007"/>
                  <a:pt x="421648" y="467062"/>
                  <a:pt x="514234" y="467062"/>
                </a:cubicBezTo>
                <a:cubicBezTo>
                  <a:pt x="606820" y="467062"/>
                  <a:pt x="681875" y="392007"/>
                  <a:pt x="681875" y="299421"/>
                </a:cubicBezTo>
                <a:cubicBezTo>
                  <a:pt x="681875" y="206835"/>
                  <a:pt x="606820" y="131780"/>
                  <a:pt x="514234" y="131780"/>
                </a:cubicBezTo>
                <a:close/>
                <a:moveTo>
                  <a:pt x="0" y="0"/>
                </a:moveTo>
                <a:lnTo>
                  <a:pt x="1080120" y="0"/>
                </a:lnTo>
                <a:lnTo>
                  <a:pt x="1080120" y="4104456"/>
                </a:lnTo>
                <a:lnTo>
                  <a:pt x="0" y="4104456"/>
                </a:lnTo>
                <a:close/>
              </a:path>
            </a:pathLst>
          </a:cu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indent="-173038" algn="l" eaLnBrk="1" hangingPunct="1">
              <a:spcBef>
                <a:spcPct val="0"/>
              </a:spcBef>
              <a:buFont typeface="Arial" pitchFamily="34" charset="0"/>
              <a:buChar char="•"/>
            </a:pPr>
            <a:endParaRPr lang="en-GB" sz="1800" dirty="0">
              <a:solidFill>
                <a:schemeClr val="bg1"/>
              </a:solidFill>
            </a:endParaRPr>
          </a:p>
        </p:txBody>
      </p:sp>
      <p:sp>
        <p:nvSpPr>
          <p:cNvPr id="17" name="TextBox 16"/>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Ipsos Ribbon Rules" hidden="1"/>
          <p:cNvGraphicFramePr/>
          <p:nvPr>
            <p:extLst>
              <p:ext uri="{D42A27DB-BD31-4B8C-83A1-F6EECF244321}">
                <p14:modId xmlns:p14="http://schemas.microsoft.com/office/powerpoint/2010/main" val="1276473017"/>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9" name="D_a79cb968855b6a55"/>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member practices (2017: 46); (2016: 49); (2015: 45)
East Lancashire CCG</a:t>
            </a:r>
            <a:endParaRPr lang="en-GB" sz="1000" kern="0" dirty="0">
              <a:latin typeface="Segoe UI"/>
            </a:endParaRPr>
          </a:p>
        </p:txBody>
      </p:sp>
      <p:sp>
        <p:nvSpPr>
          <p:cNvPr id="2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75420164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c2031ad6aceb1ff6"/>
          <p:cNvGraphicFramePr/>
          <p:nvPr>
            <p:extLst>
              <p:ext uri="{D42A27DB-BD31-4B8C-83A1-F6EECF244321}">
                <p14:modId xmlns:p14="http://schemas.microsoft.com/office/powerpoint/2010/main" val="3038532583"/>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To what extent do you agree or disagree that representatives from member practices are able to take a leadership role within the CCG if they want to?</a:t>
            </a:r>
          </a:p>
        </p:txBody>
      </p:sp>
      <p:graphicFrame>
        <p:nvGraphicFramePr>
          <p:cNvPr id="3" name="Ipsos Ribbon Rules" hidden="1"/>
          <p:cNvGraphicFramePr/>
          <p:nvPr>
            <p:extLst>
              <p:ext uri="{D42A27DB-BD31-4B8C-83A1-F6EECF244321}">
                <p14:modId xmlns:p14="http://schemas.microsoft.com/office/powerpoint/2010/main" val="659818478"/>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D_581875ead21a48e5" hidden="1"/>
          <p:cNvGraphicFramePr/>
          <p:nvPr>
            <p:extLst>
              <p:ext uri="{D42A27DB-BD31-4B8C-83A1-F6EECF244321}">
                <p14:modId xmlns:p14="http://schemas.microsoft.com/office/powerpoint/2010/main" val="2451144118"/>
              </p:ext>
            </p:extLst>
          </p:nvPr>
        </p:nvGraphicFramePr>
        <p:xfrm>
          <a:off x="8797652" y="1916832"/>
          <a:ext cx="2216696" cy="50405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D_4eda9348c08a48e5" hidden="1"/>
          <p:cNvGraphicFramePr/>
          <p:nvPr>
            <p:extLst>
              <p:ext uri="{D42A27DB-BD31-4B8C-83A1-F6EECF244321}">
                <p14:modId xmlns:p14="http://schemas.microsoft.com/office/powerpoint/2010/main" val="1859576420"/>
              </p:ext>
            </p:extLst>
          </p:nvPr>
        </p:nvGraphicFramePr>
        <p:xfrm>
          <a:off x="8711476" y="2636912"/>
          <a:ext cx="1224136" cy="648072"/>
        </p:xfrm>
        <a:graphic>
          <a:graphicData uri="http://schemas.openxmlformats.org/drawingml/2006/chart">
            <c:chart xmlns:c="http://schemas.openxmlformats.org/drawingml/2006/chart" xmlns:r="http://schemas.openxmlformats.org/officeDocument/2006/relationships" r:id="rId6"/>
          </a:graphicData>
        </a:graphic>
      </p:graphicFrame>
      <p:sp>
        <p:nvSpPr>
          <p:cNvPr id="17" name="TextBox 16"/>
          <p:cNvSpPr txBox="1"/>
          <p:nvPr/>
        </p:nvSpPr>
        <p:spPr>
          <a:xfrm>
            <a:off x="416496" y="938971"/>
            <a:ext cx="158417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4" name="D_367445bb05e96ab3" hidden="1"/>
          <p:cNvGraphicFramePr/>
          <p:nvPr>
            <p:extLst>
              <p:ext uri="{D42A27DB-BD31-4B8C-83A1-F6EECF244321}">
                <p14:modId xmlns:p14="http://schemas.microsoft.com/office/powerpoint/2010/main" val="2071344523"/>
              </p:ext>
            </p:extLst>
          </p:nvPr>
        </p:nvGraphicFramePr>
        <p:xfrm>
          <a:off x="8841432" y="3429000"/>
          <a:ext cx="1064568" cy="504056"/>
        </p:xfrm>
        <a:graphic>
          <a:graphicData uri="http://schemas.openxmlformats.org/drawingml/2006/chart">
            <c:chart xmlns:c="http://schemas.openxmlformats.org/drawingml/2006/chart" xmlns:r="http://schemas.openxmlformats.org/officeDocument/2006/relationships" r:id="rId7"/>
          </a:graphicData>
        </a:graphic>
      </p:graphicFrame>
      <p:sp>
        <p:nvSpPr>
          <p:cNvPr id="19" name="D_76c9738639332b76"/>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2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graphicFrame>
        <p:nvGraphicFramePr>
          <p:cNvPr id="11" name="D_581875ead21a48e5_CalcTable"/>
          <p:cNvGraphicFramePr>
            <a:graphicFrameLocks noGrp="1"/>
          </p:cNvGraphicFramePr>
          <p:nvPr>
            <p:extLst/>
          </p:nvPr>
        </p:nvGraphicFramePr>
        <p:xfrm>
          <a:off x="7185249" y="184482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b="1" kern="1200">
                          <a:solidFill>
                            <a:schemeClr val="bg1"/>
                          </a:solidFill>
                          <a:latin typeface="Segoe UI" panose="020B0502040204020203" pitchFamily="34" charset="0"/>
                          <a:ea typeface="Segoe UI" panose="020B0502040204020203" pitchFamily="34" charset="0"/>
                          <a:cs typeface="Segoe UI" panose="020B0502040204020203" pitchFamily="34" charset="0"/>
                        </a:rPr>
                        <a:t>83% (38)</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Strongly</a:t>
                      </a:r>
                      <a:r>
                        <a:rPr lang="en-GB" sz="1100" b="0" kern="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 Tend to agree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12" name="D_4eda9348c08a48e5_CalcTable"/>
          <p:cNvGraphicFramePr>
            <a:graphicFrameLocks noGrp="1"/>
          </p:cNvGraphicFramePr>
          <p:nvPr>
            <p:extLst/>
          </p:nvPr>
        </p:nvGraphicFramePr>
        <p:xfrm>
          <a:off x="7185249" y="2564904"/>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73% (36)</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Strongly</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Tend to agree </a:t>
                      </a: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6" name="D_367445bb05e96ab3_CalcTable"/>
          <p:cNvGraphicFramePr>
            <a:graphicFrameLocks noGrp="1"/>
          </p:cNvGraphicFramePr>
          <p:nvPr>
            <p:extLst/>
          </p:nvPr>
        </p:nvGraphicFramePr>
        <p:xfrm>
          <a:off x="7185248" y="3284980"/>
          <a:ext cx="2001600" cy="625179"/>
        </p:xfrm>
        <a:graphic>
          <a:graphicData uri="http://schemas.openxmlformats.org/drawingml/2006/table">
            <a:tbl>
              <a:tblPr firstRow="1" bandRow="1">
                <a:tableStyleId>{C4B1156A-380E-4F78-BDF5-A606A8083BF9}</a:tableStyleId>
              </a:tblPr>
              <a:tblGrid>
                <a:gridCol w="864096">
                  <a:extLst>
                    <a:ext uri="{9D8B030D-6E8A-4147-A177-3AD203B41FA5}">
                      <a16:colId xmlns="" xmlns:a16="http://schemas.microsoft.com/office/drawing/2014/main" val="20000"/>
                    </a:ext>
                  </a:extLst>
                </a:gridCol>
                <a:gridCol w="1137504">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73% (33)</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Strongly</a:t>
                      </a:r>
                      <a:r>
                        <a:rPr lang="en-GB" sz="1100" b="0" kern="12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 Tend to agree </a:t>
                      </a:r>
                      <a:r>
                        <a:rPr lang="en-GB" sz="1100" kern="1200" dirty="0">
                          <a:solidFill>
                            <a:schemeClr val="tx1"/>
                          </a:solidFill>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8" name="D_581875ead21a48e5" hidden="1"/>
          <p:cNvGraphicFramePr/>
          <p:nvPr>
            <p:extLst>
              <p:ext uri="{D42A27DB-BD31-4B8C-83A1-F6EECF244321}">
                <p14:modId xmlns:p14="http://schemas.microsoft.com/office/powerpoint/2010/main" val="207711465"/>
              </p:ext>
            </p:extLst>
          </p:nvPr>
        </p:nvGraphicFramePr>
        <p:xfrm>
          <a:off x="8985448" y="1916832"/>
          <a:ext cx="1440160" cy="57606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0" name="D_4eda9348c08a48e5" hidden="1"/>
          <p:cNvGraphicFramePr/>
          <p:nvPr>
            <p:extLst>
              <p:ext uri="{D42A27DB-BD31-4B8C-83A1-F6EECF244321}">
                <p14:modId xmlns:p14="http://schemas.microsoft.com/office/powerpoint/2010/main" val="282374922"/>
              </p:ext>
            </p:extLst>
          </p:nvPr>
        </p:nvGraphicFramePr>
        <p:xfrm>
          <a:off x="9005900" y="2636912"/>
          <a:ext cx="1800200" cy="50405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1" name="D_367445bb05e96ab3" hidden="1"/>
          <p:cNvGraphicFramePr/>
          <p:nvPr>
            <p:extLst>
              <p:ext uri="{D42A27DB-BD31-4B8C-83A1-F6EECF244321}">
                <p14:modId xmlns:p14="http://schemas.microsoft.com/office/powerpoint/2010/main" val="162334186"/>
              </p:ext>
            </p:extLst>
          </p:nvPr>
        </p:nvGraphicFramePr>
        <p:xfrm>
          <a:off x="9057456" y="3429000"/>
          <a:ext cx="1440160" cy="360040"/>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35743224"/>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36eda44e67c1fa3d"/>
          <p:cNvGraphicFramePr/>
          <p:nvPr>
            <p:extLst>
              <p:ext uri="{D42A27DB-BD31-4B8C-83A1-F6EECF244321}">
                <p14:modId xmlns:p14="http://schemas.microsoft.com/office/powerpoint/2010/main" val="3210266613"/>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Overall, how involved, if at all, do you feel you have been in discussions about  CCG’s plans for primary care co-commissioning?</a:t>
            </a:r>
          </a:p>
        </p:txBody>
      </p:sp>
      <p:graphicFrame>
        <p:nvGraphicFramePr>
          <p:cNvPr id="3" name="Ipsos Ribbon Rules" hidden="1"/>
          <p:cNvGraphicFramePr/>
          <p:nvPr>
            <p:extLst>
              <p:ext uri="{D42A27DB-BD31-4B8C-83A1-F6EECF244321}">
                <p14:modId xmlns:p14="http://schemas.microsoft.com/office/powerpoint/2010/main" val="263989965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5925" y="836613"/>
            <a:ext cx="1656755"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member practices</a:t>
            </a:r>
          </a:p>
        </p:txBody>
      </p:sp>
      <p:graphicFrame>
        <p:nvGraphicFramePr>
          <p:cNvPr id="13" name="D_3ad6007a4c03aee2_CalcTable"/>
          <p:cNvGraphicFramePr>
            <a:graphicFrameLocks noGrp="1"/>
          </p:cNvGraphicFramePr>
          <p:nvPr>
            <p:extLst/>
          </p:nvPr>
        </p:nvGraphicFramePr>
        <p:xfrm>
          <a:off x="7257256" y="2564904"/>
          <a:ext cx="2088232" cy="625179"/>
        </p:xfrm>
        <a:graphic>
          <a:graphicData uri="http://schemas.openxmlformats.org/drawingml/2006/table">
            <a:tbl>
              <a:tblPr firstRow="1" bandRow="1">
                <a:tableStyleId>{C4B1156A-380E-4F78-BDF5-A606A8083BF9}</a:tableStyleId>
              </a:tblPr>
              <a:tblGrid>
                <a:gridCol w="961214">
                  <a:extLst>
                    <a:ext uri="{9D8B030D-6E8A-4147-A177-3AD203B41FA5}">
                      <a16:colId xmlns="" xmlns:a16="http://schemas.microsoft.com/office/drawing/2014/main" val="20000"/>
                    </a:ext>
                  </a:extLst>
                </a:gridCol>
                <a:gridCol w="112701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55% (27)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9A83B3"/>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 involved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2016</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9A83B3"/>
                    </a:solidFill>
                  </a:tcPr>
                </a:tc>
                <a:extLst>
                  <a:ext uri="{0D108BD9-81ED-4DB2-BD59-A6C34878D82A}">
                    <a16:rowId xmlns="" xmlns:a16="http://schemas.microsoft.com/office/drawing/2014/main" val="10000"/>
                  </a:ext>
                </a:extLst>
              </a:tr>
            </a:tbl>
          </a:graphicData>
        </a:graphic>
      </p:graphicFrame>
      <p:graphicFrame>
        <p:nvGraphicFramePr>
          <p:cNvPr id="14" name="D_c481733062168d12_CalcTable"/>
          <p:cNvGraphicFramePr>
            <a:graphicFrameLocks noGrp="1"/>
          </p:cNvGraphicFramePr>
          <p:nvPr>
            <p:extLst/>
          </p:nvPr>
        </p:nvGraphicFramePr>
        <p:xfrm>
          <a:off x="7257256" y="1844824"/>
          <a:ext cx="2088232" cy="648072"/>
        </p:xfrm>
        <a:graphic>
          <a:graphicData uri="http://schemas.openxmlformats.org/drawingml/2006/table">
            <a:tbl>
              <a:tblPr firstRow="1" bandRow="1">
                <a:tableStyleId>{C4B1156A-380E-4F78-BDF5-A606A8083BF9}</a:tableStyleId>
              </a:tblPr>
              <a:tblGrid>
                <a:gridCol w="961214">
                  <a:extLst>
                    <a:ext uri="{9D8B030D-6E8A-4147-A177-3AD203B41FA5}">
                      <a16:colId xmlns="" xmlns:a16="http://schemas.microsoft.com/office/drawing/2014/main" val="20000"/>
                    </a:ext>
                  </a:extLst>
                </a:gridCol>
                <a:gridCol w="1127018">
                  <a:extLst>
                    <a:ext uri="{9D8B030D-6E8A-4147-A177-3AD203B41FA5}">
                      <a16:colId xmlns="" xmlns:a16="http://schemas.microsoft.com/office/drawing/2014/main" val="20001"/>
                    </a:ext>
                  </a:extLst>
                </a:gridCol>
              </a:tblGrid>
              <a:tr h="648072">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48% (22)</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1B365D"/>
                    </a:solidFill>
                  </a:tcPr>
                </a:tc>
                <a:tc>
                  <a:txBody>
                    <a:bodyPr/>
                    <a:lstStyle/>
                    <a:p>
                      <a:pPr marL="0" algn="l" defTabSz="914400" rtl="0" eaLnBrk="1" latinLnBrk="0" hangingPunct="1"/>
                      <a:r>
                        <a:rPr lang="en-GB" sz="1100" b="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 involved </a:t>
                      </a:r>
                      <a:r>
                        <a:rPr lang="en-GB" sz="1100" kern="1200" dirty="0">
                          <a:solidFill>
                            <a:schemeClr val="bg1"/>
                          </a:solidFill>
                          <a:latin typeface="Segoe UI" panose="020B0502040204020203" pitchFamily="34" charset="0"/>
                          <a:ea typeface="Segoe UI" panose="020B0502040204020203" pitchFamily="34" charset="0"/>
                          <a:cs typeface="Segoe UI" panose="020B0502040204020203" pitchFamily="34" charset="0"/>
                        </a:rPr>
                        <a:t>2017</a:t>
                      </a:r>
                      <a:endParaRPr lang="en-GB" sz="11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1B365D"/>
                    </a:solidFill>
                  </a:tcPr>
                </a:tc>
                <a:extLst>
                  <a:ext uri="{0D108BD9-81ED-4DB2-BD59-A6C34878D82A}">
                    <a16:rowId xmlns="" xmlns:a16="http://schemas.microsoft.com/office/drawing/2014/main" val="10000"/>
                  </a:ext>
                </a:extLst>
              </a:tr>
            </a:tbl>
          </a:graphicData>
        </a:graphic>
      </p:graphicFrame>
      <p:graphicFrame>
        <p:nvGraphicFramePr>
          <p:cNvPr id="4" name="D_c481733062168d12" hidden="1"/>
          <p:cNvGraphicFramePr/>
          <p:nvPr>
            <p:extLst>
              <p:ext uri="{D42A27DB-BD31-4B8C-83A1-F6EECF244321}">
                <p14:modId xmlns:p14="http://schemas.microsoft.com/office/powerpoint/2010/main" val="2571027986"/>
              </p:ext>
            </p:extLst>
          </p:nvPr>
        </p:nvGraphicFramePr>
        <p:xfrm>
          <a:off x="8769424" y="198884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ad6007a4c03aee2" hidden="1"/>
          <p:cNvGraphicFramePr/>
          <p:nvPr>
            <p:extLst>
              <p:ext uri="{D42A27DB-BD31-4B8C-83A1-F6EECF244321}">
                <p14:modId xmlns:p14="http://schemas.microsoft.com/office/powerpoint/2010/main" val="127510763"/>
              </p:ext>
            </p:extLst>
          </p:nvPr>
        </p:nvGraphicFramePr>
        <p:xfrm>
          <a:off x="8890000"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e8409d04c8d459d6"/>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member practices (2017: 46); (2016: 49); (2015: 45)
East Lancashire CCG</a:t>
            </a: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2" name="TextBox 11"/>
          <p:cNvSpPr txBox="1"/>
          <p:nvPr/>
        </p:nvSpPr>
        <p:spPr>
          <a:xfrm>
            <a:off x="272480" y="5986650"/>
            <a:ext cx="4392488" cy="246221"/>
          </a:xfrm>
          <a:prstGeom prst="rect">
            <a:avLst/>
          </a:prstGeom>
          <a:noFill/>
        </p:spPr>
        <p:txBody>
          <a:bodyPr wrap="square" lIns="0" tIns="0" rIns="0" bIns="0" rtlCol="0">
            <a:spAutoFit/>
          </a:bodyPr>
          <a:lstStyle/>
          <a:p>
            <a:pPr algn="l"/>
            <a:r>
              <a:rPr lang="en-GB" sz="800" dirty="0">
                <a:latin typeface="Segoe UI"/>
                <a:ea typeface="Segoe UI" panose="020B0502040204020203" pitchFamily="34" charset="0"/>
                <a:cs typeface="Segoe UI" panose="020B0502040204020203" pitchFamily="34" charset="0"/>
              </a:rPr>
              <a:t>Please note, in 2015 the question included the response: ‘Not applicable -  CCG is not pursuing a co-commissioning role’</a:t>
            </a:r>
          </a:p>
        </p:txBody>
      </p:sp>
      <p:graphicFrame>
        <p:nvGraphicFramePr>
          <p:cNvPr id="16" name="D_e2c3bc60fa1323f7_CalcTable"/>
          <p:cNvGraphicFramePr>
            <a:graphicFrameLocks noGrp="1"/>
          </p:cNvGraphicFramePr>
          <p:nvPr>
            <p:extLst>
              <p:ext uri="{D42A27DB-BD31-4B8C-83A1-F6EECF244321}">
                <p14:modId xmlns:p14="http://schemas.microsoft.com/office/powerpoint/2010/main" val="3962889138"/>
              </p:ext>
            </p:extLst>
          </p:nvPr>
        </p:nvGraphicFramePr>
        <p:xfrm>
          <a:off x="7248177" y="3262091"/>
          <a:ext cx="2088232" cy="625179"/>
        </p:xfrm>
        <a:graphic>
          <a:graphicData uri="http://schemas.openxmlformats.org/drawingml/2006/table">
            <a:tbl>
              <a:tblPr firstRow="1" bandRow="1">
                <a:tableStyleId>{C4B1156A-380E-4F78-BDF5-A606A8083BF9}</a:tableStyleId>
              </a:tblPr>
              <a:tblGrid>
                <a:gridCol w="961214">
                  <a:extLst>
                    <a:ext uri="{9D8B030D-6E8A-4147-A177-3AD203B41FA5}">
                      <a16:colId xmlns="" xmlns:a16="http://schemas.microsoft.com/office/drawing/2014/main" val="20000"/>
                    </a:ext>
                  </a:extLst>
                </a:gridCol>
                <a:gridCol w="1127018">
                  <a:extLst>
                    <a:ext uri="{9D8B030D-6E8A-4147-A177-3AD203B41FA5}">
                      <a16:colId xmlns="" xmlns:a16="http://schemas.microsoft.com/office/drawing/2014/main" val="20001"/>
                    </a:ext>
                  </a:extLst>
                </a:gridCol>
              </a:tblGrid>
              <a:tr h="625179">
                <a:tc>
                  <a:txBody>
                    <a:bodyPr/>
                    <a:lstStyle/>
                    <a:p>
                      <a:pPr marL="0" algn="l" defTabSz="914400" rtl="0" eaLnBrk="1" latinLnBrk="0" hangingPunct="1"/>
                      <a:r>
                        <a:rPr lang="en-GB" sz="1500" kern="1200">
                          <a:solidFill>
                            <a:schemeClr val="bg1"/>
                          </a:solidFill>
                          <a:latin typeface="Segoe UI" panose="020B0502040204020203" pitchFamily="34" charset="0"/>
                          <a:ea typeface="Segoe UI" panose="020B0502040204020203" pitchFamily="34" charset="0"/>
                          <a:cs typeface="Segoe UI" panose="020B0502040204020203" pitchFamily="34" charset="0"/>
                        </a:rPr>
                        <a:t>60% (27)</a:t>
                      </a:r>
                      <a:endParaRPr lang="en-GB" sz="1500" b="1" kern="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mpd="sng">
                      <a:noFill/>
                    </a:lnL>
                    <a:lnR w="12700"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F57B29"/>
                    </a:solidFill>
                  </a:tcPr>
                </a:tc>
                <a:tc>
                  <a:txBody>
                    <a:bodyPr/>
                    <a:lstStyle/>
                    <a:p>
                      <a:pPr marL="0" algn="l" defTabSz="914400" rtl="0" eaLnBrk="1" latinLnBrk="0" hangingPunct="1"/>
                      <a:r>
                        <a:rPr lang="en-GB" sz="1100" b="0" kern="1200" dirty="0">
                          <a:latin typeface="Segoe UI" panose="020B0502040204020203" pitchFamily="34" charset="0"/>
                          <a:ea typeface="Segoe UI" panose="020B0502040204020203" pitchFamily="34" charset="0"/>
                          <a:cs typeface="Segoe UI" panose="020B0502040204020203" pitchFamily="34" charset="0"/>
                        </a:rPr>
                        <a:t>Very / Fairly involved </a:t>
                      </a:r>
                      <a:r>
                        <a:rPr lang="en-GB" sz="1100" b="1" kern="1200" baseline="0" dirty="0">
                          <a:latin typeface="Segoe UI" panose="020B0502040204020203" pitchFamily="34" charset="0"/>
                          <a:ea typeface="Segoe UI" panose="020B0502040204020203" pitchFamily="34" charset="0"/>
                          <a:cs typeface="Segoe UI" panose="020B0502040204020203" pitchFamily="34" charset="0"/>
                        </a:rPr>
                        <a:t>2015</a:t>
                      </a:r>
                      <a:endParaRPr lang="en-GB" sz="1100" b="1"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nchor="ctr">
                    <a:lnL w="12700" cap="flat" cmpd="sng" algn="ctr">
                      <a:solidFill>
                        <a:schemeClr val="bg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F57B29"/>
                    </a:solidFill>
                  </a:tcPr>
                </a:tc>
                <a:extLst>
                  <a:ext uri="{0D108BD9-81ED-4DB2-BD59-A6C34878D82A}">
                    <a16:rowId xmlns="" xmlns:a16="http://schemas.microsoft.com/office/drawing/2014/main" val="10000"/>
                  </a:ext>
                </a:extLst>
              </a:tr>
            </a:tbl>
          </a:graphicData>
        </a:graphic>
      </p:graphicFrame>
      <p:graphicFrame>
        <p:nvGraphicFramePr>
          <p:cNvPr id="19" name="D_e2c3bc60fa1323f7" hidden="1"/>
          <p:cNvGraphicFramePr/>
          <p:nvPr>
            <p:extLst>
              <p:ext uri="{D42A27DB-BD31-4B8C-83A1-F6EECF244321}">
                <p14:modId xmlns:p14="http://schemas.microsoft.com/office/powerpoint/2010/main" val="3017874860"/>
              </p:ext>
            </p:extLst>
          </p:nvPr>
        </p:nvGraphicFramePr>
        <p:xfrm>
          <a:off x="9201472" y="3429000"/>
          <a:ext cx="2032000" cy="508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528713959"/>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488504" y="3284984"/>
            <a:ext cx="3456384" cy="658525"/>
          </a:xfrm>
          <a:prstGeom prst="rect">
            <a:avLst/>
          </a:prstGeom>
          <a:solidFill>
            <a:srgbClr val="173861"/>
          </a:solidFill>
        </p:spPr>
        <p:txBody>
          <a:bodyPr/>
          <a:lstStyle/>
          <a:p>
            <a:pPr marL="0" indent="0">
              <a:buNone/>
            </a:pPr>
            <a:r>
              <a:rPr lang="en-GB" sz="3600" b="1" dirty="0">
                <a:solidFill>
                  <a:schemeClr val="bg1"/>
                </a:solidFill>
                <a:latin typeface="Segoe UI" panose="020B0502040204020203" pitchFamily="34" charset="0"/>
                <a:ea typeface="Segoe UI" panose="020B0502040204020203" pitchFamily="34" charset="0"/>
                <a:cs typeface="Segoe UI" panose="020B0502040204020203" pitchFamily="34" charset="0"/>
              </a:rPr>
              <a:t>NHS providers</a:t>
            </a:r>
          </a:p>
        </p:txBody>
      </p:sp>
    </p:spTree>
    <p:extLst>
      <p:ext uri="{BB962C8B-B14F-4D97-AF65-F5344CB8AC3E}">
        <p14:creationId xmlns:p14="http://schemas.microsoft.com/office/powerpoint/2010/main" val="176885375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792" y="404664"/>
            <a:ext cx="4680520"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Background and objectives</a:t>
            </a:r>
          </a:p>
        </p:txBody>
      </p:sp>
      <p:sp>
        <p:nvSpPr>
          <p:cNvPr id="4" name="D_5f3f2349e50b9f38"/>
          <p:cNvSpPr txBox="1"/>
          <p:nvPr/>
        </p:nvSpPr>
        <p:spPr>
          <a:xfrm>
            <a:off x="6320143" y="6318899"/>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East Lancashire CCG</a:t>
            </a:r>
          </a:p>
        </p:txBody>
      </p:sp>
      <p:sp>
        <p:nvSpPr>
          <p:cNvPr id="5" name="TextBox 4"/>
          <p:cNvSpPr txBox="1"/>
          <p:nvPr/>
        </p:nvSpPr>
        <p:spPr>
          <a:xfrm>
            <a:off x="472792" y="1196752"/>
            <a:ext cx="9073008" cy="4154984"/>
          </a:xfrm>
          <a:prstGeom prst="rect">
            <a:avLst/>
          </a:prstGeom>
          <a:noFill/>
        </p:spPr>
        <p:txBody>
          <a:bodyPr wrap="square" lIns="0" tIns="0" rIns="0" bIns="0" rtlCol="0">
            <a:spAutoFit/>
          </a:bodyPr>
          <a:lstStyle/>
          <a:p>
            <a:pPr algn="l"/>
            <a:r>
              <a:rPr lang="en-GB" sz="1600" dirty="0">
                <a:latin typeface="Segoe UI Light" panose="020B0502040204020203" pitchFamily="34" charset="0"/>
                <a:ea typeface="Segoe UI" panose="020B0502040204020203" pitchFamily="34" charset="0"/>
                <a:cs typeface="Segoe UI" panose="020B0502040204020203" pitchFamily="34" charset="0"/>
              </a:rPr>
              <a:t>Clinical Commissioning Groups (CCGs) need to have strong relationships with a range of health and care partners in order to be successful commissioners within the local system. These relationships provide CCGs with on-going information, advice and knowledge to help them make the best possible commissioning decisions.</a:t>
            </a:r>
          </a:p>
          <a:p>
            <a:pPr algn="l">
              <a:spcBef>
                <a:spcPts val="1200"/>
              </a:spcBef>
            </a:pPr>
            <a:r>
              <a:rPr lang="en-GB" sz="1600" dirty="0">
                <a:latin typeface="Segoe UI Light" panose="020B0502040204020203" pitchFamily="34" charset="0"/>
                <a:ea typeface="Segoe UI" panose="020B0502040204020203" pitchFamily="34" charset="0"/>
                <a:cs typeface="Segoe UI" panose="020B0502040204020203" pitchFamily="34" charset="0"/>
              </a:rPr>
              <a:t>The CCG 360</a:t>
            </a:r>
            <a:r>
              <a:rPr lang="en-GB" sz="1600" baseline="30000" dirty="0">
                <a:latin typeface="Segoe UI Light" panose="020B0502040204020203" pitchFamily="34" charset="0"/>
                <a:ea typeface="Segoe UI" panose="020B0502040204020203" pitchFamily="34" charset="0"/>
                <a:cs typeface="Segoe UI" panose="020B0502040204020203" pitchFamily="34" charset="0"/>
              </a:rPr>
              <a:t>o</a:t>
            </a:r>
            <a:r>
              <a:rPr lang="en-GB" sz="1600" dirty="0">
                <a:latin typeface="Segoe UI Light" panose="020B0502040204020203" pitchFamily="34" charset="0"/>
                <a:ea typeface="Segoe UI" panose="020B0502040204020203" pitchFamily="34" charset="0"/>
                <a:cs typeface="Segoe UI" panose="020B0502040204020203" pitchFamily="34" charset="0"/>
              </a:rPr>
              <a:t> stakeholder survey is a key part of ensuring these strong relationships are in place. The survey allows stakeholders to provide feedback on working relationships with CCGs. The results from the survey will serve two purposes:</a:t>
            </a:r>
          </a:p>
          <a:p>
            <a:pPr marL="342900" indent="-342900" algn="l">
              <a:spcBef>
                <a:spcPts val="1200"/>
              </a:spcBef>
              <a:buAutoNum type="arabicPeriod"/>
            </a:pPr>
            <a:r>
              <a:rPr lang="en-GB" sz="1600" dirty="0">
                <a:latin typeface="Segoe UI Light" panose="020B0502040204020203" pitchFamily="34" charset="0"/>
                <a:ea typeface="Segoe UI" panose="020B0502040204020203" pitchFamily="34" charset="0"/>
                <a:cs typeface="Segoe UI" panose="020B0502040204020203" pitchFamily="34" charset="0"/>
              </a:rPr>
              <a:t>To provide a wealth of data for CCGs to help with their ongoing organisational development, enabling them to continue to build strong and productive relationships with stakeholders. The findings can provide a valuable tool for all CCGs to be able to evaluate their progress and inform their organisational decisions.</a:t>
            </a:r>
          </a:p>
          <a:p>
            <a:pPr marL="342900" indent="-342900" algn="l">
              <a:spcBef>
                <a:spcPts val="1200"/>
              </a:spcBef>
              <a:buAutoNum type="arabicPeriod"/>
            </a:pPr>
            <a:r>
              <a:rPr lang="en-GB" sz="1600" dirty="0">
                <a:latin typeface="Segoe UI Light" panose="020B0502040204020203" pitchFamily="34" charset="0"/>
                <a:ea typeface="Segoe UI" panose="020B0502040204020203" pitchFamily="34" charset="0"/>
                <a:cs typeface="Segoe UI" panose="020B0502040204020203" pitchFamily="34" charset="0"/>
              </a:rPr>
              <a:t>To feed into improvement and assessment conversations between NHS England and CCGs. The survey will form part of the evidence used to assess whether the stakeholder relationships continue to be central to the effective commissioning of services by CCGs, and in doing so, improve quality and outcomes for patients.</a:t>
            </a:r>
          </a:p>
        </p:txBody>
      </p:sp>
    </p:spTree>
    <p:extLst>
      <p:ext uri="{BB962C8B-B14F-4D97-AF65-F5344CB8AC3E}">
        <p14:creationId xmlns:p14="http://schemas.microsoft.com/office/powerpoint/2010/main" val="169609998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b164673348814b0"/>
          <p:cNvGraphicFramePr/>
          <p:nvPr>
            <p:extLst>
              <p:ext uri="{D42A27DB-BD31-4B8C-83A1-F6EECF244321}">
                <p14:modId xmlns:p14="http://schemas.microsoft.com/office/powerpoint/2010/main" val="1124456428"/>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3909"/>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the CCG and your organisation are </a:t>
            </a:r>
            <a:r>
              <a:rPr lang="en-GB" sz="1800" u="sng" dirty="0">
                <a:latin typeface="Segoe UI"/>
                <a:ea typeface="Segoe UI" panose="020B0502040204020203" pitchFamily="34" charset="0"/>
                <a:cs typeface="Segoe UI" panose="020B0502040204020203" pitchFamily="34" charset="0"/>
              </a:rPr>
              <a:t>working together</a:t>
            </a:r>
            <a:r>
              <a:rPr lang="en-GB" sz="1800" dirty="0">
                <a:latin typeface="Segoe UI"/>
                <a:ea typeface="Segoe UI" panose="020B0502040204020203" pitchFamily="34" charset="0"/>
                <a:cs typeface="Segoe UI" panose="020B0502040204020203" pitchFamily="34" charset="0"/>
              </a:rPr>
              <a:t> to develop long-term strategies and plans?</a:t>
            </a:r>
          </a:p>
        </p:txBody>
      </p:sp>
      <p:graphicFrame>
        <p:nvGraphicFramePr>
          <p:cNvPr id="3" name="Ipsos Ribbon Rules" hidden="1"/>
          <p:cNvGraphicFramePr/>
          <p:nvPr>
            <p:extLst>
              <p:ext uri="{D42A27DB-BD31-4B8C-83A1-F6EECF244321}">
                <p14:modId xmlns:p14="http://schemas.microsoft.com/office/powerpoint/2010/main" val="948892350"/>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6197" y="836008"/>
            <a:ext cx="1584053"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6384bf2c0c2fed9f" hidden="1"/>
          <p:cNvGraphicFramePr/>
          <p:nvPr>
            <p:extLst>
              <p:ext uri="{D42A27DB-BD31-4B8C-83A1-F6EECF244321}">
                <p14:modId xmlns:p14="http://schemas.microsoft.com/office/powerpoint/2010/main" val="822940108"/>
              </p:ext>
            </p:extLst>
          </p:nvPr>
        </p:nvGraphicFramePr>
        <p:xfrm>
          <a:off x="8985448" y="1844824"/>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bba064ff54d2ed9f" hidden="1"/>
          <p:cNvGraphicFramePr/>
          <p:nvPr>
            <p:extLst>
              <p:ext uri="{D42A27DB-BD31-4B8C-83A1-F6EECF244321}">
                <p14:modId xmlns:p14="http://schemas.microsoft.com/office/powerpoint/2010/main" val="316765930"/>
              </p:ext>
            </p:extLst>
          </p:nvPr>
        </p:nvGraphicFramePr>
        <p:xfrm>
          <a:off x="8890000" y="2708920"/>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7e161041abf34a1f"/>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(3)
East Lancashire CCG</a:t>
            </a:r>
            <a:endParaRPr lang="en-GB" sz="1000" kern="0" dirty="0">
              <a:latin typeface="Segoe UI"/>
            </a:endParaRPr>
          </a:p>
        </p:txBody>
      </p:sp>
      <p:sp>
        <p:nvSpPr>
          <p:cNvPr id="17"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465259202"/>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8a42069fa1522630"/>
          <p:cNvGraphicFramePr/>
          <p:nvPr>
            <p:extLst>
              <p:ext uri="{D42A27DB-BD31-4B8C-83A1-F6EECF244321}">
                <p14:modId xmlns:p14="http://schemas.microsoft.com/office/powerpoint/2010/main" val="2238549767"/>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04825"/>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Would you say that the amount of monitoring the CCG carries out on the quality of your services is too much, too little or about right?</a:t>
            </a:r>
          </a:p>
        </p:txBody>
      </p:sp>
      <p:graphicFrame>
        <p:nvGraphicFramePr>
          <p:cNvPr id="3" name="Ipsos Ribbon Rules" hidden="1"/>
          <p:cNvGraphicFramePr/>
          <p:nvPr>
            <p:extLst>
              <p:ext uri="{D42A27DB-BD31-4B8C-83A1-F6EECF244321}">
                <p14:modId xmlns:p14="http://schemas.microsoft.com/office/powerpoint/2010/main" val="2906914398"/>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5925" y="836613"/>
            <a:ext cx="1441450"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42a145091a481b06" hidden="1"/>
          <p:cNvGraphicFramePr/>
          <p:nvPr>
            <p:extLst>
              <p:ext uri="{D42A27DB-BD31-4B8C-83A1-F6EECF244321}">
                <p14:modId xmlns:p14="http://schemas.microsoft.com/office/powerpoint/2010/main" val="1838085928"/>
              </p:ext>
            </p:extLst>
          </p:nvPr>
        </p:nvGraphicFramePr>
        <p:xfrm>
          <a:off x="8409384" y="1916832"/>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6caee6c38ff849b8" hidden="1"/>
          <p:cNvGraphicFramePr/>
          <p:nvPr>
            <p:extLst>
              <p:ext uri="{D42A27DB-BD31-4B8C-83A1-F6EECF244321}">
                <p14:modId xmlns:p14="http://schemas.microsoft.com/office/powerpoint/2010/main" val="1462894638"/>
              </p:ext>
            </p:extLst>
          </p:nvPr>
        </p:nvGraphicFramePr>
        <p:xfrm>
          <a:off x="8409384"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8" name="D_120e070ddedc9136"/>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(3)
East Lancashire CCG</a:t>
            </a:r>
            <a:endParaRPr lang="en-GB" sz="1000" kern="0" dirty="0">
              <a:latin typeface="Segoe UI"/>
            </a:endParaRPr>
          </a:p>
        </p:txBody>
      </p:sp>
      <p:sp>
        <p:nvSpPr>
          <p:cNvPr id="16"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911346778"/>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331" cy="504825"/>
          </a:xfrm>
          <a:prstGeom prst="rect">
            <a:avLst/>
          </a:prstGeom>
          <a:solidFill>
            <a:srgbClr val="173861"/>
          </a:solidFill>
        </p:spPr>
        <p:txBody>
          <a:bodyPr anchor="ctr"/>
          <a:lstStyle/>
          <a:p>
            <a:pPr algn="just"/>
            <a:r>
              <a:rPr lang="en-GB" sz="1800" dirty="0">
                <a:latin typeface="Segoe UI"/>
                <a:ea typeface="Segoe UI" panose="020B0502040204020203" pitchFamily="34" charset="0"/>
                <a:cs typeface="Segoe UI" panose="020B0502040204020203" pitchFamily="34" charset="0"/>
              </a:rPr>
              <a:t>To what extent do you agree or disagree with the following statement…?</a:t>
            </a:r>
          </a:p>
        </p:txBody>
      </p:sp>
      <p:graphicFrame>
        <p:nvGraphicFramePr>
          <p:cNvPr id="9" name="D_e616154b814257c1"/>
          <p:cNvGraphicFramePr/>
          <p:nvPr>
            <p:extLst>
              <p:ext uri="{D42A27DB-BD31-4B8C-83A1-F6EECF244321}">
                <p14:modId xmlns:p14="http://schemas.microsoft.com/office/powerpoint/2010/main" val="1419989891"/>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420379626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1121016"/>
            <a:ext cx="1441450" cy="184666"/>
          </a:xfrm>
          <a:prstGeom prst="rect">
            <a:avLst/>
          </a:prstGeom>
          <a:solidFill>
            <a:schemeClr val="tx1"/>
          </a:solidFill>
        </p:spPr>
        <p:txBody>
          <a:bodyPr wrap="square" lIns="0" tIns="0" rIns="0" bIns="0" rtlCol="0">
            <a:spAutoFit/>
          </a:bodyPr>
          <a:lstStyle/>
          <a:p>
            <a:pPr algn="just">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sp>
        <p:nvSpPr>
          <p:cNvPr id="11" name="TextBox 10"/>
          <p:cNvSpPr txBox="1"/>
          <p:nvPr/>
        </p:nvSpPr>
        <p:spPr>
          <a:xfrm>
            <a:off x="415925" y="836464"/>
            <a:ext cx="9074150" cy="184666"/>
          </a:xfrm>
          <a:prstGeom prst="rect">
            <a:avLst/>
          </a:prstGeom>
          <a:solidFill>
            <a:srgbClr val="71B2C9"/>
          </a:solidFill>
        </p:spPr>
        <p:txBody>
          <a:bodyPr wrap="square" lIns="0" tIns="0" rIns="0" bIns="0" rtlCol="0">
            <a:spAutoFit/>
          </a:bodyPr>
          <a:lstStyle/>
          <a:p>
            <a:pPr algn="just"/>
            <a:r>
              <a:rPr lang="en-GB" b="1" dirty="0">
                <a:solidFill>
                  <a:schemeClr val="bg1"/>
                </a:solidFill>
                <a:latin typeface="Segoe UI"/>
                <a:ea typeface="Segoe UI" panose="020B0502040204020203" pitchFamily="34" charset="0"/>
                <a:cs typeface="Segoe UI" panose="020B0502040204020203" pitchFamily="34" charset="0"/>
              </a:rPr>
              <a:t>When there is an issue with the quality of services, the response of the CCG is proportionate and fair</a:t>
            </a:r>
          </a:p>
        </p:txBody>
      </p:sp>
      <p:graphicFrame>
        <p:nvGraphicFramePr>
          <p:cNvPr id="4" name="D_b6b793f799d0fc71" hidden="1"/>
          <p:cNvGraphicFramePr/>
          <p:nvPr>
            <p:extLst>
              <p:ext uri="{D42A27DB-BD31-4B8C-83A1-F6EECF244321}">
                <p14:modId xmlns:p14="http://schemas.microsoft.com/office/powerpoint/2010/main" val="2197890443"/>
              </p:ext>
            </p:extLst>
          </p:nvPr>
        </p:nvGraphicFramePr>
        <p:xfrm>
          <a:off x="8553400" y="1988840"/>
          <a:ext cx="2032000" cy="508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1a10c6d8a90952a" hidden="1"/>
          <p:cNvGraphicFramePr/>
          <p:nvPr>
            <p:extLst>
              <p:ext uri="{D42A27DB-BD31-4B8C-83A1-F6EECF244321}">
                <p14:modId xmlns:p14="http://schemas.microsoft.com/office/powerpoint/2010/main" val="4289663835"/>
              </p:ext>
            </p:extLst>
          </p:nvPr>
        </p:nvGraphicFramePr>
        <p:xfrm>
          <a:off x="8337376" y="2636912"/>
          <a:ext cx="2032000" cy="508000"/>
        </p:xfrm>
        <a:graphic>
          <a:graphicData uri="http://schemas.openxmlformats.org/drawingml/2006/chart">
            <c:chart xmlns:c="http://schemas.openxmlformats.org/drawingml/2006/chart" xmlns:r="http://schemas.openxmlformats.org/officeDocument/2006/relationships" r:id="rId6"/>
          </a:graphicData>
        </a:graphic>
      </p:graphicFrame>
      <p:sp>
        <p:nvSpPr>
          <p:cNvPr id="19" name="D_93be0d4b5ec926ba"/>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(3)
East Lancashire CCG</a:t>
            </a:r>
            <a:endParaRPr lang="en-GB" sz="1000" kern="0" dirty="0">
              <a:latin typeface="Segoe UI"/>
            </a:endParaRPr>
          </a:p>
        </p:txBody>
      </p:sp>
      <p:sp>
        <p:nvSpPr>
          <p:cNvPr id="14"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722946905"/>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involved, if at all, would you say clinicians from the CCG are in discussions about…?</a:t>
            </a:r>
          </a:p>
        </p:txBody>
      </p:sp>
      <p:graphicFrame>
        <p:nvGraphicFramePr>
          <p:cNvPr id="9" name="D_a4c664df6f7f8f47"/>
          <p:cNvGraphicFramePr/>
          <p:nvPr>
            <p:extLst>
              <p:ext uri="{D42A27DB-BD31-4B8C-83A1-F6EECF244321}">
                <p14:modId xmlns:p14="http://schemas.microsoft.com/office/powerpoint/2010/main" val="2417432656"/>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122351082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415925" y="1341438"/>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sp>
        <p:nvSpPr>
          <p:cNvPr id="11" name="Title 1"/>
          <p:cNvSpPr txBox="1">
            <a:spLocks/>
          </p:cNvSpPr>
          <p:nvPr/>
        </p:nvSpPr>
        <p:spPr bwMode="gray">
          <a:xfrm>
            <a:off x="415925" y="887003"/>
            <a:ext cx="1224707" cy="30975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800" kern="0" dirty="0">
                <a:latin typeface="Segoe UI"/>
                <a:ea typeface="Segoe UI" panose="020B0502040204020203" pitchFamily="34" charset="0"/>
                <a:cs typeface="Segoe UI" panose="020B0502040204020203" pitchFamily="34" charset="0"/>
              </a:rPr>
              <a:t>Quality</a:t>
            </a:r>
          </a:p>
        </p:txBody>
      </p:sp>
      <p:graphicFrame>
        <p:nvGraphicFramePr>
          <p:cNvPr id="4" name="D_a677129fb5b5c747" hidden="1"/>
          <p:cNvGraphicFramePr/>
          <p:nvPr>
            <p:extLst>
              <p:ext uri="{D42A27DB-BD31-4B8C-83A1-F6EECF244321}">
                <p14:modId xmlns:p14="http://schemas.microsoft.com/office/powerpoint/2010/main" val="2735685190"/>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09b4f1241038f47" hidden="1"/>
          <p:cNvGraphicFramePr/>
          <p:nvPr>
            <p:extLst>
              <p:ext uri="{D42A27DB-BD31-4B8C-83A1-F6EECF244321}">
                <p14:modId xmlns:p14="http://schemas.microsoft.com/office/powerpoint/2010/main" val="12090454"/>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5" name="D_a8a8cfe083df8f47"/>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NHS providers (3)
East Lancashire CCG</a:t>
            </a:r>
          </a:p>
        </p:txBody>
      </p:sp>
      <p:sp>
        <p:nvSpPr>
          <p:cNvPr id="22"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412768358"/>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57626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involved, if at all, would you say clinicians from the CCG are in discussions about…?</a:t>
            </a:r>
          </a:p>
        </p:txBody>
      </p:sp>
      <p:graphicFrame>
        <p:nvGraphicFramePr>
          <p:cNvPr id="9" name="D_715b3c0c5b7cc9f2"/>
          <p:cNvGraphicFramePr/>
          <p:nvPr>
            <p:extLst>
              <p:ext uri="{D42A27DB-BD31-4B8C-83A1-F6EECF244321}">
                <p14:modId xmlns:p14="http://schemas.microsoft.com/office/powerpoint/2010/main" val="2663613170"/>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Ipsos Ribbon Rules" hidden="1"/>
          <p:cNvGraphicFramePr/>
          <p:nvPr>
            <p:extLst>
              <p:ext uri="{D42A27DB-BD31-4B8C-83A1-F6EECF244321}">
                <p14:modId xmlns:p14="http://schemas.microsoft.com/office/powerpoint/2010/main" val="3678204066"/>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15925" y="1341438"/>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sp>
        <p:nvSpPr>
          <p:cNvPr id="13" name="Title 1"/>
          <p:cNvSpPr txBox="1">
            <a:spLocks/>
          </p:cNvSpPr>
          <p:nvPr/>
        </p:nvSpPr>
        <p:spPr bwMode="gray">
          <a:xfrm>
            <a:off x="415925" y="887003"/>
            <a:ext cx="2088803" cy="309750"/>
          </a:xfrm>
          <a:prstGeom prst="rect">
            <a:avLst/>
          </a:prstGeom>
          <a:solidFill>
            <a:srgbClr val="71B2C9"/>
          </a:solidFill>
        </p:spPr>
        <p:txBody>
          <a:bodyPr anchor="ctr"/>
          <a:lstStyle>
            <a:lvl1pPr algn="l" rtl="0" eaLnBrk="1" fontAlgn="base" hangingPunct="1">
              <a:spcBef>
                <a:spcPct val="0"/>
              </a:spcBef>
              <a:spcAft>
                <a:spcPct val="0"/>
              </a:spcAft>
              <a:defRPr sz="2400" b="1" baseline="0">
                <a:solidFill>
                  <a:schemeClr val="bg1"/>
                </a:solidFill>
                <a:latin typeface="+mn-lt"/>
                <a:ea typeface="+mj-ea"/>
                <a:cs typeface="+mj-cs"/>
              </a:defRPr>
            </a:lvl1pPr>
            <a:lvl2pPr algn="l" rtl="0" eaLnBrk="1" fontAlgn="base" hangingPunct="1">
              <a:spcBef>
                <a:spcPct val="0"/>
              </a:spcBef>
              <a:spcAft>
                <a:spcPct val="0"/>
              </a:spcAft>
              <a:defRPr sz="3000">
                <a:solidFill>
                  <a:schemeClr val="tx2"/>
                </a:solidFill>
                <a:latin typeface="Arial Black" pitchFamily="34" charset="0"/>
              </a:defRPr>
            </a:lvl2pPr>
            <a:lvl3pPr algn="l" rtl="0" eaLnBrk="1" fontAlgn="base" hangingPunct="1">
              <a:spcBef>
                <a:spcPct val="0"/>
              </a:spcBef>
              <a:spcAft>
                <a:spcPct val="0"/>
              </a:spcAft>
              <a:defRPr sz="3000">
                <a:solidFill>
                  <a:schemeClr val="tx2"/>
                </a:solidFill>
                <a:latin typeface="Arial Black" pitchFamily="34" charset="0"/>
              </a:defRPr>
            </a:lvl3pPr>
            <a:lvl4pPr algn="l" rtl="0" eaLnBrk="1" fontAlgn="base" hangingPunct="1">
              <a:spcBef>
                <a:spcPct val="0"/>
              </a:spcBef>
              <a:spcAft>
                <a:spcPct val="0"/>
              </a:spcAft>
              <a:defRPr sz="3000">
                <a:solidFill>
                  <a:schemeClr val="tx2"/>
                </a:solidFill>
                <a:latin typeface="Arial Black" pitchFamily="34" charset="0"/>
              </a:defRPr>
            </a:lvl4pPr>
            <a:lvl5pPr algn="l" rtl="0" eaLnBrk="1" fontAlgn="base" hangingPunct="1">
              <a:spcBef>
                <a:spcPct val="0"/>
              </a:spcBef>
              <a:spcAft>
                <a:spcPct val="0"/>
              </a:spcAft>
              <a:defRPr sz="3000">
                <a:solidFill>
                  <a:schemeClr val="tx2"/>
                </a:solidFill>
                <a:latin typeface="Arial Black" pitchFamily="34" charset="0"/>
              </a:defRPr>
            </a:lvl5pPr>
            <a:lvl6pPr marL="457200" algn="l" rtl="0" eaLnBrk="1" fontAlgn="base" hangingPunct="1">
              <a:spcBef>
                <a:spcPct val="0"/>
              </a:spcBef>
              <a:spcAft>
                <a:spcPct val="0"/>
              </a:spcAft>
              <a:defRPr sz="3000">
                <a:solidFill>
                  <a:schemeClr val="tx2"/>
                </a:solidFill>
                <a:latin typeface="Arial Black" pitchFamily="34" charset="0"/>
              </a:defRPr>
            </a:lvl6pPr>
            <a:lvl7pPr marL="914400" algn="l" rtl="0" eaLnBrk="1" fontAlgn="base" hangingPunct="1">
              <a:spcBef>
                <a:spcPct val="0"/>
              </a:spcBef>
              <a:spcAft>
                <a:spcPct val="0"/>
              </a:spcAft>
              <a:defRPr sz="3000">
                <a:solidFill>
                  <a:schemeClr val="tx2"/>
                </a:solidFill>
                <a:latin typeface="Arial Black" pitchFamily="34" charset="0"/>
              </a:defRPr>
            </a:lvl7pPr>
            <a:lvl8pPr marL="1371600" algn="l" rtl="0" eaLnBrk="1" fontAlgn="base" hangingPunct="1">
              <a:spcBef>
                <a:spcPct val="0"/>
              </a:spcBef>
              <a:spcAft>
                <a:spcPct val="0"/>
              </a:spcAft>
              <a:defRPr sz="3000">
                <a:solidFill>
                  <a:schemeClr val="tx2"/>
                </a:solidFill>
                <a:latin typeface="Arial Black" pitchFamily="34" charset="0"/>
              </a:defRPr>
            </a:lvl8pPr>
            <a:lvl9pPr marL="1828800" algn="l" rtl="0" eaLnBrk="1" fontAlgn="base" hangingPunct="1">
              <a:spcBef>
                <a:spcPct val="0"/>
              </a:spcBef>
              <a:spcAft>
                <a:spcPct val="0"/>
              </a:spcAft>
              <a:defRPr sz="3000">
                <a:solidFill>
                  <a:schemeClr val="tx2"/>
                </a:solidFill>
                <a:latin typeface="Arial Black" pitchFamily="34" charset="0"/>
              </a:defRPr>
            </a:lvl9pPr>
          </a:lstStyle>
          <a:p>
            <a:r>
              <a:rPr lang="en-GB" sz="1800" kern="0" dirty="0">
                <a:latin typeface="Segoe UI"/>
                <a:ea typeface="Segoe UI" panose="020B0502040204020203" pitchFamily="34" charset="0"/>
                <a:cs typeface="Segoe UI" panose="020B0502040204020203" pitchFamily="34" charset="0"/>
              </a:rPr>
              <a:t>Service Redesign</a:t>
            </a:r>
          </a:p>
        </p:txBody>
      </p:sp>
      <p:graphicFrame>
        <p:nvGraphicFramePr>
          <p:cNvPr id="4" name="D_8ec71a1e3cbc65f2" hidden="1"/>
          <p:cNvGraphicFramePr/>
          <p:nvPr>
            <p:extLst>
              <p:ext uri="{D42A27DB-BD31-4B8C-83A1-F6EECF244321}">
                <p14:modId xmlns:p14="http://schemas.microsoft.com/office/powerpoint/2010/main" val="3742485635"/>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3f51ac8d13d465f2" hidden="1"/>
          <p:cNvGraphicFramePr/>
          <p:nvPr>
            <p:extLst>
              <p:ext uri="{D42A27DB-BD31-4B8C-83A1-F6EECF244321}">
                <p14:modId xmlns:p14="http://schemas.microsoft.com/office/powerpoint/2010/main" val="4188878828"/>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8" name="D_cc753797a74c65f2"/>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(3)
East Lancashire CCG</a:t>
            </a:r>
            <a:endParaRPr lang="en-GB" sz="1000" kern="0" dirty="0">
              <a:latin typeface="Segoe UI"/>
            </a:endParaRPr>
          </a:p>
        </p:txBody>
      </p:sp>
      <p:sp>
        <p:nvSpPr>
          <p:cNvPr id="23"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2859918530"/>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D_b7df17c6b6003f4d"/>
          <p:cNvGraphicFramePr/>
          <p:nvPr>
            <p:extLst>
              <p:ext uri="{D42A27DB-BD31-4B8C-83A1-F6EECF244321}">
                <p14:modId xmlns:p14="http://schemas.microsoft.com/office/powerpoint/2010/main" val="2872229668"/>
              </p:ext>
            </p:extLst>
          </p:nvPr>
        </p:nvGraphicFramePr>
        <p:xfrm>
          <a:off x="-1" y="1124744"/>
          <a:ext cx="9906001"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idx="4294967295"/>
          </p:nvPr>
        </p:nvSpPr>
        <p:spPr>
          <a:xfrm>
            <a:off x="410447" y="260350"/>
            <a:ext cx="9074150" cy="569713"/>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well, if at all, would you say the CCG </a:t>
            </a:r>
            <a:r>
              <a:rPr lang="en-GB" sz="1800" u="sng" dirty="0">
                <a:latin typeface="Segoe UI"/>
                <a:ea typeface="Segoe UI" panose="020B0502040204020203" pitchFamily="34" charset="0"/>
                <a:cs typeface="Segoe UI" panose="020B0502040204020203" pitchFamily="34" charset="0"/>
              </a:rPr>
              <a:t>understands</a:t>
            </a:r>
            <a:r>
              <a:rPr lang="en-GB" sz="1800" dirty="0">
                <a:latin typeface="Segoe UI"/>
                <a:ea typeface="Segoe UI" panose="020B0502040204020203" pitchFamily="34" charset="0"/>
                <a:cs typeface="Segoe UI" panose="020B0502040204020203" pitchFamily="34" charset="0"/>
              </a:rPr>
              <a:t> the challenges facing your provider organisation?</a:t>
            </a:r>
          </a:p>
        </p:txBody>
      </p:sp>
      <p:graphicFrame>
        <p:nvGraphicFramePr>
          <p:cNvPr id="3" name="Ipsos Ribbon Rules" hidden="1"/>
          <p:cNvGraphicFramePr/>
          <p:nvPr>
            <p:extLst>
              <p:ext uri="{D42A27DB-BD31-4B8C-83A1-F6EECF244321}">
                <p14:modId xmlns:p14="http://schemas.microsoft.com/office/powerpoint/2010/main" val="2684274128"/>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15925" y="867847"/>
            <a:ext cx="1368425"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NHS providers</a:t>
            </a:r>
          </a:p>
        </p:txBody>
      </p:sp>
      <p:graphicFrame>
        <p:nvGraphicFramePr>
          <p:cNvPr id="4" name="D_635c8dc1b60e0d4d" hidden="1"/>
          <p:cNvGraphicFramePr/>
          <p:nvPr>
            <p:extLst>
              <p:ext uri="{D42A27DB-BD31-4B8C-83A1-F6EECF244321}">
                <p14:modId xmlns:p14="http://schemas.microsoft.com/office/powerpoint/2010/main" val="1479422706"/>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 name="D_451de747f141394d" hidden="1"/>
          <p:cNvGraphicFramePr/>
          <p:nvPr>
            <p:extLst>
              <p:ext uri="{D42A27DB-BD31-4B8C-83A1-F6EECF244321}">
                <p14:modId xmlns:p14="http://schemas.microsoft.com/office/powerpoint/2010/main" val="503317371"/>
              </p:ext>
            </p:extLst>
          </p:nvPr>
        </p:nvGraphicFramePr>
        <p:xfrm>
          <a:off x="-1" y="1412776"/>
          <a:ext cx="9906001" cy="4536504"/>
        </p:xfrm>
        <a:graphic>
          <a:graphicData uri="http://schemas.openxmlformats.org/drawingml/2006/chart">
            <c:chart xmlns:c="http://schemas.openxmlformats.org/drawingml/2006/chart" xmlns:r="http://schemas.openxmlformats.org/officeDocument/2006/relationships" r:id="rId6"/>
          </a:graphicData>
        </a:graphic>
      </p:graphicFrame>
      <p:sp>
        <p:nvSpPr>
          <p:cNvPr id="13" name="D_d5432596ffd83f4d"/>
          <p:cNvSpPr txBox="1">
            <a:spLocks/>
          </p:cNvSpPr>
          <p:nvPr/>
        </p:nvSpPr>
        <p:spPr>
          <a:xfrm>
            <a:off x="3463384" y="5949280"/>
            <a:ext cx="6238875" cy="349251"/>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NHS providers (3)
East Lancashire CCG</a:t>
            </a:r>
            <a:endParaRPr lang="en-GB" sz="1000" kern="0" dirty="0">
              <a:latin typeface="Segoe UI"/>
            </a:endParaRPr>
          </a:p>
        </p:txBody>
      </p:sp>
      <p:sp>
        <p:nvSpPr>
          <p:cNvPr id="21"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Tree>
    <p:extLst>
      <p:ext uri="{BB962C8B-B14F-4D97-AF65-F5344CB8AC3E}">
        <p14:creationId xmlns:p14="http://schemas.microsoft.com/office/powerpoint/2010/main" val="3507178118"/>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_0d9e49aa8b603236"/>
          <p:cNvSpPr>
            <a:spLocks noGrp="1"/>
          </p:cNvSpPr>
          <p:nvPr>
            <p:ph type="body" sz="quarter" idx="4294967295"/>
          </p:nvPr>
        </p:nvSpPr>
        <p:spPr>
          <a:xfrm>
            <a:off x="488504" y="3119485"/>
            <a:ext cx="8712968" cy="553998"/>
          </a:xfrm>
          <a:prstGeom prst="rect">
            <a:avLst/>
          </a:prstGeom>
          <a:solidFill>
            <a:srgbClr val="173861"/>
          </a:solidFill>
        </p:spPr>
        <p:txBody>
          <a:bodyPr/>
          <a:lstStyle/>
          <a:p>
            <a:pPr marL="0" indent="0">
              <a:buNone/>
            </a:pPr>
            <a:r>
              <a:rPr lang="en-GB" sz="3600" b="1" dirty="0">
                <a:solidFill>
                  <a:schemeClr val="bg1"/>
                </a:solidFill>
                <a:latin typeface="Segoe UI"/>
                <a:ea typeface="Segoe UI" panose="020B0502040204020203" pitchFamily="34" charset="0"/>
                <a:cs typeface="Segoe UI" panose="020B0502040204020203" pitchFamily="34" charset="0"/>
              </a:rPr>
              <a:t>East Lancashire CCG’s local questions</a:t>
            </a:r>
          </a:p>
        </p:txBody>
      </p:sp>
      <p:sp>
        <p:nvSpPr>
          <p:cNvPr id="4" name="D_96cc4f3ad2e1f19c"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5" name="Ipsos Ribbon Rules" hidden="1"/>
          <p:cNvGraphicFramePr/>
          <p:nvPr>
            <p:extLst>
              <p:ext uri="{D42A27DB-BD31-4B8C-83A1-F6EECF244321}">
                <p14:modId xmlns:p14="http://schemas.microsoft.com/office/powerpoint/2010/main" val="18319799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69837914"/>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360338"/>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graphicFrame>
        <p:nvGraphicFramePr>
          <p:cNvPr id="9" name="D_d6c630d31d4687f4"/>
          <p:cNvGraphicFramePr/>
          <p:nvPr>
            <p:extLst>
              <p:ext uri="{D42A27DB-BD31-4B8C-83A1-F6EECF244321}">
                <p14:modId xmlns:p14="http://schemas.microsoft.com/office/powerpoint/2010/main" val="3470039719"/>
              </p:ext>
            </p:extLst>
          </p:nvPr>
        </p:nvGraphicFramePr>
        <p:xfrm>
          <a:off x="200472" y="1852377"/>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15" name="D_eee156f8f1fde6d8"/>
          <p:cNvSpPr>
            <a:spLocks noGrp="1"/>
          </p:cNvSpPr>
          <p:nvPr>
            <p:ph type="body" sz="quarter" idx="4294967295"/>
          </p:nvPr>
        </p:nvSpPr>
        <p:spPr>
          <a:xfrm>
            <a:off x="415925" y="692696"/>
            <a:ext cx="9062292" cy="576064"/>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Progress being made on delivering improvements to the urgent care and emergency care</a:t>
            </a:r>
          </a:p>
        </p:txBody>
      </p:sp>
      <p:sp>
        <p:nvSpPr>
          <p:cNvPr id="7" name="D_e90813f61fb52452"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10" name="Ipsos Ribbon Rules" hidden="1"/>
          <p:cNvGraphicFramePr/>
          <p:nvPr>
            <p:extLst>
              <p:ext uri="{D42A27DB-BD31-4B8C-83A1-F6EECF244321}">
                <p14:modId xmlns:p14="http://schemas.microsoft.com/office/powerpoint/2010/main" val="2523357661"/>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13" name="TextBox 12"/>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graphicFrame>
        <p:nvGraphicFramePr>
          <p:cNvPr id="17" name="D_b8ba0e8b85bd8200_CalcTable"/>
          <p:cNvGraphicFramePr>
            <a:graphicFrameLocks noGrp="1"/>
          </p:cNvGraphicFramePr>
          <p:nvPr>
            <p:ph sz="quarter" idx="4294967295"/>
            <p:extLst>
              <p:ext uri="{D42A27DB-BD31-4B8C-83A1-F6EECF244321}">
                <p14:modId xmlns:p14="http://schemas.microsoft.com/office/powerpoint/2010/main" val="4092182013"/>
              </p:ext>
            </p:extLst>
          </p:nvPr>
        </p:nvGraphicFramePr>
        <p:xfrm>
          <a:off x="4805946" y="1573043"/>
          <a:ext cx="4684129" cy="4376238"/>
        </p:xfrm>
        <a:graphic>
          <a:graphicData uri="http://schemas.openxmlformats.org/drawingml/2006/table">
            <a:tbl>
              <a:tblPr firstRow="1" bandRow="1">
                <a:tableStyleId>{ED083AE6-46FA-4A59-8FB0-9F97EB10719F}</a:tableStyleId>
              </a:tblPr>
              <a:tblGrid>
                <a:gridCol w="1875246">
                  <a:extLst>
                    <a:ext uri="{9D8B030D-6E8A-4147-A177-3AD203B41FA5}">
                      <a16:colId xmlns="" xmlns:a16="http://schemas.microsoft.com/office/drawing/2014/main" val="20000"/>
                    </a:ext>
                  </a:extLst>
                </a:gridCol>
                <a:gridCol w="560217">
                  <a:extLst>
                    <a:ext uri="{9D8B030D-6E8A-4147-A177-3AD203B41FA5}">
                      <a16:colId xmlns="" xmlns:a16="http://schemas.microsoft.com/office/drawing/2014/main" val="20001"/>
                    </a:ext>
                  </a:extLst>
                </a:gridCol>
                <a:gridCol w="1096195">
                  <a:extLst>
                    <a:ext uri="{9D8B030D-6E8A-4147-A177-3AD203B41FA5}">
                      <a16:colId xmlns="" xmlns:a16="http://schemas.microsoft.com/office/drawing/2014/main" val="20002"/>
                    </a:ext>
                  </a:extLst>
                </a:gridCol>
                <a:gridCol w="1152471">
                  <a:extLst>
                    <a:ext uri="{9D8B030D-6E8A-4147-A177-3AD203B41FA5}">
                      <a16:colId xmlns="" xmlns:a16="http://schemas.microsoft.com/office/drawing/2014/main" val="20003"/>
                    </a:ext>
                  </a:extLst>
                </a:gridCol>
              </a:tblGrid>
              <a:tr h="700971">
                <a:tc>
                  <a:txBody>
                    <a:bodyPr/>
                    <a:lstStyle/>
                    <a:p>
                      <a:pPr algn="l"/>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2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20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6954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35% (16)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latin typeface="Segoe UI" panose="020B0502040204020203" pitchFamily="34" charset="0"/>
                          <a:ea typeface="Segoe UI" panose="020B0502040204020203" pitchFamily="34" charset="0"/>
                          <a:cs typeface="Segoe UI" panose="020B0502040204020203" pitchFamily="34" charset="0"/>
                        </a:rPr>
                        <a:t>24% (11)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6954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6378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36%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36%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6954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69541">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6378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69541">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b8ba0e8b85bd8200" hidden="1"/>
          <p:cNvGraphicFramePr/>
          <p:nvPr>
            <p:extLst>
              <p:ext uri="{D42A27DB-BD31-4B8C-83A1-F6EECF244321}">
                <p14:modId xmlns:p14="http://schemas.microsoft.com/office/powerpoint/2010/main" val="1307668119"/>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cxnSp>
        <p:nvCxnSpPr>
          <p:cNvPr id="16" name="Straight Connector 15"/>
          <p:cNvCxnSpPr/>
          <p:nvPr/>
        </p:nvCxnSpPr>
        <p:spPr>
          <a:xfrm flipV="1">
            <a:off x="4753602" y="1268760"/>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5" name="D_0f3efbda122b92b1"/>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stakeholders (67)
East Lancashire CCG</a:t>
            </a:r>
            <a:endParaRPr lang="en-GB" sz="1000" kern="0" dirty="0">
              <a:latin typeface="Segoe UI"/>
            </a:endParaRPr>
          </a:p>
        </p:txBody>
      </p:sp>
    </p:spTree>
    <p:extLst>
      <p:ext uri="{BB962C8B-B14F-4D97-AF65-F5344CB8AC3E}">
        <p14:creationId xmlns:p14="http://schemas.microsoft.com/office/powerpoint/2010/main" val="725508017"/>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4150" cy="360338"/>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sp>
        <p:nvSpPr>
          <p:cNvPr id="15" name="D_1e860ad2ece3d4be"/>
          <p:cNvSpPr>
            <a:spLocks noGrp="1"/>
          </p:cNvSpPr>
          <p:nvPr>
            <p:ph type="body" sz="quarter" idx="4294967295"/>
          </p:nvPr>
        </p:nvSpPr>
        <p:spPr>
          <a:xfrm>
            <a:off x="419045" y="695053"/>
            <a:ext cx="9062839" cy="576064"/>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Progress on improving access to Primary Care/GP services</a:t>
            </a:r>
          </a:p>
        </p:txBody>
      </p:sp>
      <p:graphicFrame>
        <p:nvGraphicFramePr>
          <p:cNvPr id="10" name="D_b08805b84874adad"/>
          <p:cNvGraphicFramePr/>
          <p:nvPr>
            <p:extLst>
              <p:ext uri="{D42A27DB-BD31-4B8C-83A1-F6EECF244321}">
                <p14:modId xmlns:p14="http://schemas.microsoft.com/office/powerpoint/2010/main" val="3057830136"/>
              </p:ext>
            </p:extLst>
          </p:nvPr>
        </p:nvGraphicFramePr>
        <p:xfrm>
          <a:off x="200472" y="1844859"/>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7" name="D_e01c3b9a9f891c13"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9" name="Ipsos Ribbon Rules" hidden="1"/>
          <p:cNvGraphicFramePr/>
          <p:nvPr>
            <p:extLst>
              <p:ext uri="{D42A27DB-BD31-4B8C-83A1-F6EECF244321}">
                <p14:modId xmlns:p14="http://schemas.microsoft.com/office/powerpoint/2010/main" val="30202609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_96165d57e90c39d1_CalcTable"/>
          <p:cNvGraphicFramePr>
            <a:graphicFrameLocks noGrp="1"/>
          </p:cNvGraphicFramePr>
          <p:nvPr>
            <p:ph sz="quarter" idx="4294967295"/>
            <p:extLst>
              <p:ext uri="{D42A27DB-BD31-4B8C-83A1-F6EECF244321}">
                <p14:modId xmlns:p14="http://schemas.microsoft.com/office/powerpoint/2010/main" val="803951978"/>
              </p:ext>
            </p:extLst>
          </p:nvPr>
        </p:nvGraphicFramePr>
        <p:xfrm>
          <a:off x="4807635" y="1571063"/>
          <a:ext cx="4681869" cy="4378217"/>
        </p:xfrm>
        <a:graphic>
          <a:graphicData uri="http://schemas.openxmlformats.org/drawingml/2006/table">
            <a:tbl>
              <a:tblPr firstRow="1" bandRow="1">
                <a:tableStyleId>{ED083AE6-46FA-4A59-8FB0-9F97EB10719F}</a:tableStyleId>
              </a:tblPr>
              <a:tblGrid>
                <a:gridCol w="1873557">
                  <a:extLst>
                    <a:ext uri="{9D8B030D-6E8A-4147-A177-3AD203B41FA5}">
                      <a16:colId xmlns="" xmlns:a16="http://schemas.microsoft.com/office/drawing/2014/main" val="20000"/>
                    </a:ext>
                  </a:extLst>
                </a:gridCol>
                <a:gridCol w="573142">
                  <a:extLst>
                    <a:ext uri="{9D8B030D-6E8A-4147-A177-3AD203B41FA5}">
                      <a16:colId xmlns="" xmlns:a16="http://schemas.microsoft.com/office/drawing/2014/main" val="20001"/>
                    </a:ext>
                  </a:extLst>
                </a:gridCol>
                <a:gridCol w="1072195">
                  <a:extLst>
                    <a:ext uri="{9D8B030D-6E8A-4147-A177-3AD203B41FA5}">
                      <a16:colId xmlns="" xmlns:a16="http://schemas.microsoft.com/office/drawing/2014/main" val="20002"/>
                    </a:ext>
                  </a:extLst>
                </a:gridCol>
                <a:gridCol w="1162975">
                  <a:extLst>
                    <a:ext uri="{9D8B030D-6E8A-4147-A177-3AD203B41FA5}">
                      <a16:colId xmlns="" xmlns:a16="http://schemas.microsoft.com/office/drawing/2014/main" val="20003"/>
                    </a:ext>
                  </a:extLst>
                </a:gridCol>
              </a:tblGrid>
              <a:tr h="696139">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79212">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37% (17)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26% (12)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79212">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0025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64%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18%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792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79212">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8575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67%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79212">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96165d57e90c39d1" hidden="1"/>
          <p:cNvGraphicFramePr/>
          <p:nvPr>
            <p:extLst>
              <p:ext uri="{D42A27DB-BD31-4B8C-83A1-F6EECF244321}">
                <p14:modId xmlns:p14="http://schemas.microsoft.com/office/powerpoint/2010/main" val="1940457296"/>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0" name="Straight Connector 19"/>
          <p:cNvCxnSpPr/>
          <p:nvPr/>
        </p:nvCxnSpPr>
        <p:spPr>
          <a:xfrm flipV="1">
            <a:off x="4753602" y="1268795"/>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22" name="TextBox 21"/>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7" name="D_7151d933f3e99dad"/>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stakeholders (67)
East Lancashire CCG</a:t>
            </a:r>
            <a:endParaRPr lang="en-GB" sz="1000" kern="0" dirty="0">
              <a:latin typeface="Segoe UI"/>
            </a:endParaRPr>
          </a:p>
        </p:txBody>
      </p:sp>
    </p:spTree>
    <p:extLst>
      <p:ext uri="{BB962C8B-B14F-4D97-AF65-F5344CB8AC3E}">
        <p14:creationId xmlns:p14="http://schemas.microsoft.com/office/powerpoint/2010/main" val="3275831871"/>
      </p:ext>
    </p:extLst>
  </p:cSld>
  <p:clrMapOvr>
    <a:masterClrMapping/>
  </p:clrMapOvr>
  <p:transition>
    <p:fade/>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7" y="260350"/>
            <a:ext cx="9073579" cy="360040"/>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sp>
        <p:nvSpPr>
          <p:cNvPr id="15" name="D_2e678718a6d9deda"/>
          <p:cNvSpPr>
            <a:spLocks noGrp="1"/>
          </p:cNvSpPr>
          <p:nvPr>
            <p:ph type="body" sz="quarter" idx="4294967295"/>
          </p:nvPr>
        </p:nvSpPr>
        <p:spPr>
          <a:xfrm>
            <a:off x="416496" y="689725"/>
            <a:ext cx="9073008" cy="579070"/>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Progress being made on delivering improvements to the Mental Health services</a:t>
            </a:r>
          </a:p>
        </p:txBody>
      </p:sp>
      <p:graphicFrame>
        <p:nvGraphicFramePr>
          <p:cNvPr id="10" name="D_6e8d2b9b0f7990b8"/>
          <p:cNvGraphicFramePr/>
          <p:nvPr>
            <p:extLst>
              <p:ext uri="{D42A27DB-BD31-4B8C-83A1-F6EECF244321}">
                <p14:modId xmlns:p14="http://schemas.microsoft.com/office/powerpoint/2010/main" val="2376268041"/>
              </p:ext>
            </p:extLst>
          </p:nvPr>
        </p:nvGraphicFramePr>
        <p:xfrm>
          <a:off x="200472" y="1847865"/>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7" name="D_a38a0d76ff48a22a"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9" name="Ipsos Ribbon Rules" hidden="1"/>
          <p:cNvGraphicFramePr/>
          <p:nvPr>
            <p:extLst>
              <p:ext uri="{D42A27DB-BD31-4B8C-83A1-F6EECF244321}">
                <p14:modId xmlns:p14="http://schemas.microsoft.com/office/powerpoint/2010/main" val="163888133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_755010b1b5b9729f_CalcTable"/>
          <p:cNvGraphicFramePr>
            <a:graphicFrameLocks noGrp="1"/>
          </p:cNvGraphicFramePr>
          <p:nvPr>
            <p:ph sz="quarter" idx="4294967295"/>
            <p:extLst>
              <p:ext uri="{D42A27DB-BD31-4B8C-83A1-F6EECF244321}">
                <p14:modId xmlns:p14="http://schemas.microsoft.com/office/powerpoint/2010/main" val="4198596539"/>
              </p:ext>
            </p:extLst>
          </p:nvPr>
        </p:nvGraphicFramePr>
        <p:xfrm>
          <a:off x="4809445" y="1571574"/>
          <a:ext cx="4680630" cy="4377705"/>
        </p:xfrm>
        <a:graphic>
          <a:graphicData uri="http://schemas.openxmlformats.org/drawingml/2006/table">
            <a:tbl>
              <a:tblPr firstRow="1" bandRow="1">
                <a:tableStyleId>{ED083AE6-46FA-4A59-8FB0-9F97EB10719F}</a:tableStyleId>
              </a:tblPr>
              <a:tblGrid>
                <a:gridCol w="1871747">
                  <a:extLst>
                    <a:ext uri="{9D8B030D-6E8A-4147-A177-3AD203B41FA5}">
                      <a16:colId xmlns="" xmlns:a16="http://schemas.microsoft.com/office/drawing/2014/main" val="20000"/>
                    </a:ext>
                  </a:extLst>
                </a:gridCol>
                <a:gridCol w="581992">
                  <a:extLst>
                    <a:ext uri="{9D8B030D-6E8A-4147-A177-3AD203B41FA5}">
                      <a16:colId xmlns="" xmlns:a16="http://schemas.microsoft.com/office/drawing/2014/main" val="20001"/>
                    </a:ext>
                  </a:extLst>
                </a:gridCol>
                <a:gridCol w="1075281">
                  <a:extLst>
                    <a:ext uri="{9D8B030D-6E8A-4147-A177-3AD203B41FA5}">
                      <a16:colId xmlns="" xmlns:a16="http://schemas.microsoft.com/office/drawing/2014/main" val="20002"/>
                    </a:ext>
                  </a:extLst>
                </a:gridCol>
                <a:gridCol w="1151610">
                  <a:extLst>
                    <a:ext uri="{9D8B030D-6E8A-4147-A177-3AD203B41FA5}">
                      <a16:colId xmlns="" xmlns:a16="http://schemas.microsoft.com/office/drawing/2014/main" val="20003"/>
                    </a:ext>
                  </a:extLst>
                </a:gridCol>
              </a:tblGrid>
              <a:tr h="690394">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7989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22% (10)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35% (16)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7989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0111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36%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27%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798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79893">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8673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7989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755010b1b5b9729f" hidden="1"/>
          <p:cNvGraphicFramePr/>
          <p:nvPr>
            <p:extLst>
              <p:ext uri="{D42A27DB-BD31-4B8C-83A1-F6EECF244321}">
                <p14:modId xmlns:p14="http://schemas.microsoft.com/office/powerpoint/2010/main" val="4223448170"/>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22" name="TextBox 21"/>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cxnSp>
        <p:nvCxnSpPr>
          <p:cNvPr id="23" name="Straight Connector 22"/>
          <p:cNvCxnSpPr/>
          <p:nvPr/>
        </p:nvCxnSpPr>
        <p:spPr>
          <a:xfrm flipV="1">
            <a:off x="4753602" y="1268795"/>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7" name="D_41974f3fadeae678"/>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stakeholders (67)
East Lancashire CCG</a:t>
            </a:r>
            <a:endParaRPr lang="en-GB" sz="1000" kern="0" dirty="0">
              <a:latin typeface="Segoe UI"/>
            </a:endParaRPr>
          </a:p>
        </p:txBody>
      </p:sp>
    </p:spTree>
    <p:extLst>
      <p:ext uri="{BB962C8B-B14F-4D97-AF65-F5344CB8AC3E}">
        <p14:creationId xmlns:p14="http://schemas.microsoft.com/office/powerpoint/2010/main" val="1921847901"/>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962" y="332656"/>
            <a:ext cx="5904656"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Methodology and technical details</a:t>
            </a:r>
          </a:p>
        </p:txBody>
      </p:sp>
      <p:sp>
        <p:nvSpPr>
          <p:cNvPr id="6" name="Rounded Rectangle 5"/>
          <p:cNvSpPr/>
          <p:nvPr/>
        </p:nvSpPr>
        <p:spPr bwMode="auto">
          <a:xfrm>
            <a:off x="6033120" y="1102295"/>
            <a:ext cx="3672408" cy="5112568"/>
          </a:xfrm>
          <a:prstGeom prst="roundRect">
            <a:avLst>
              <a:gd name="adj" fmla="val 3958"/>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8"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East Lancashire CCG</a:t>
            </a:r>
          </a:p>
        </p:txBody>
      </p:sp>
      <p:sp>
        <p:nvSpPr>
          <p:cNvPr id="11" name="Content Placeholder 4"/>
          <p:cNvSpPr>
            <a:spLocks noGrp="1"/>
          </p:cNvSpPr>
          <p:nvPr>
            <p:ph sz="quarter" idx="10"/>
          </p:nvPr>
        </p:nvSpPr>
        <p:spPr>
          <a:xfrm>
            <a:off x="272482" y="980728"/>
            <a:ext cx="5472609" cy="4032448"/>
          </a:xfrm>
        </p:spPr>
        <p:txBody>
          <a:bodyPr/>
          <a:lstStyle/>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It was the responsibility of each CCG to provide the list of stakeholders to invite to take part in the CCG 360</a:t>
            </a:r>
            <a:r>
              <a:rPr lang="en-GB" sz="1400" baseline="30000" dirty="0">
                <a:solidFill>
                  <a:schemeClr val="tx1">
                    <a:lumMod val="90000"/>
                    <a:lumOff val="10000"/>
                  </a:schemeClr>
                </a:solidFill>
                <a:latin typeface="Segoe UI Light" panose="020B0502040204020203" pitchFamily="34" charset="0"/>
                <a:cs typeface="Arial" panose="020B0604020202020204" pitchFamily="34" charset="0"/>
              </a:rPr>
              <a:t>o </a:t>
            </a:r>
            <a:r>
              <a:rPr lang="en-GB" sz="1400" dirty="0">
                <a:solidFill>
                  <a:schemeClr val="tx1">
                    <a:lumMod val="90000"/>
                    <a:lumOff val="10000"/>
                  </a:schemeClr>
                </a:solidFill>
                <a:latin typeface="Segoe UI Light" panose="020B0502040204020203" pitchFamily="34" charset="0"/>
                <a:cs typeface="Arial" panose="020B0604020202020204" pitchFamily="34" charset="0"/>
              </a:rPr>
              <a:t>stakeholder survey.</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CCGs were provided with a specification of core stakeholder organisations (outlined in the table opposite) to be included in their stakeholder list. Beyond this however, CCGs had the flexibility to determine which individual within each organisation was the most appropriate to nominate.</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CCGs were also given the opportunity to add up to ten additional stakeholders they wanted to include locally (they are referred to in this report as ‘Wider stakeholders’). These included: Commissioning Support Units, Health Education England, lower tier local authorities, MPs, private providers, Public Health England, social care / community organisations, Voluntary Sector Council/Leader, voluntary / third sector organisations, local care homes, GP out-of-hours providers and other stakeholders and clinicians.</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Stakeholders were sent an email inviting them to complete the survey online. Stakeholders who did not respond to the email invitation, and stakeholders for whom an email address was not provided, were telephoned by an Ipsos MORI interviewer who encouraged response and offered the opportunity to complete the survey by telephone.</a:t>
            </a:r>
          </a:p>
        </p:txBody>
      </p:sp>
      <p:sp>
        <p:nvSpPr>
          <p:cNvPr id="13" name="TextBox 12"/>
          <p:cNvSpPr txBox="1"/>
          <p:nvPr/>
        </p:nvSpPr>
        <p:spPr>
          <a:xfrm>
            <a:off x="5867939" y="1102295"/>
            <a:ext cx="3177029" cy="307777"/>
          </a:xfrm>
          <a:prstGeom prst="rect">
            <a:avLst/>
          </a:prstGeom>
          <a:solidFill>
            <a:srgbClr val="9A83B3"/>
          </a:solidFill>
        </p:spPr>
        <p:txBody>
          <a:bodyPr wrap="square" rtlCol="0">
            <a:spAutoFit/>
          </a:bodyPr>
          <a:lstStyle/>
          <a:p>
            <a:pPr algn="l"/>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Core stakeholder framework</a:t>
            </a:r>
          </a:p>
        </p:txBody>
      </p:sp>
      <p:graphicFrame>
        <p:nvGraphicFramePr>
          <p:cNvPr id="14" name="Content Placeholder 3"/>
          <p:cNvGraphicFramePr>
            <a:graphicFrameLocks/>
          </p:cNvGraphicFramePr>
          <p:nvPr>
            <p:extLst>
              <p:ext uri="{D42A27DB-BD31-4B8C-83A1-F6EECF244321}">
                <p14:modId xmlns:p14="http://schemas.microsoft.com/office/powerpoint/2010/main" val="2330065149"/>
              </p:ext>
            </p:extLst>
          </p:nvPr>
        </p:nvGraphicFramePr>
        <p:xfrm>
          <a:off x="5842521" y="1539064"/>
          <a:ext cx="3456384" cy="4458600"/>
        </p:xfrm>
        <a:graphic>
          <a:graphicData uri="http://schemas.openxmlformats.org/drawingml/2006/table">
            <a:tbl>
              <a:tblPr firstRow="1" bandRow="1">
                <a:tableStyleId>{ED083AE6-46FA-4A59-8FB0-9F97EB10719F}</a:tableStyleId>
              </a:tblPr>
              <a:tblGrid>
                <a:gridCol w="1924050">
                  <a:extLst>
                    <a:ext uri="{9D8B030D-6E8A-4147-A177-3AD203B41FA5}">
                      <a16:colId xmlns="" xmlns:a16="http://schemas.microsoft.com/office/drawing/2014/main" val="20000"/>
                    </a:ext>
                  </a:extLst>
                </a:gridCol>
                <a:gridCol w="1532334">
                  <a:extLst>
                    <a:ext uri="{9D8B030D-6E8A-4147-A177-3AD203B41FA5}">
                      <a16:colId xmlns="" xmlns:a16="http://schemas.microsoft.com/office/drawing/2014/main" val="20001"/>
                    </a:ext>
                  </a:extLst>
                </a:gridCol>
              </a:tblGrid>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GP member practices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b="0" i="1" kern="1200" dirty="0">
                          <a:solidFill>
                            <a:schemeClr val="tx1"/>
                          </a:solidFill>
                          <a:latin typeface="Segoe UI Light" panose="020B0502040204020203" pitchFamily="34" charset="0"/>
                          <a:ea typeface="+mn-ea"/>
                          <a:cs typeface="+mn-cs"/>
                        </a:rPr>
                        <a:t>One from every member</a:t>
                      </a:r>
                      <a:r>
                        <a:rPr lang="en-GB" sz="1100" b="0" i="1" kern="1200" baseline="0" dirty="0">
                          <a:solidFill>
                            <a:schemeClr val="tx1"/>
                          </a:solidFill>
                          <a:latin typeface="Segoe UI Light" panose="020B0502040204020203" pitchFamily="34" charset="0"/>
                          <a:ea typeface="+mn-ea"/>
                          <a:cs typeface="+mn-cs"/>
                        </a:rPr>
                        <a:t> practice</a:t>
                      </a:r>
                      <a:endParaRPr lang="en-GB" sz="1100" b="0" i="1" kern="1200" dirty="0">
                        <a:solidFill>
                          <a:schemeClr val="tx1"/>
                        </a:solidFill>
                        <a:latin typeface="Segoe UI Light" panose="020B0502040204020203" pitchFamily="34" charset="0"/>
                        <a:ea typeface="+mn-ea"/>
                        <a:cs typeface="+mn-cs"/>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53254">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a:t>
                      </a:r>
                      <a:r>
                        <a:rPr lang="en-GB" sz="1100" i="1" baseline="0" dirty="0">
                          <a:solidFill>
                            <a:schemeClr val="tx1"/>
                          </a:solidFill>
                          <a:latin typeface="Segoe UI Light" panose="020B0502040204020203" pitchFamily="34" charset="0"/>
                        </a:rPr>
                        <a:t> to two per HWB</a:t>
                      </a:r>
                      <a:endParaRPr lang="en-GB" sz="1100" i="1"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53254">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Local Healthwatch</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three per local Healthwatch</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Other patient groups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five</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 – Acute</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two from each provider</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 – Mental health trusts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latin typeface="Segoe UI Light" panose="020B0502040204020203" pitchFamily="34" charset="0"/>
                        </a:rPr>
                        <a:t>Up to two from each provider</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a:t>
                      </a:r>
                      <a:r>
                        <a:rPr lang="en-GB" sz="1100" b="1" kern="1200" baseline="0" dirty="0">
                          <a:solidFill>
                            <a:schemeClr val="tx1"/>
                          </a:solidFill>
                          <a:latin typeface="Segoe UI Light" panose="020B0502040204020203" pitchFamily="34" charset="0"/>
                          <a:ea typeface="+mn-ea"/>
                          <a:cs typeface="+mn-cs"/>
                        </a:rPr>
                        <a:t> – </a:t>
                      </a:r>
                      <a:r>
                        <a:rPr lang="en-GB" sz="1100" b="1" kern="1200" dirty="0">
                          <a:solidFill>
                            <a:schemeClr val="tx1"/>
                          </a:solidFill>
                          <a:latin typeface="Segoe UI Light" panose="020B0502040204020203" pitchFamily="34" charset="0"/>
                          <a:ea typeface="+mn-ea"/>
                          <a:cs typeface="+mn-cs"/>
                        </a:rPr>
                        <a:t>Community health trusts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i="1" dirty="0">
                          <a:solidFill>
                            <a:schemeClr val="tx1"/>
                          </a:solidFill>
                          <a:latin typeface="Segoe UI Light" panose="020B0502040204020203" pitchFamily="34" charset="0"/>
                        </a:rPr>
                        <a:t>Up to two from each provider</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Other CCGs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 five</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63919">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Upper tier or unitary local authorities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100" i="1" dirty="0">
                          <a:solidFill>
                            <a:schemeClr val="tx1"/>
                          </a:solidFill>
                          <a:latin typeface="Segoe UI Light" panose="020B0502040204020203" pitchFamily="34" charset="0"/>
                        </a:rPr>
                        <a:t>Up to</a:t>
                      </a:r>
                      <a:r>
                        <a:rPr lang="en-GB" sz="1100" i="1" baseline="0" dirty="0">
                          <a:solidFill>
                            <a:schemeClr val="tx1"/>
                          </a:solidFill>
                          <a:latin typeface="Segoe UI Light" panose="020B0502040204020203" pitchFamily="34" charset="0"/>
                        </a:rPr>
                        <a:t> five per LA</a:t>
                      </a:r>
                      <a:endParaRPr lang="en-GB" sz="1100" i="1"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bl>
          </a:graphicData>
        </a:graphic>
      </p:graphicFrame>
    </p:spTree>
    <p:extLst>
      <p:ext uri="{BB962C8B-B14F-4D97-AF65-F5344CB8AC3E}">
        <p14:creationId xmlns:p14="http://schemas.microsoft.com/office/powerpoint/2010/main" val="1137616974"/>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6" y="260350"/>
            <a:ext cx="9079057" cy="360040"/>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sp>
        <p:nvSpPr>
          <p:cNvPr id="15" name="D_a4a98a5a5fff1a2c"/>
          <p:cNvSpPr>
            <a:spLocks noGrp="1"/>
          </p:cNvSpPr>
          <p:nvPr>
            <p:ph type="body" sz="quarter" idx="4294967295"/>
          </p:nvPr>
        </p:nvSpPr>
        <p:spPr>
          <a:xfrm>
            <a:off x="416496" y="685112"/>
            <a:ext cx="9073008" cy="583683"/>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Supporting the community through social prescribing</a:t>
            </a:r>
          </a:p>
        </p:txBody>
      </p:sp>
      <p:graphicFrame>
        <p:nvGraphicFramePr>
          <p:cNvPr id="10" name="D_e4d0ada46816190a"/>
          <p:cNvGraphicFramePr/>
          <p:nvPr>
            <p:extLst>
              <p:ext uri="{D42A27DB-BD31-4B8C-83A1-F6EECF244321}">
                <p14:modId xmlns:p14="http://schemas.microsoft.com/office/powerpoint/2010/main" val="1563700368"/>
              </p:ext>
            </p:extLst>
          </p:nvPr>
        </p:nvGraphicFramePr>
        <p:xfrm>
          <a:off x="200472" y="1822641"/>
          <a:ext cx="5688369" cy="3620725"/>
        </p:xfrm>
        <a:graphic>
          <a:graphicData uri="http://schemas.openxmlformats.org/drawingml/2006/chart">
            <c:chart xmlns:c="http://schemas.openxmlformats.org/drawingml/2006/chart" xmlns:r="http://schemas.openxmlformats.org/officeDocument/2006/relationships" r:id="rId3"/>
          </a:graphicData>
        </a:graphic>
      </p:graphicFrame>
      <p:sp>
        <p:nvSpPr>
          <p:cNvPr id="7" name="D_74f629698408c61b"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9" name="Ipsos Ribbon Rules" hidden="1"/>
          <p:cNvGraphicFramePr/>
          <p:nvPr>
            <p:extLst>
              <p:ext uri="{D42A27DB-BD31-4B8C-83A1-F6EECF244321}">
                <p14:modId xmlns:p14="http://schemas.microsoft.com/office/powerpoint/2010/main" val="2362836962"/>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_72322fdd26dd06f4_CalcTable"/>
          <p:cNvGraphicFramePr>
            <a:graphicFrameLocks noGrp="1"/>
          </p:cNvGraphicFramePr>
          <p:nvPr>
            <p:ph sz="quarter" idx="4294967295"/>
            <p:extLst>
              <p:ext uri="{D42A27DB-BD31-4B8C-83A1-F6EECF244321}">
                <p14:modId xmlns:p14="http://schemas.microsoft.com/office/powerpoint/2010/main" val="3920625740"/>
              </p:ext>
            </p:extLst>
          </p:nvPr>
        </p:nvGraphicFramePr>
        <p:xfrm>
          <a:off x="4806974" y="1569770"/>
          <a:ext cx="4683102" cy="4379509"/>
        </p:xfrm>
        <a:graphic>
          <a:graphicData uri="http://schemas.openxmlformats.org/drawingml/2006/table">
            <a:tbl>
              <a:tblPr firstRow="1" bandRow="1">
                <a:tableStyleId>{ED083AE6-46FA-4A59-8FB0-9F97EB10719F}</a:tableStyleId>
              </a:tblPr>
              <a:tblGrid>
                <a:gridCol w="1874218">
                  <a:extLst>
                    <a:ext uri="{9D8B030D-6E8A-4147-A177-3AD203B41FA5}">
                      <a16:colId xmlns="" xmlns:a16="http://schemas.microsoft.com/office/drawing/2014/main" val="20000"/>
                    </a:ext>
                  </a:extLst>
                </a:gridCol>
                <a:gridCol w="580818">
                  <a:extLst>
                    <a:ext uri="{9D8B030D-6E8A-4147-A177-3AD203B41FA5}">
                      <a16:colId xmlns="" xmlns:a16="http://schemas.microsoft.com/office/drawing/2014/main" val="20001"/>
                    </a:ext>
                  </a:extLst>
                </a:gridCol>
                <a:gridCol w="1075848">
                  <a:extLst>
                    <a:ext uri="{9D8B030D-6E8A-4147-A177-3AD203B41FA5}">
                      <a16:colId xmlns="" xmlns:a16="http://schemas.microsoft.com/office/drawing/2014/main" val="20002"/>
                    </a:ext>
                  </a:extLst>
                </a:gridCol>
                <a:gridCol w="1152218">
                  <a:extLst>
                    <a:ext uri="{9D8B030D-6E8A-4147-A177-3AD203B41FA5}">
                      <a16:colId xmlns="" xmlns:a16="http://schemas.microsoft.com/office/drawing/2014/main" val="20003"/>
                    </a:ext>
                  </a:extLst>
                </a:gridCol>
              </a:tblGrid>
              <a:tr h="691689">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7995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43% (20)</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7995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01197">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64% (7)</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27%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799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79959">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86828">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33%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7995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72322fdd26dd06f4" hidden="1"/>
          <p:cNvGraphicFramePr/>
          <p:nvPr>
            <p:extLst>
              <p:ext uri="{D42A27DB-BD31-4B8C-83A1-F6EECF244321}">
                <p14:modId xmlns:p14="http://schemas.microsoft.com/office/powerpoint/2010/main" val="1392430202"/>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sp>
        <p:nvSpPr>
          <p:cNvPr id="21" name="TextBox 20"/>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22" name="TextBox 21"/>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cxnSp>
        <p:nvCxnSpPr>
          <p:cNvPr id="23" name="Straight Connector 22"/>
          <p:cNvCxnSpPr/>
          <p:nvPr/>
        </p:nvCxnSpPr>
        <p:spPr>
          <a:xfrm flipV="1">
            <a:off x="4753602" y="1268795"/>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7" name="D_dc924d3eeefe400a"/>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a:latin typeface="Segoe UI"/>
              </a:rPr>
              <a:t>Total responses : All stakeholders (67)
East Lancashire CCG</a:t>
            </a:r>
            <a:endParaRPr lang="en-GB" sz="1000" kern="0" dirty="0">
              <a:latin typeface="Segoe UI"/>
            </a:endParaRPr>
          </a:p>
        </p:txBody>
      </p:sp>
    </p:spTree>
    <p:extLst>
      <p:ext uri="{BB962C8B-B14F-4D97-AF65-F5344CB8AC3E}">
        <p14:creationId xmlns:p14="http://schemas.microsoft.com/office/powerpoint/2010/main" val="1096648818"/>
      </p:ext>
    </p:extLst>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0446" y="260350"/>
            <a:ext cx="9079057" cy="360040"/>
          </a:xfrm>
          <a:prstGeom prst="rect">
            <a:avLst/>
          </a:prstGeom>
          <a:solidFill>
            <a:srgbClr val="173861"/>
          </a:solidFill>
        </p:spPr>
        <p:txBody>
          <a:bodyPr anchor="ctr"/>
          <a:lstStyle/>
          <a:p>
            <a:r>
              <a:rPr lang="en-GB" sz="1800" dirty="0">
                <a:latin typeface="Segoe UI"/>
                <a:ea typeface="Segoe UI" panose="020B0502040204020203" pitchFamily="34" charset="0"/>
                <a:cs typeface="Segoe UI" panose="020B0502040204020203" pitchFamily="34" charset="0"/>
              </a:rPr>
              <a:t>How would you rate the CCG on each of the following…?</a:t>
            </a:r>
          </a:p>
        </p:txBody>
      </p:sp>
      <p:sp>
        <p:nvSpPr>
          <p:cNvPr id="15" name="D_11bb7335428851d2"/>
          <p:cNvSpPr>
            <a:spLocks noGrp="1"/>
          </p:cNvSpPr>
          <p:nvPr>
            <p:ph type="body" sz="quarter" idx="4294967295"/>
          </p:nvPr>
        </p:nvSpPr>
        <p:spPr>
          <a:xfrm>
            <a:off x="416496" y="692696"/>
            <a:ext cx="9073008" cy="576064"/>
          </a:xfrm>
          <a:prstGeom prst="rect">
            <a:avLst/>
          </a:prstGeom>
          <a:solidFill>
            <a:srgbClr val="71B2C9"/>
          </a:solidFill>
        </p:spPr>
        <p:txBody>
          <a:bodyPr/>
          <a:lstStyle/>
          <a:p>
            <a:pPr marL="0" indent="0">
              <a:buNone/>
            </a:pPr>
            <a:r>
              <a:rPr lang="en-GB" sz="1200" b="1" i="0" dirty="0">
                <a:solidFill>
                  <a:schemeClr val="bg1">
                    <a:lumMod val="95000"/>
                  </a:schemeClr>
                </a:solidFill>
                <a:latin typeface="Segoe UI"/>
                <a:ea typeface="Segoe UI" panose="020B0502040204020203" pitchFamily="34" charset="0"/>
                <a:cs typeface="Segoe UI" panose="020B0502040204020203" pitchFamily="34" charset="0"/>
              </a:rPr>
              <a:t>Contribution to promoting and supporting compassion in Cancer services</a:t>
            </a:r>
          </a:p>
        </p:txBody>
      </p:sp>
      <p:sp>
        <p:nvSpPr>
          <p:cNvPr id="7" name="D_768161d7fc47c803" hidden="1"/>
          <p:cNvSpPr txBox="1"/>
          <p:nvPr/>
        </p:nvSpPr>
        <p:spPr>
          <a:xfrm>
            <a:off x="-303584" y="-675456"/>
            <a:ext cx="1656184" cy="276999"/>
          </a:xfrm>
          <a:prstGeom prst="rect">
            <a:avLst/>
          </a:prstGeom>
          <a:noFill/>
        </p:spPr>
        <p:txBody>
          <a:bodyPr wrap="square" lIns="0" tIns="0" rIns="0" bIns="0" rtlCol="0">
            <a:spAutoFit/>
          </a:bodyPr>
          <a:lstStyle/>
          <a:p>
            <a:pPr algn="l"/>
            <a:r>
              <a:rPr lang="en-GB" sz="1800" dirty="0">
                <a:latin typeface="Segoe UI"/>
              </a:rPr>
              <a:t>KEEP</a:t>
            </a:r>
          </a:p>
        </p:txBody>
      </p:sp>
      <p:graphicFrame>
        <p:nvGraphicFramePr>
          <p:cNvPr id="9" name="Ipsos Ribbon Rules" hidden="1"/>
          <p:cNvGraphicFramePr/>
          <p:nvPr>
            <p:extLst>
              <p:ext uri="{D42A27DB-BD31-4B8C-83A1-F6EECF244321}">
                <p14:modId xmlns:p14="http://schemas.microsoft.com/office/powerpoint/2010/main" val="3985884065"/>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D_f46276eda24015b0"/>
          <p:cNvGraphicFramePr/>
          <p:nvPr>
            <p:extLst>
              <p:ext uri="{D42A27DB-BD31-4B8C-83A1-F6EECF244321}">
                <p14:modId xmlns:p14="http://schemas.microsoft.com/office/powerpoint/2010/main" val="4264513160"/>
              </p:ext>
            </p:extLst>
          </p:nvPr>
        </p:nvGraphicFramePr>
        <p:xfrm>
          <a:off x="200472" y="1821204"/>
          <a:ext cx="5688369" cy="36207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D_4797565bc99289a1_CalcTable"/>
          <p:cNvGraphicFramePr>
            <a:graphicFrameLocks noGrp="1"/>
          </p:cNvGraphicFramePr>
          <p:nvPr>
            <p:ph sz="quarter" idx="4294967295"/>
            <p:extLst>
              <p:ext uri="{D42A27DB-BD31-4B8C-83A1-F6EECF244321}">
                <p14:modId xmlns:p14="http://schemas.microsoft.com/office/powerpoint/2010/main" val="1888677335"/>
              </p:ext>
            </p:extLst>
          </p:nvPr>
        </p:nvGraphicFramePr>
        <p:xfrm>
          <a:off x="4806974" y="1568298"/>
          <a:ext cx="4683101" cy="4380981"/>
        </p:xfrm>
        <a:graphic>
          <a:graphicData uri="http://schemas.openxmlformats.org/drawingml/2006/table">
            <a:tbl>
              <a:tblPr firstRow="1" bandRow="1">
                <a:tableStyleId>{ED083AE6-46FA-4A59-8FB0-9F97EB10719F}</a:tableStyleId>
              </a:tblPr>
              <a:tblGrid>
                <a:gridCol w="1859089">
                  <a:extLst>
                    <a:ext uri="{9D8B030D-6E8A-4147-A177-3AD203B41FA5}">
                      <a16:colId xmlns="" xmlns:a16="http://schemas.microsoft.com/office/drawing/2014/main" val="20000"/>
                    </a:ext>
                  </a:extLst>
                </a:gridCol>
                <a:gridCol w="595945">
                  <a:extLst>
                    <a:ext uri="{9D8B030D-6E8A-4147-A177-3AD203B41FA5}">
                      <a16:colId xmlns="" xmlns:a16="http://schemas.microsoft.com/office/drawing/2014/main" val="20001"/>
                    </a:ext>
                  </a:extLst>
                </a:gridCol>
                <a:gridCol w="1075848">
                  <a:extLst>
                    <a:ext uri="{9D8B030D-6E8A-4147-A177-3AD203B41FA5}">
                      <a16:colId xmlns="" xmlns:a16="http://schemas.microsoft.com/office/drawing/2014/main" val="20002"/>
                    </a:ext>
                  </a:extLst>
                </a:gridCol>
                <a:gridCol w="1152219">
                  <a:extLst>
                    <a:ext uri="{9D8B030D-6E8A-4147-A177-3AD203B41FA5}">
                      <a16:colId xmlns="" xmlns:a16="http://schemas.microsoft.com/office/drawing/2014/main" val="20003"/>
                    </a:ext>
                  </a:extLst>
                </a:gridCol>
              </a:tblGrid>
              <a:tr h="689215">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Stakeholder</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group</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l"/>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Base</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good</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tc>
                  <a:txBody>
                    <a:bodyPr/>
                    <a:lstStyle/>
                    <a:p>
                      <a:pPr algn="ctr"/>
                      <a:r>
                        <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rPr>
                        <a:t>Very / Fairly</a:t>
                      </a:r>
                      <a:r>
                        <a:rPr lang="en-GB" sz="105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 poor</a:t>
                      </a:r>
                      <a:endParaRPr lang="en-GB" sz="1050"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73861"/>
                    </a:solidFill>
                  </a:tcPr>
                </a:tc>
                <a:extLst>
                  <a:ext uri="{0D108BD9-81ED-4DB2-BD59-A6C34878D82A}">
                    <a16:rowId xmlns="" xmlns:a16="http://schemas.microsoft.com/office/drawing/2014/main" val="10000"/>
                  </a:ext>
                </a:extLst>
              </a:tr>
              <a:tr h="48047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GP member practices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46</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78% (36)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4% (2)</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48047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601839">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Local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t>
                      </a:r>
                      <a:r>
                        <a:rPr lang="en-GB" sz="1000" baseline="0" dirty="0" err="1">
                          <a:solidFill>
                            <a:schemeClr val="tx1"/>
                          </a:solidFill>
                          <a:latin typeface="Segoe UI" panose="020B0502040204020203" pitchFamily="34" charset="0"/>
                          <a:ea typeface="Segoe UI" panose="020B0502040204020203" pitchFamily="34" charset="0"/>
                          <a:cs typeface="Segoe UI" panose="020B0502040204020203" pitchFamily="34" charset="0"/>
                        </a:rPr>
                        <a:t>Healthwatch</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/patient groups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11</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55% (6)</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9% (1)</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4804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NHS providers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(3)</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480473">
                <a:tc>
                  <a:txBody>
                    <a:bodyPr/>
                    <a:lstStyle/>
                    <a:p>
                      <a:pPr algn="l"/>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Other CCGs</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4</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100% (4)</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687562">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Upper</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tier/unitary l</a:t>
                      </a:r>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ocal</a:t>
                      </a:r>
                      <a:r>
                        <a:rPr lang="en-GB" sz="1000" baseline="0" dirty="0">
                          <a:solidFill>
                            <a:schemeClr val="tx1"/>
                          </a:solidFill>
                          <a:latin typeface="Segoe UI" panose="020B0502040204020203" pitchFamily="34" charset="0"/>
                          <a:ea typeface="Segoe UI" panose="020B0502040204020203" pitchFamily="34" charset="0"/>
                          <a:cs typeface="Segoe UI" panose="020B0502040204020203" pitchFamily="34" charset="0"/>
                        </a:rPr>
                        <a:t> authorities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3</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480473">
                <a:tc>
                  <a:txBody>
                    <a:bodyPr/>
                    <a:lstStyle/>
                    <a:p>
                      <a:pPr algn="l"/>
                      <a:r>
                        <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rPr>
                        <a:t>Wider stakeholders</a:t>
                      </a: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b="0" i="0" kern="1200">
                          <a:solidFill>
                            <a:schemeClr val="tx1"/>
                          </a:solidFill>
                          <a:latin typeface="Segoe UI" panose="020B0502040204020203" pitchFamily="34" charset="0"/>
                          <a:ea typeface="Segoe UI" panose="020B0502040204020203" pitchFamily="34" charset="0"/>
                          <a:cs typeface="Segoe UI" panose="020B0502040204020203" pitchFamily="34" charset="0"/>
                        </a:rPr>
                        <a:t>0</a:t>
                      </a:r>
                      <a:endParaRPr lang="en-GB" sz="1000" b="0" i="0" kern="12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000">
                          <a:solidFill>
                            <a:schemeClr val="tx1"/>
                          </a:solidFill>
                          <a:latin typeface="Segoe UI" panose="020B0502040204020203" pitchFamily="34" charset="0"/>
                          <a:ea typeface="Segoe UI" panose="020B0502040204020203" pitchFamily="34" charset="0"/>
                          <a:cs typeface="Segoe UI" panose="020B0502040204020203" pitchFamily="34" charset="0"/>
                        </a:rPr>
                        <a:t>-</a:t>
                      </a:r>
                      <a:endParaRPr lang="en-GB" sz="100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marL="108000" marR="108000" marT="108000" marB="108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graphicFrame>
        <p:nvGraphicFramePr>
          <p:cNvPr id="18" name="D_4797565bc99289a1" hidden="1"/>
          <p:cNvGraphicFramePr/>
          <p:nvPr>
            <p:extLst>
              <p:ext uri="{D42A27DB-BD31-4B8C-83A1-F6EECF244321}">
                <p14:modId xmlns:p14="http://schemas.microsoft.com/office/powerpoint/2010/main" val="2345504998"/>
              </p:ext>
            </p:extLst>
          </p:nvPr>
        </p:nvGraphicFramePr>
        <p:xfrm>
          <a:off x="6537176" y="863611"/>
          <a:ext cx="2032000" cy="508000"/>
        </p:xfrm>
        <a:graphic>
          <a:graphicData uri="http://schemas.openxmlformats.org/drawingml/2006/chart">
            <c:chart xmlns:c="http://schemas.openxmlformats.org/drawingml/2006/chart" xmlns:r="http://schemas.openxmlformats.org/officeDocument/2006/relationships" r:id="rId5"/>
          </a:graphicData>
        </a:graphic>
      </p:graphicFrame>
      <p:cxnSp>
        <p:nvCxnSpPr>
          <p:cNvPr id="21" name="Straight Connector 20"/>
          <p:cNvCxnSpPr/>
          <p:nvPr/>
        </p:nvCxnSpPr>
        <p:spPr>
          <a:xfrm flipV="1">
            <a:off x="4736976" y="1268795"/>
            <a:ext cx="0" cy="4608512"/>
          </a:xfrm>
          <a:prstGeom prst="line">
            <a:avLst/>
          </a:prstGeom>
          <a:ln w="1905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5925" y="1337000"/>
            <a:ext cx="1274217"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All stakeholders</a:t>
            </a:r>
          </a:p>
        </p:txBody>
      </p:sp>
      <p:sp>
        <p:nvSpPr>
          <p:cNvPr id="23" name="TextBox 22"/>
          <p:cNvSpPr txBox="1"/>
          <p:nvPr/>
        </p:nvSpPr>
        <p:spPr>
          <a:xfrm>
            <a:off x="4806974" y="1337000"/>
            <a:ext cx="1744744" cy="184666"/>
          </a:xfrm>
          <a:prstGeom prst="rect">
            <a:avLst/>
          </a:prstGeom>
          <a:solidFill>
            <a:schemeClr val="tx1"/>
          </a:solidFill>
        </p:spPr>
        <p:txBody>
          <a:bodyPr wrap="square" lIns="0" tIns="0" rIns="0" bIns="0" rtlCol="0">
            <a:spAutoFit/>
          </a:bodyPr>
          <a:lstStyle/>
          <a:p>
            <a:pPr algn="l">
              <a:spcBef>
                <a:spcPts val="1200"/>
              </a:spcBef>
            </a:pPr>
            <a:r>
              <a:rPr lang="en-GB" b="1" dirty="0">
                <a:solidFill>
                  <a:schemeClr val="bg1"/>
                </a:solidFill>
                <a:latin typeface="Segoe UI"/>
                <a:ea typeface="Segoe UI" panose="020B0502040204020203" pitchFamily="34" charset="0"/>
                <a:cs typeface="Segoe UI" panose="020B0502040204020203" pitchFamily="34" charset="0"/>
              </a:rPr>
              <a:t>By stakeholder group</a:t>
            </a:r>
          </a:p>
        </p:txBody>
      </p:sp>
      <p:sp>
        <p:nvSpPr>
          <p:cNvPr id="25" name="D_7bfe28807d9330e8"/>
          <p:cNvSpPr txBox="1"/>
          <p:nvPr/>
        </p:nvSpPr>
        <p:spPr>
          <a:xfrm>
            <a:off x="6969224" y="6401072"/>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27" name="D_70f514eac40453b0"/>
          <p:cNvSpPr txBox="1">
            <a:spLocks/>
          </p:cNvSpPr>
          <p:nvPr/>
        </p:nvSpPr>
        <p:spPr>
          <a:xfrm>
            <a:off x="3466653" y="5949280"/>
            <a:ext cx="6238875" cy="245463"/>
          </a:xfrm>
          <a:prstGeom prst="rect">
            <a:avLst/>
          </a:prstGeom>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lgn="r">
              <a:buFont typeface="Arial" pitchFamily="34" charset="0"/>
              <a:buNone/>
            </a:pPr>
            <a:r>
              <a:rPr lang="en-GB" sz="1000" kern="0" dirty="0">
                <a:latin typeface="Segoe UI"/>
              </a:rPr>
              <a:t>Total responses : All stakeholders (67)
East Lancashire CCG</a:t>
            </a:r>
          </a:p>
        </p:txBody>
      </p:sp>
    </p:spTree>
    <p:extLst>
      <p:ext uri="{BB962C8B-B14F-4D97-AF65-F5344CB8AC3E}">
        <p14:creationId xmlns:p14="http://schemas.microsoft.com/office/powerpoint/2010/main" val="3315203065"/>
      </p:ext>
    </p:extLst>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txBox="1">
            <a:spLocks/>
          </p:cNvSpPr>
          <p:nvPr/>
        </p:nvSpPr>
        <p:spPr>
          <a:xfrm>
            <a:off x="488504" y="3263349"/>
            <a:ext cx="2880320" cy="658525"/>
          </a:xfrm>
          <a:prstGeom prst="rect">
            <a:avLst/>
          </a:prstGeom>
          <a:solidFill>
            <a:srgbClr val="173861"/>
          </a:solid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Font typeface="Arial" pitchFamily="34" charset="0"/>
              <a:buNone/>
            </a:pPr>
            <a:r>
              <a:rPr lang="en-GB" sz="3600" b="1" kern="0" dirty="0">
                <a:solidFill>
                  <a:schemeClr val="bg1"/>
                </a:solidFill>
                <a:latin typeface="Segoe UI"/>
                <a:ea typeface="Segoe UI" panose="020B0502040204020203" pitchFamily="34" charset="0"/>
                <a:cs typeface="Segoe UI" panose="020B0502040204020203" pitchFamily="34" charset="0"/>
              </a:rPr>
              <a:t>Appendix</a:t>
            </a:r>
          </a:p>
        </p:txBody>
      </p:sp>
    </p:spTree>
    <p:extLst>
      <p:ext uri="{BB962C8B-B14F-4D97-AF65-F5344CB8AC3E}">
        <p14:creationId xmlns:p14="http://schemas.microsoft.com/office/powerpoint/2010/main" val="2755230270"/>
      </p:ext>
    </p:extLst>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246063" y="0"/>
            <a:ext cx="9171433" cy="785794"/>
          </a:xfrm>
          <a:prstGeom prst="rect">
            <a:avLst/>
          </a:prstGeom>
        </p:spPr>
        <p:txBody>
          <a:bodyPr anchor="ctr"/>
          <a:lstStyle/>
          <a:p>
            <a:r>
              <a:rPr lang="en-US" sz="2000" dirty="0">
                <a:latin typeface="Segoe UI"/>
              </a:rPr>
              <a:t>Appendix A – cluster information</a:t>
            </a:r>
          </a:p>
        </p:txBody>
      </p:sp>
      <p:graphicFrame>
        <p:nvGraphicFramePr>
          <p:cNvPr id="4" name="D_b62a120cc364f275" hidden="1"/>
          <p:cNvGraphicFramePr/>
          <p:nvPr>
            <p:extLst>
              <p:ext uri="{D42A27DB-BD31-4B8C-83A1-F6EECF244321}">
                <p14:modId xmlns:p14="http://schemas.microsoft.com/office/powerpoint/2010/main" val="3519488770"/>
              </p:ext>
            </p:extLst>
          </p:nvPr>
        </p:nvGraphicFramePr>
        <p:xfrm>
          <a:off x="272743" y="1124744"/>
          <a:ext cx="4176465" cy="36207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Ipsos Ribbon Rules" hidden="1"/>
          <p:cNvGraphicFramePr/>
          <p:nvPr>
            <p:extLst>
              <p:ext uri="{D42A27DB-BD31-4B8C-83A1-F6EECF244321}">
                <p14:modId xmlns:p14="http://schemas.microsoft.com/office/powerpoint/2010/main" val="2080251744"/>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4"/>
          </a:graphicData>
        </a:graphic>
      </p:graphicFrame>
      <p:sp>
        <p:nvSpPr>
          <p:cNvPr id="8" name="D_5f3f2349e50b9f38"/>
          <p:cNvSpPr txBox="1"/>
          <p:nvPr/>
        </p:nvSpPr>
        <p:spPr>
          <a:xfrm>
            <a:off x="6969224" y="6097458"/>
            <a:ext cx="2646138" cy="184666"/>
          </a:xfrm>
          <a:prstGeom prst="rect">
            <a:avLst/>
          </a:prstGeom>
          <a:noFill/>
        </p:spPr>
        <p:txBody>
          <a:bodyPr wrap="square" lIns="0" tIns="0" rIns="0" bIns="0" rtlCol="0">
            <a:spAutoFit/>
          </a:bodyPr>
          <a:lstStyle/>
          <a:p>
            <a:r>
              <a:rPr lang="en-GB" dirty="0">
                <a:latin typeface="Segoe UI"/>
              </a:rPr>
              <a:t>East Lancashire CCG</a:t>
            </a:r>
          </a:p>
        </p:txBody>
      </p:sp>
      <p:sp>
        <p:nvSpPr>
          <p:cNvPr id="10" name="D_7bfe28807d9330e8"/>
          <p:cNvSpPr txBox="1"/>
          <p:nvPr/>
        </p:nvSpPr>
        <p:spPr>
          <a:xfrm>
            <a:off x="6969224" y="6443464"/>
            <a:ext cx="2646138" cy="153888"/>
          </a:xfrm>
          <a:prstGeom prst="rect">
            <a:avLst/>
          </a:prstGeom>
          <a:noFill/>
        </p:spPr>
        <p:txBody>
          <a:bodyPr wrap="square" lIns="0" tIns="0" rIns="0" bIns="0" rtlCol="0">
            <a:spAutoFit/>
          </a:bodyPr>
          <a:lstStyle/>
          <a:p>
            <a:r>
              <a:rPr lang="en-GB" sz="1000" dirty="0">
                <a:latin typeface="Segoe UI"/>
              </a:rPr>
              <a:t>Fieldwork: 16 January - 28 February 2017</a:t>
            </a:r>
            <a:endParaRPr lang="en-GB" dirty="0">
              <a:latin typeface="Segoe UI"/>
            </a:endParaRPr>
          </a:p>
        </p:txBody>
      </p:sp>
      <p:sp>
        <p:nvSpPr>
          <p:cNvPr id="12" name="TextBox 11"/>
          <p:cNvSpPr txBox="1"/>
          <p:nvPr/>
        </p:nvSpPr>
        <p:spPr>
          <a:xfrm>
            <a:off x="344488" y="976425"/>
            <a:ext cx="9073008" cy="830997"/>
          </a:xfrm>
          <a:prstGeom prst="rect">
            <a:avLst/>
          </a:prstGeom>
          <a:noFill/>
        </p:spPr>
        <p:txBody>
          <a:bodyPr wrap="square" lIns="0" tIns="0" rIns="0" bIns="0" rtlCol="0">
            <a:spAutoFit/>
          </a:bodyPr>
          <a:lstStyle/>
          <a:p>
            <a:pPr algn="l"/>
            <a:r>
              <a:rPr lang="en-GB" sz="1400" dirty="0">
                <a:latin typeface="Segoe UI"/>
                <a:ea typeface="Segoe UI" panose="020B0502040204020203" pitchFamily="34" charset="0"/>
                <a:cs typeface="Segoe UI" panose="020B0502040204020203" pitchFamily="34" charset="0"/>
              </a:rPr>
              <a:t>Each CCG is compared to a cluster of the 20 other CCGs to which they are most similar. The clusters are based on the following variables: </a:t>
            </a:r>
          </a:p>
          <a:p>
            <a:pPr algn="l">
              <a:spcBef>
                <a:spcPts val="1200"/>
              </a:spcBef>
            </a:pPr>
            <a:endParaRPr lang="en-GB" sz="1600" dirty="0">
              <a:latin typeface="Segoe UI"/>
            </a:endParaRPr>
          </a:p>
        </p:txBody>
      </p:sp>
      <p:graphicFrame>
        <p:nvGraphicFramePr>
          <p:cNvPr id="3" name="D_9b8ca27023f3178a"/>
          <p:cNvGraphicFramePr>
            <a:graphicFrameLocks noGrp="1"/>
          </p:cNvGraphicFramePr>
          <p:nvPr>
            <p:extLst>
              <p:ext uri="{D42A27DB-BD31-4B8C-83A1-F6EECF244321}">
                <p14:modId xmlns:p14="http://schemas.microsoft.com/office/powerpoint/2010/main" val="1591345918"/>
              </p:ext>
            </p:extLst>
          </p:nvPr>
        </p:nvGraphicFramePr>
        <p:xfrm>
          <a:off x="416496" y="3068960"/>
          <a:ext cx="8928992" cy="2935390"/>
        </p:xfrm>
        <a:graphic>
          <a:graphicData uri="http://schemas.openxmlformats.org/drawingml/2006/table">
            <a:tbl>
              <a:tblPr firstRow="1" bandRow="1">
                <a:tableStyleId>{8799B23B-EC83-4686-B30A-512413B5E67A}</a:tableStyleId>
              </a:tblPr>
              <a:tblGrid>
                <a:gridCol w="4464496">
                  <a:extLst>
                    <a:ext uri="{9D8B030D-6E8A-4147-A177-3AD203B41FA5}">
                      <a16:colId xmlns="" xmlns:a16="http://schemas.microsoft.com/office/drawing/2014/main" val="20000"/>
                    </a:ext>
                  </a:extLst>
                </a:gridCol>
                <a:gridCol w="4464496">
                  <a:extLst>
                    <a:ext uri="{9D8B030D-6E8A-4147-A177-3AD203B41FA5}">
                      <a16:colId xmlns="" xmlns:a16="http://schemas.microsoft.com/office/drawing/2014/main" val="20001"/>
                    </a:ext>
                  </a:extLst>
                </a:gridCol>
              </a:tblGrid>
              <a:tr h="293539">
                <a:tc>
                  <a:txBody>
                    <a:bodyPr/>
                    <a:lstStyle/>
                    <a:p>
                      <a:r>
                        <a:rPr lang="en-GB" sz="1200" b="0" dirty="0"/>
                        <a:t>Calderdale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Wakefield CCG </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0"/>
                  </a:ext>
                </a:extLst>
              </a:tr>
              <a:tr h="293539">
                <a:tc>
                  <a:txBody>
                    <a:bodyPr/>
                    <a:lstStyle/>
                    <a:p>
                      <a:r>
                        <a:rPr lang="en-GB" sz="1200" b="0" dirty="0"/>
                        <a:t>Leeds South and East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Airedale, Wharfedale and Craven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1"/>
                  </a:ext>
                </a:extLst>
              </a:tr>
              <a:tr h="293539">
                <a:tc>
                  <a:txBody>
                    <a:bodyPr/>
                    <a:lstStyle/>
                    <a:p>
                      <a:r>
                        <a:rPr lang="en-GB" sz="1200" b="0" dirty="0"/>
                        <a:t>Bolton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Bury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2"/>
                  </a:ext>
                </a:extLst>
              </a:tr>
              <a:tr h="293539">
                <a:tc>
                  <a:txBody>
                    <a:bodyPr/>
                    <a:lstStyle/>
                    <a:p>
                      <a:r>
                        <a:rPr lang="en-GB" sz="1200" b="0" dirty="0"/>
                        <a:t>Greater Preston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Leeds North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3"/>
                  </a:ext>
                </a:extLst>
              </a:tr>
              <a:tr h="293539">
                <a:tc>
                  <a:txBody>
                    <a:bodyPr/>
                    <a:lstStyle/>
                    <a:p>
                      <a:r>
                        <a:rPr lang="en-GB" sz="1200" b="0" dirty="0"/>
                        <a:t>Stoke on Trent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Southern Derbyshire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4"/>
                  </a:ext>
                </a:extLst>
              </a:tr>
              <a:tr h="293539">
                <a:tc>
                  <a:txBody>
                    <a:bodyPr/>
                    <a:lstStyle/>
                    <a:p>
                      <a:r>
                        <a:rPr lang="en-GB" sz="1200" b="0" dirty="0"/>
                        <a:t>Heywood, Middleton and Rochdale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North East Lincolnshire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5"/>
                  </a:ext>
                </a:extLst>
              </a:tr>
              <a:tr h="293539">
                <a:tc>
                  <a:txBody>
                    <a:bodyPr/>
                    <a:lstStyle/>
                    <a:p>
                      <a:r>
                        <a:rPr lang="en-GB" sz="1200" b="0" dirty="0"/>
                        <a:t>Oldham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Rotherham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6"/>
                  </a:ext>
                </a:extLst>
              </a:tr>
              <a:tr h="293539">
                <a:tc>
                  <a:txBody>
                    <a:bodyPr/>
                    <a:lstStyle/>
                    <a:p>
                      <a:r>
                        <a:rPr lang="en-GB" sz="1200" b="0" dirty="0"/>
                        <a:t>South Tees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Greater Huddersfield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7"/>
                  </a:ext>
                </a:extLst>
              </a:tr>
              <a:tr h="293539">
                <a:tc>
                  <a:txBody>
                    <a:bodyPr/>
                    <a:lstStyle/>
                    <a:p>
                      <a:r>
                        <a:rPr lang="en-GB" sz="1200" b="0" dirty="0"/>
                        <a:t>Bradford Districts CCG</a:t>
                      </a:r>
                    </a:p>
                  </a:txBody>
                  <a:tcPr>
                    <a:lnL w="12700" cap="flat" cmpd="sng" algn="ctr">
                      <a:noFill/>
                      <a:prstDash val="solid"/>
                      <a:round/>
                      <a:headEnd type="none" w="med" len="med"/>
                      <a:tailEnd type="none" w="med" len="med"/>
                    </a:lnL>
                    <a:lnR w="12700" cap="flat" cmpd="sng" algn="ctr">
                      <a:solidFill>
                        <a:srgbClr val="9A83B3"/>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Durham Dales, Easington and Sedgefield CCG</a:t>
                      </a:r>
                    </a:p>
                  </a:txBody>
                  <a:tcPr>
                    <a:lnL w="12700" cap="flat" cmpd="sng" algn="ctr">
                      <a:solidFill>
                        <a:srgbClr val="9A83B3"/>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solidFill>
                        <a:srgbClr val="9A83B3"/>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8"/>
                  </a:ext>
                </a:extLst>
              </a:tr>
              <a:tr h="293539">
                <a:tc>
                  <a:txBody>
                    <a:bodyPr/>
                    <a:lstStyle/>
                    <a:p>
                      <a:r>
                        <a:rPr lang="en-GB" sz="1200" b="0" dirty="0"/>
                        <a:t>Tameside and Glossop CCG</a:t>
                      </a:r>
                    </a:p>
                  </a:txBody>
                  <a:tcPr>
                    <a:lnL w="12700" cap="flat" cmpd="sng" algn="ctr">
                      <a:noFill/>
                      <a:prstDash val="solid"/>
                      <a:round/>
                      <a:headEnd type="none" w="med" len="med"/>
                      <a:tailEnd type="none" w="med" len="med"/>
                    </a:lnL>
                    <a:lnR w="12700" cap="flat" cmpd="sng" algn="ctr">
                      <a:solidFill>
                        <a:srgbClr val="74AA50"/>
                      </a:solid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r>
                        <a:rPr lang="en-GB" sz="1200" b="0" dirty="0"/>
                        <a:t>West Essex CCG</a:t>
                      </a:r>
                    </a:p>
                  </a:txBody>
                  <a:tcPr>
                    <a:lnL w="12700" cap="flat" cmpd="sng" algn="ctr">
                      <a:solidFill>
                        <a:srgbClr val="74AA5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A83B3"/>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 xmlns:a16="http://schemas.microsoft.com/office/drawing/2014/main" val="10009"/>
                  </a:ext>
                </a:extLst>
              </a:tr>
            </a:tbl>
          </a:graphicData>
        </a:graphic>
      </p:graphicFrame>
      <p:graphicFrame>
        <p:nvGraphicFramePr>
          <p:cNvPr id="11" name="Picture Placeholder 4"/>
          <p:cNvGraphicFramePr>
            <a:graphicFrameLocks/>
          </p:cNvGraphicFramePr>
          <p:nvPr>
            <p:extLst>
              <p:ext uri="{D42A27DB-BD31-4B8C-83A1-F6EECF244321}">
                <p14:modId xmlns:p14="http://schemas.microsoft.com/office/powerpoint/2010/main" val="1756232533"/>
              </p:ext>
            </p:extLst>
          </p:nvPr>
        </p:nvGraphicFramePr>
        <p:xfrm>
          <a:off x="364574" y="1556792"/>
          <a:ext cx="9898062" cy="1240614"/>
        </p:xfrm>
        <a:graphic>
          <a:graphicData uri="http://schemas.openxmlformats.org/drawingml/2006/table">
            <a:tbl>
              <a:tblPr firstRow="1" bandRow="1">
                <a:tableStyleId>{5C22544A-7EE6-4342-B048-85BDC9FD1C3A}</a:tableStyleId>
              </a:tblPr>
              <a:tblGrid>
                <a:gridCol w="3576910">
                  <a:extLst>
                    <a:ext uri="{9D8B030D-6E8A-4147-A177-3AD203B41FA5}">
                      <a16:colId xmlns="" xmlns:a16="http://schemas.microsoft.com/office/drawing/2014/main" val="20000"/>
                    </a:ext>
                  </a:extLst>
                </a:gridCol>
                <a:gridCol w="6321152">
                  <a:extLst>
                    <a:ext uri="{9D8B030D-6E8A-4147-A177-3AD203B41FA5}">
                      <a16:colId xmlns="" xmlns:a16="http://schemas.microsoft.com/office/drawing/2014/main" val="20001"/>
                    </a:ext>
                  </a:extLst>
                </a:gridCol>
              </a:tblGrid>
              <a:tr h="37084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Index of Multiple Deprivation averages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       (overall and health domain)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Population registered with practices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326214">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Age of population</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Population density</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373070">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Ethnicity</a:t>
                      </a:r>
                    </a:p>
                    <a:p>
                      <a:endPar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rPr>
                        <a:t>Ratio of registered population to overall population</a:t>
                      </a:r>
                    </a:p>
                    <a:p>
                      <a:endParaRPr lang="en-GB" sz="1200" b="0" dirty="0">
                        <a:solidFill>
                          <a:schemeClr val="tx1"/>
                        </a:solidFill>
                        <a:latin typeface="Segoe UI" panose="020B0502040204020203" pitchFamily="34" charset="0"/>
                        <a:ea typeface="Segoe UI" panose="020B0502040204020203" pitchFamily="34" charset="0"/>
                        <a:cs typeface="Segoe UI" panose="020B0502040204020203"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9" name="TextBox 8"/>
          <p:cNvSpPr txBox="1"/>
          <p:nvPr/>
        </p:nvSpPr>
        <p:spPr>
          <a:xfrm>
            <a:off x="366322" y="2722933"/>
            <a:ext cx="6246710" cy="215444"/>
          </a:xfrm>
          <a:prstGeom prst="rect">
            <a:avLst/>
          </a:prstGeom>
          <a:noFill/>
        </p:spPr>
        <p:txBody>
          <a:bodyPr wrap="none" lIns="0" tIns="0" rIns="0" bIns="0" rtlCol="0">
            <a:spAutoFit/>
          </a:bodyPr>
          <a:lstStyle/>
          <a:p>
            <a:pPr algn="l"/>
            <a:r>
              <a:rPr lang="en-GB" sz="1400" dirty="0">
                <a:latin typeface="Segoe UI"/>
                <a:ea typeface="Segoe UI" panose="020B0502040204020203" pitchFamily="34" charset="0"/>
                <a:cs typeface="Segoe UI" panose="020B0502040204020203" pitchFamily="34" charset="0"/>
              </a:rPr>
              <a:t>Based on these variables, the following 20 CCGs form the CCG cluster for East Lancashire CCG</a:t>
            </a:r>
          </a:p>
        </p:txBody>
      </p:sp>
      <p:sp>
        <p:nvSpPr>
          <p:cNvPr id="14" name="Text Placeholder 1"/>
          <p:cNvSpPr txBox="1">
            <a:spLocks/>
          </p:cNvSpPr>
          <p:nvPr/>
        </p:nvSpPr>
        <p:spPr>
          <a:xfrm>
            <a:off x="408257" y="384454"/>
            <a:ext cx="2365701" cy="524265"/>
          </a:xfrm>
          <a:prstGeom prst="rect">
            <a:avLst/>
          </a:prstGeom>
          <a:solidFill>
            <a:srgbClr val="173861"/>
          </a:solidFill>
        </p:spPr>
        <p:txBody>
          <a:bodyPr/>
          <a:lstStyle>
            <a:lvl1pPr marL="180975" indent="-180975" algn="l" rtl="0" eaLnBrk="1" fontAlgn="base" hangingPunct="1">
              <a:spcBef>
                <a:spcPts val="600"/>
              </a:spcBef>
              <a:spcAft>
                <a:spcPct val="0"/>
              </a:spcAft>
              <a:buFont typeface="Arial" pitchFamily="34" charset="0"/>
              <a:buChar char="•"/>
              <a:defRPr sz="1800" baseline="0">
                <a:solidFill>
                  <a:schemeClr val="tx1">
                    <a:lumMod val="90000"/>
                    <a:lumOff val="10000"/>
                  </a:schemeClr>
                </a:solidFill>
                <a:latin typeface="+mn-lt"/>
                <a:ea typeface="+mn-ea"/>
                <a:cs typeface="+mn-cs"/>
              </a:defRPr>
            </a:lvl1pPr>
            <a:lvl2pPr marL="452438" indent="-185738" algn="l" rtl="0" eaLnBrk="1" fontAlgn="base" hangingPunct="1">
              <a:spcBef>
                <a:spcPts val="600"/>
              </a:spcBef>
              <a:spcAft>
                <a:spcPct val="0"/>
              </a:spcAft>
              <a:buFont typeface="Arial" pitchFamily="34" charset="0"/>
              <a:buChar char="-"/>
              <a:defRPr sz="1800">
                <a:solidFill>
                  <a:schemeClr val="tx1">
                    <a:lumMod val="90000"/>
                    <a:lumOff val="10000"/>
                  </a:schemeClr>
                </a:solidFill>
                <a:latin typeface="+mn-lt"/>
              </a:defRPr>
            </a:lvl2pPr>
            <a:lvl3pPr marL="801688" indent="-228600" algn="l" rtl="0" eaLnBrk="1" fontAlgn="base" hangingPunct="1">
              <a:spcBef>
                <a:spcPts val="600"/>
              </a:spcBef>
              <a:spcAft>
                <a:spcPct val="0"/>
              </a:spcAft>
              <a:buFont typeface="Arial" pitchFamily="34" charset="0"/>
              <a:buChar char="•"/>
              <a:defRPr sz="1600">
                <a:solidFill>
                  <a:schemeClr val="tx1">
                    <a:lumMod val="90000"/>
                    <a:lumOff val="10000"/>
                  </a:schemeClr>
                </a:solidFill>
                <a:latin typeface="+mn-lt"/>
              </a:defRPr>
            </a:lvl3pPr>
            <a:lvl4pPr marL="1079500" indent="-193675"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4pPr>
            <a:lvl5pPr marL="1519238" indent="-271463" algn="l" rtl="0" eaLnBrk="1" fontAlgn="base" hangingPunct="1">
              <a:spcBef>
                <a:spcPts val="600"/>
              </a:spcBef>
              <a:spcAft>
                <a:spcPct val="0"/>
              </a:spcAft>
              <a:buFont typeface="Arial" pitchFamily="34" charset="0"/>
              <a:buChar char="•"/>
              <a:defRPr sz="1600" baseline="0">
                <a:solidFill>
                  <a:schemeClr val="tx1">
                    <a:lumMod val="90000"/>
                    <a:lumOff val="10000"/>
                  </a:schemeClr>
                </a:solidFill>
                <a:latin typeface="+mn-lt"/>
              </a:defRPr>
            </a:lvl5pPr>
            <a:lvl6pPr marL="2613025" indent="-268288" algn="l" rtl="0" eaLnBrk="1" fontAlgn="base" hangingPunct="1">
              <a:spcBef>
                <a:spcPct val="50000"/>
              </a:spcBef>
              <a:spcAft>
                <a:spcPct val="0"/>
              </a:spcAft>
              <a:buFont typeface="Arial" charset="0"/>
              <a:buChar char="–"/>
              <a:defRPr sz="2000">
                <a:solidFill>
                  <a:schemeClr val="tx1"/>
                </a:solidFill>
                <a:latin typeface="+mn-lt"/>
              </a:defRPr>
            </a:lvl6pPr>
            <a:lvl7pPr marL="3070225" indent="-268288" algn="l" rtl="0" eaLnBrk="1" fontAlgn="base" hangingPunct="1">
              <a:spcBef>
                <a:spcPct val="50000"/>
              </a:spcBef>
              <a:spcAft>
                <a:spcPct val="0"/>
              </a:spcAft>
              <a:buFont typeface="Arial" charset="0"/>
              <a:buChar char="–"/>
              <a:defRPr sz="2000">
                <a:solidFill>
                  <a:schemeClr val="tx1"/>
                </a:solidFill>
                <a:latin typeface="+mn-lt"/>
              </a:defRPr>
            </a:lvl7pPr>
            <a:lvl8pPr marL="3527425" indent="-268288" algn="l" rtl="0" eaLnBrk="1" fontAlgn="base" hangingPunct="1">
              <a:spcBef>
                <a:spcPct val="50000"/>
              </a:spcBef>
              <a:spcAft>
                <a:spcPct val="0"/>
              </a:spcAft>
              <a:buFont typeface="Arial" charset="0"/>
              <a:buChar char="–"/>
              <a:defRPr sz="2000">
                <a:solidFill>
                  <a:schemeClr val="tx1"/>
                </a:solidFill>
                <a:latin typeface="+mn-lt"/>
              </a:defRPr>
            </a:lvl8pPr>
            <a:lvl9pPr marL="3984625" indent="-268288" algn="l" rtl="0" eaLnBrk="1" fontAlgn="base" hangingPunct="1">
              <a:spcBef>
                <a:spcPct val="50000"/>
              </a:spcBef>
              <a:spcAft>
                <a:spcPct val="0"/>
              </a:spcAft>
              <a:buFont typeface="Arial" charset="0"/>
              <a:buChar char="–"/>
              <a:defRPr sz="2000">
                <a:solidFill>
                  <a:schemeClr val="tx1"/>
                </a:solidFill>
                <a:latin typeface="+mn-lt"/>
              </a:defRPr>
            </a:lvl9pPr>
          </a:lstStyle>
          <a:p>
            <a:pPr marL="0" indent="0">
              <a:buFont typeface="Arial" pitchFamily="34" charset="0"/>
              <a:buNone/>
            </a:pPr>
            <a:r>
              <a:rPr lang="en-GB" sz="2800" b="1" kern="0" dirty="0">
                <a:solidFill>
                  <a:schemeClr val="bg1"/>
                </a:solidFill>
                <a:latin typeface="Segoe UI"/>
                <a:ea typeface="Segoe UI" panose="020B0502040204020203" pitchFamily="34" charset="0"/>
                <a:cs typeface="Segoe UI" panose="020B0502040204020203" pitchFamily="34" charset="0"/>
              </a:rPr>
              <a:t>CCG clusters</a:t>
            </a:r>
          </a:p>
        </p:txBody>
      </p:sp>
    </p:spTree>
    <p:extLst>
      <p:ext uri="{BB962C8B-B14F-4D97-AF65-F5344CB8AC3E}">
        <p14:creationId xmlns:p14="http://schemas.microsoft.com/office/powerpoint/2010/main" val="2281522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bwMode="ltGray">
          <a:xfrm>
            <a:off x="234184" y="6715148"/>
            <a:ext cx="610642" cy="142852"/>
          </a:xfrm>
          <a:prstGeom prst="rect">
            <a:avLst/>
          </a:prstGeom>
          <a:noFill/>
        </p:spPr>
        <p:txBody>
          <a:bodyPr wrap="square" lIns="0" tIns="0" rIns="0" bIns="0" rtlCol="0" anchor="t" anchorCtr="0">
            <a:noAutofit/>
          </a:bodyPr>
          <a:lstStyle/>
          <a:p>
            <a:pPr algn="l">
              <a:spcBef>
                <a:spcPct val="20000"/>
              </a:spcBef>
            </a:pPr>
            <a:r>
              <a:rPr lang="en-US" sz="700" dirty="0">
                <a:solidFill>
                  <a:schemeClr val="bg1">
                    <a:lumMod val="75000"/>
                  </a:schemeClr>
                </a:solidFill>
              </a:rPr>
              <a:t>© Ipsos MORI</a:t>
            </a:r>
          </a:p>
        </p:txBody>
      </p:sp>
      <p:sp>
        <p:nvSpPr>
          <p:cNvPr id="8" name="TextBox 7"/>
          <p:cNvSpPr txBox="1"/>
          <p:nvPr/>
        </p:nvSpPr>
        <p:spPr bwMode="ltGray">
          <a:xfrm>
            <a:off x="912356" y="6715148"/>
            <a:ext cx="8765044" cy="142852"/>
          </a:xfrm>
          <a:prstGeom prst="rect">
            <a:avLst/>
          </a:prstGeom>
          <a:noFill/>
        </p:spPr>
        <p:txBody>
          <a:bodyPr wrap="square" lIns="0" tIns="0" rIns="0" bIns="0" rtlCol="0" anchor="t" anchorCtr="0">
            <a:noAutofit/>
          </a:bodyPr>
          <a:lstStyle/>
          <a:p>
            <a:pPr algn="l"/>
            <a:r>
              <a:rPr lang="en-GB" sz="700" dirty="0">
                <a:solidFill>
                  <a:schemeClr val="bg1">
                    <a:lumMod val="75000"/>
                  </a:schemeClr>
                </a:solidFill>
              </a:rPr>
              <a:t>This work was carried out in accordance with the requirements of the international quality standard for market research, ISO 20252:2006 and with the Ipsos MORI Terms and Conditions which can be found </a:t>
            </a:r>
            <a:r>
              <a:rPr lang="en-GB" sz="700" dirty="0">
                <a:solidFill>
                  <a:schemeClr val="bg1">
                    <a:lumMod val="75000"/>
                  </a:schemeClr>
                </a:solidFill>
                <a:hlinkClick r:id="rId3"/>
              </a:rPr>
              <a:t>here</a:t>
            </a:r>
            <a:r>
              <a:rPr lang="en-GB" sz="700" dirty="0">
                <a:solidFill>
                  <a:schemeClr val="bg1">
                    <a:lumMod val="75000"/>
                  </a:schemeClr>
                </a:solidFill>
              </a:rPr>
              <a:t> </a:t>
            </a:r>
            <a:endParaRPr lang="en-US" sz="700" dirty="0">
              <a:solidFill>
                <a:schemeClr val="bg1">
                  <a:lumMod val="75000"/>
                </a:schemeClr>
              </a:solidFill>
            </a:endParaRPr>
          </a:p>
        </p:txBody>
      </p:sp>
    </p:spTree>
    <p:extLst>
      <p:ext uri="{BB962C8B-B14F-4D97-AF65-F5344CB8AC3E}">
        <p14:creationId xmlns:p14="http://schemas.microsoft.com/office/powerpoint/2010/main" val="24136036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950" y="404813"/>
            <a:ext cx="5904210" cy="504056"/>
          </a:xfrm>
          <a:solidFill>
            <a:srgbClr val="173861"/>
          </a:solidFill>
        </p:spPr>
        <p:txBody>
          <a:bodyPr/>
          <a:lstStyle/>
          <a:p>
            <a:r>
              <a:rPr lang="en-GB" sz="2800" dirty="0">
                <a:latin typeface="Segoe UI" panose="020B0502040204020203" pitchFamily="34" charset="0"/>
                <a:ea typeface="Segoe UI" panose="020B0502040204020203" pitchFamily="34" charset="0"/>
                <a:cs typeface="Segoe UI" panose="020B0502040204020203" pitchFamily="34" charset="0"/>
              </a:rPr>
              <a:t>Methodology and technical details</a:t>
            </a:r>
          </a:p>
        </p:txBody>
      </p:sp>
      <p:sp>
        <p:nvSpPr>
          <p:cNvPr id="5" name="Content Placeholder 4"/>
          <p:cNvSpPr>
            <a:spLocks noGrp="1"/>
          </p:cNvSpPr>
          <p:nvPr>
            <p:ph sz="quarter" idx="10"/>
          </p:nvPr>
        </p:nvSpPr>
        <p:spPr>
          <a:xfrm>
            <a:off x="272480" y="908720"/>
            <a:ext cx="2520280" cy="5184576"/>
          </a:xfrm>
        </p:spPr>
        <p:txBody>
          <a:bodyPr/>
          <a:lstStyle/>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Within the survey, stakeholders were asked a series of questions about their working relationship with the CCG. In addition, to reflect each core stakeholder group’s different area of expertise and knowledge, they were presented with a short section of questions specific to the stakeholder group they represented.</a:t>
            </a: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Fieldwork was conducted between 16th January 2017 and 28th February 2017.</a:t>
            </a:r>
            <a:endParaRPr lang="en-GB" sz="1400" strike="sngStrike" dirty="0">
              <a:latin typeface="Segoe UI Light" panose="020B0502040204020203" pitchFamily="34" charset="0"/>
              <a:cs typeface="Arial" panose="020B0604020202020204" pitchFamily="34" charset="0"/>
            </a:endParaRPr>
          </a:p>
          <a:p>
            <a:pPr>
              <a:spcAft>
                <a:spcPts val="600"/>
              </a:spcAft>
            </a:pPr>
            <a:r>
              <a:rPr lang="en-GB" sz="1400" dirty="0">
                <a:solidFill>
                  <a:schemeClr val="tx1">
                    <a:lumMod val="90000"/>
                    <a:lumOff val="10000"/>
                  </a:schemeClr>
                </a:solidFill>
                <a:latin typeface="Segoe UI Light" panose="020B0502040204020203" pitchFamily="34" charset="0"/>
                <a:cs typeface="Arial" panose="020B0604020202020204" pitchFamily="34" charset="0"/>
              </a:rPr>
              <a:t>67 of the CCG’s stakeholders completed the survey. The overall response rate was 46% which varied across the stakeholder groups as shown in the table opposite.</a:t>
            </a:r>
          </a:p>
        </p:txBody>
      </p:sp>
      <p:sp>
        <p:nvSpPr>
          <p:cNvPr id="6" name="Rounded Rectangle 5"/>
          <p:cNvSpPr/>
          <p:nvPr/>
        </p:nvSpPr>
        <p:spPr bwMode="auto">
          <a:xfrm>
            <a:off x="3008784" y="1052736"/>
            <a:ext cx="6696744" cy="5112568"/>
          </a:xfrm>
          <a:prstGeom prst="roundRect">
            <a:avLst>
              <a:gd name="adj" fmla="val 3958"/>
            </a:avLst>
          </a:prstGeom>
          <a:solidFill>
            <a:schemeClr val="bg1"/>
          </a:solidFill>
          <a:ln w="9525" cap="flat" cmpd="sng" algn="ctr">
            <a:noFill/>
            <a:prstDash val="solid"/>
            <a:round/>
            <a:headEnd type="none" w="med" len="med"/>
            <a:tailEnd type="none" w="med" len="med"/>
          </a:ln>
          <a:effectLst/>
        </p:spPr>
        <p:txBody>
          <a:bodyPr vert="horz" wrap="square" lIns="90000" tIns="72000" rIns="90000" bIns="72000" numCol="1" rtlCol="0" anchor="t" anchorCtr="0" compatLnSpc="1">
            <a:prstTxWarp prst="textNoShape">
              <a:avLst/>
            </a:prstTxWarp>
            <a:noAutofit/>
          </a:bodyPr>
          <a:lstStyle/>
          <a:p>
            <a: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pPr>
            <a:endParaRPr kumimoji="0" lang="en-GB" sz="1800" b="0" i="0" u="none" strike="noStrike" cap="none" normalizeH="0" baseline="0" dirty="0">
              <a:ln>
                <a:noFill/>
              </a:ln>
              <a:solidFill>
                <a:schemeClr val="bg1"/>
              </a:solidFill>
              <a:effectLst/>
              <a:latin typeface="Arial" charset="0"/>
            </a:endParaRPr>
          </a:p>
        </p:txBody>
      </p:sp>
      <p:sp>
        <p:nvSpPr>
          <p:cNvPr id="28" name="D_d798ac772606421a"/>
          <p:cNvSpPr txBox="1"/>
          <p:nvPr/>
        </p:nvSpPr>
        <p:spPr>
          <a:xfrm>
            <a:off x="3152800" y="1206624"/>
            <a:ext cx="4561589" cy="307777"/>
          </a:xfrm>
          <a:prstGeom prst="rect">
            <a:avLst/>
          </a:prstGeom>
          <a:solidFill>
            <a:srgbClr val="9A83B3"/>
          </a:solidFill>
        </p:spPr>
        <p:txBody>
          <a:bodyPr wrap="square" rtlCol="0">
            <a:spAutoFit/>
          </a:bodyPr>
          <a:lstStyle/>
          <a:p>
            <a:pPr algn="l"/>
            <a:r>
              <a:rPr lang="en-GB" sz="1400" b="1" dirty="0">
                <a:solidFill>
                  <a:schemeClr val="bg1"/>
                </a:solidFill>
                <a:latin typeface="Segoe UI" panose="020B0502040204020203" pitchFamily="34" charset="0"/>
                <a:ea typeface="Segoe UI" panose="020B0502040204020203" pitchFamily="34" charset="0"/>
                <a:cs typeface="Segoe UI" panose="020B0502040204020203" pitchFamily="34" charset="0"/>
              </a:rPr>
              <a:t>Survey response rates for East Lancashire CCG</a:t>
            </a:r>
          </a:p>
        </p:txBody>
      </p:sp>
      <p:graphicFrame>
        <p:nvGraphicFramePr>
          <p:cNvPr id="9" name="D_f842815fac7c7a6b"/>
          <p:cNvGraphicFramePr>
            <a:graphicFrameLocks/>
          </p:cNvGraphicFramePr>
          <p:nvPr>
            <p:extLst>
              <p:ext uri="{D42A27DB-BD31-4B8C-83A1-F6EECF244321}">
                <p14:modId xmlns:p14="http://schemas.microsoft.com/office/powerpoint/2010/main" val="567246490"/>
              </p:ext>
            </p:extLst>
          </p:nvPr>
        </p:nvGraphicFramePr>
        <p:xfrm>
          <a:off x="3165760" y="1571854"/>
          <a:ext cx="6382791" cy="4233410"/>
        </p:xfrm>
        <a:graphic>
          <a:graphicData uri="http://schemas.openxmlformats.org/drawingml/2006/table">
            <a:tbl>
              <a:tblPr bandRow="1">
                <a:tableStyleId>{ED083AE6-46FA-4A59-8FB0-9F97EB10719F}</a:tableStyleId>
              </a:tblPr>
              <a:tblGrid>
                <a:gridCol w="2147280">
                  <a:extLst>
                    <a:ext uri="{9D8B030D-6E8A-4147-A177-3AD203B41FA5}">
                      <a16:colId xmlns="" xmlns:a16="http://schemas.microsoft.com/office/drawing/2014/main" val="20000"/>
                    </a:ext>
                  </a:extLst>
                </a:gridCol>
                <a:gridCol w="1411837">
                  <a:extLst>
                    <a:ext uri="{9D8B030D-6E8A-4147-A177-3AD203B41FA5}">
                      <a16:colId xmlns="" xmlns:a16="http://schemas.microsoft.com/office/drawing/2014/main" val="20001"/>
                    </a:ext>
                  </a:extLst>
                </a:gridCol>
                <a:gridCol w="1411837">
                  <a:extLst>
                    <a:ext uri="{9D8B030D-6E8A-4147-A177-3AD203B41FA5}">
                      <a16:colId xmlns="" xmlns:a16="http://schemas.microsoft.com/office/drawing/2014/main" val="20002"/>
                    </a:ext>
                  </a:extLst>
                </a:gridCol>
                <a:gridCol w="1411837">
                  <a:extLst>
                    <a:ext uri="{9D8B030D-6E8A-4147-A177-3AD203B41FA5}">
                      <a16:colId xmlns="" xmlns:a16="http://schemas.microsoft.com/office/drawing/2014/main" val="20003"/>
                    </a:ext>
                  </a:extLst>
                </a:gridCol>
              </a:tblGrid>
              <a:tr h="607485">
                <a:tc>
                  <a:txBody>
                    <a:bodyPr/>
                    <a:lstStyle/>
                    <a:p>
                      <a:pPr marL="0" algn="l"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Stakeholder group</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Invited to take part in survey</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Completed survey</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GB" sz="1200" b="1" kern="1200" dirty="0">
                          <a:solidFill>
                            <a:srgbClr val="9A83B3"/>
                          </a:solidFill>
                          <a:latin typeface="Segoe UI" panose="020B0502040204020203" pitchFamily="34" charset="0"/>
                          <a:ea typeface="Segoe UI" panose="020B0502040204020203" pitchFamily="34" charset="0"/>
                          <a:cs typeface="Segoe UI" panose="020B0502040204020203" pitchFamily="34" charset="0"/>
                        </a:rPr>
                        <a:t>Response rate</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GP member practices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a:solidFill>
                            <a:schemeClr val="tx1"/>
                          </a:solidFill>
                          <a:latin typeface="Segoe UI Light" panose="020B0502040204020203" pitchFamily="34" charset="0"/>
                          <a:ea typeface="+mn-ea"/>
                          <a:cs typeface="+mn-cs"/>
                        </a:rPr>
                        <a:t>105</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kern="1200" dirty="0">
                          <a:solidFill>
                            <a:schemeClr val="tx1"/>
                          </a:solidFill>
                          <a:latin typeface="Segoe UI Light" panose="020B0502040204020203" pitchFamily="34" charset="0"/>
                          <a:ea typeface="+mn-ea"/>
                          <a:cs typeface="+mn-cs"/>
                        </a:rPr>
                        <a:t>46</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kern="1200" dirty="0">
                          <a:solidFill>
                            <a:schemeClr val="tx1"/>
                          </a:solidFill>
                          <a:latin typeface="Segoe UI Light" panose="020B0502040204020203" pitchFamily="34" charset="0"/>
                          <a:ea typeface="+mn-ea"/>
                          <a:cs typeface="+mn-cs"/>
                        </a:rPr>
                        <a:t>44%</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Health and wellbeing boards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2</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a:solidFill>
                            <a:schemeClr val="tx1"/>
                          </a:solidFill>
                          <a:latin typeface="Segoe UI Light" panose="020B0502040204020203" pitchFamily="34" charset="0"/>
                        </a:rPr>
                        <a:t>0%</a:t>
                      </a:r>
                      <a:endParaRPr lang="en-GB" sz="1100" b="0" i="0" u="none"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5046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dirty="0">
                          <a:solidFill>
                            <a:schemeClr val="tx1"/>
                          </a:solidFill>
                          <a:latin typeface="Segoe UI Light" panose="020B0502040204020203" pitchFamily="34" charset="0"/>
                          <a:ea typeface="+mn-ea"/>
                          <a:cs typeface="+mn-cs"/>
                        </a:rPr>
                        <a:t>Local </a:t>
                      </a:r>
                      <a:r>
                        <a:rPr lang="en-GB" sz="1100" b="1" kern="1200" dirty="0" err="1">
                          <a:solidFill>
                            <a:schemeClr val="tx1"/>
                          </a:solidFill>
                          <a:latin typeface="Segoe UI Light" panose="020B0502040204020203" pitchFamily="34" charset="0"/>
                          <a:ea typeface="+mn-ea"/>
                          <a:cs typeface="+mn-cs"/>
                        </a:rPr>
                        <a:t>Healthwatch</a:t>
                      </a:r>
                      <a:r>
                        <a:rPr lang="en-GB" sz="1100" b="1" kern="1200" dirty="0">
                          <a:solidFill>
                            <a:schemeClr val="tx1"/>
                          </a:solidFill>
                          <a:latin typeface="Segoe UI Light" panose="020B0502040204020203" pitchFamily="34" charset="0"/>
                          <a:ea typeface="+mn-ea"/>
                          <a:cs typeface="+mn-cs"/>
                        </a:rPr>
                        <a:t>/patient groups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18</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11</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a:solidFill>
                            <a:schemeClr val="tx1"/>
                          </a:solidFill>
                          <a:latin typeface="Segoe UI Light" panose="020B0502040204020203" pitchFamily="34" charset="0"/>
                        </a:rPr>
                        <a:t>61%</a:t>
                      </a:r>
                      <a:endParaRPr lang="en-GB" sz="1100" b="0" i="0" u="none"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NHS providers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9</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3</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a:solidFill>
                            <a:schemeClr val="tx1"/>
                          </a:solidFill>
                          <a:latin typeface="Segoe UI Light" panose="020B0502040204020203" pitchFamily="34" charset="0"/>
                        </a:rPr>
                        <a:t>33%</a:t>
                      </a:r>
                      <a:endParaRPr lang="en-GB" sz="1100" b="0" i="0" u="none"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Other CCGs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a:solidFill>
                            <a:schemeClr val="tx1"/>
                          </a:solidFill>
                          <a:latin typeface="Segoe UI Light" panose="020B0502040204020203" pitchFamily="34" charset="0"/>
                        </a:rPr>
                        <a:t>6</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4</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dirty="0">
                          <a:solidFill>
                            <a:schemeClr val="tx1"/>
                          </a:solidFill>
                          <a:latin typeface="Segoe UI Light" panose="020B0502040204020203" pitchFamily="34" charset="0"/>
                        </a:rPr>
                        <a:t>67%</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Upper tier or unitary local authorities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a:solidFill>
                            <a:schemeClr val="tx1"/>
                          </a:solidFill>
                          <a:latin typeface="Segoe UI Light" panose="020B0502040204020203" pitchFamily="34" charset="0"/>
                        </a:rPr>
                        <a:t>5</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i="0" dirty="0">
                          <a:solidFill>
                            <a:schemeClr val="tx1"/>
                          </a:solidFill>
                          <a:latin typeface="Segoe UI Light" panose="020B0502040204020203" pitchFamily="34" charset="0"/>
                        </a:rPr>
                        <a:t>3</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100" b="0" i="0" u="none" dirty="0">
                          <a:solidFill>
                            <a:schemeClr val="tx1"/>
                          </a:solidFill>
                          <a:latin typeface="Segoe UI Light" panose="020B0502040204020203" pitchFamily="34" charset="0"/>
                        </a:rPr>
                        <a:t>60%</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504673">
                <a:tc>
                  <a:txBody>
                    <a:bodyPr/>
                    <a:lstStyle/>
                    <a:p>
                      <a:pPr marL="0" algn="l" defTabSz="914400" rtl="0" eaLnBrk="1" latinLnBrk="0" hangingPunct="1"/>
                      <a:r>
                        <a:rPr lang="en-GB" sz="1100" b="1" kern="1200" dirty="0">
                          <a:solidFill>
                            <a:schemeClr val="tx1"/>
                          </a:solidFill>
                          <a:latin typeface="Segoe UI Light" panose="020B0502040204020203" pitchFamily="34" charset="0"/>
                          <a:ea typeface="+mn-ea"/>
                          <a:cs typeface="+mn-cs"/>
                        </a:rPr>
                        <a:t>Wider stakeholders</a:t>
                      </a:r>
                    </a:p>
                  </a:txBody>
                  <a:tcPr marL="108000" marR="108000" marT="108000" marB="108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i="0">
                          <a:solidFill>
                            <a:schemeClr val="tx1"/>
                          </a:solidFill>
                          <a:latin typeface="Segoe UI Light" panose="020B0502040204020203" pitchFamily="34" charset="0"/>
                        </a:rPr>
                        <a:t>0</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100" i="0">
                          <a:solidFill>
                            <a:schemeClr val="tx1"/>
                          </a:solidFill>
                          <a:latin typeface="Segoe UI Light" panose="020B0502040204020203" pitchFamily="34" charset="0"/>
                        </a:rPr>
                        <a:t>0</a:t>
                      </a:r>
                      <a:endParaRPr lang="en-GB" sz="1100" i="0" dirty="0">
                        <a:solidFill>
                          <a:schemeClr val="tx1"/>
                        </a:solidFill>
                        <a:latin typeface="Segoe UI Light" panose="020B0502040204020203" pitchFamily="34" charset="0"/>
                      </a:endParaRPr>
                    </a:p>
                  </a:txBody>
                  <a:tcPr marL="108000" marR="108000"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1800" i="0" dirty="0">
                          <a:solidFill>
                            <a:schemeClr val="tx1"/>
                          </a:solidFill>
                          <a:latin typeface="Segoe UI Light" panose="020B0502040204020203" pitchFamily="34" charset="0"/>
                        </a:rPr>
                        <a:t>-</a:t>
                      </a:r>
                    </a:p>
                  </a:txBody>
                  <a:tcPr marL="108000" marR="108000" marT="108000" marB="108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bl>
          </a:graphicData>
        </a:graphic>
      </p:graphicFrame>
      <p:sp>
        <p:nvSpPr>
          <p:cNvPr id="8" name="D_5f3f2349e50b9f38"/>
          <p:cNvSpPr txBox="1"/>
          <p:nvPr/>
        </p:nvSpPr>
        <p:spPr>
          <a:xfrm>
            <a:off x="6310618" y="6309374"/>
            <a:ext cx="2520280" cy="153888"/>
          </a:xfrm>
          <a:prstGeom prst="rect">
            <a:avLst/>
          </a:prstGeom>
          <a:noFill/>
        </p:spPr>
        <p:txBody>
          <a:bodyPr wrap="square" lIns="0" tIns="0" rIns="0" bIns="0" rtlCol="0">
            <a:spAutoFit/>
          </a:bodyPr>
          <a:lstStyle/>
          <a:p>
            <a:r>
              <a:rPr lang="en-GB" sz="1000" dirty="0">
                <a:latin typeface="Segoe UI" panose="020B0502040204020203" pitchFamily="34" charset="0"/>
                <a:ea typeface="Segoe UI" panose="020B0502040204020203" pitchFamily="34" charset="0"/>
                <a:cs typeface="Segoe UI" panose="020B0502040204020203" pitchFamily="34" charset="0"/>
              </a:rPr>
              <a:t>East Lancashire CCG</a:t>
            </a:r>
          </a:p>
        </p:txBody>
      </p:sp>
      <p:graphicFrame>
        <p:nvGraphicFramePr>
          <p:cNvPr id="4" name="Ipsos Ribbon Rules" hidden="1"/>
          <p:cNvGraphicFramePr/>
          <p:nvPr>
            <p:extLst>
              <p:ext uri="{D42A27DB-BD31-4B8C-83A1-F6EECF244321}">
                <p14:modId xmlns:p14="http://schemas.microsoft.com/office/powerpoint/2010/main" val="355011796"/>
              </p:ext>
            </p:extLst>
          </p:nvPr>
        </p:nvGraphicFramePr>
        <p:xfrm>
          <a:off x="7874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5816368"/>
      </p:ext>
    </p:extLst>
  </p:cSld>
  <p:clrMapOvr>
    <a:masterClrMapping/>
  </p:clrMapOvr>
  <p:transition>
    <p:fade/>
  </p:transition>
</p:sld>
</file>

<file path=ppt/theme/theme1.xml><?xml version="1.0" encoding="utf-8"?>
<a:theme xmlns:a="http://schemas.openxmlformats.org/drawingml/2006/main" name="UK - Ipsos SRI">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UK - Ipsos SRI">
  <a:themeElements>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tx2"/>
        </a:solidFill>
        <a:ln w="9525" cap="flat" cmpd="sng" algn="ctr">
          <a:noFill/>
          <a:prstDash val="solid"/>
          <a:round/>
          <a:headEnd type="none" w="med" len="med"/>
          <a:tailEnd type="none" w="med" len="med"/>
        </a:ln>
        <a:effectLst/>
      </a:spPr>
      <a:bodyPr vert="horz" wrap="square" lIns="90000" tIns="72000" rIns="90000" bIns="72000" numCol="1" rtlCol="0" anchor="t" anchorCtr="0" compatLnSpc="1">
        <a:prstTxWarp prst="textNoShape">
          <a:avLst/>
        </a:prstTxWarp>
        <a:noAutofit/>
      </a:bodyPr>
      <a:lstStyle>
        <a:defPPr marL="173038" marR="0" indent="-173038" algn="l" defTabSz="914400" rtl="0" eaLnBrk="1" fontAlgn="base" latinLnBrk="0" hangingPunct="1">
          <a:lnSpc>
            <a:spcPct val="100000"/>
          </a:lnSpc>
          <a:spcBef>
            <a:spcPct val="0"/>
          </a:spcBef>
          <a:spcAft>
            <a:spcPct val="0"/>
          </a:spcAft>
          <a:buClrTx/>
          <a:buSzTx/>
          <a:buFont typeface="Arial" pitchFamily="34" charset="0"/>
          <a:buChar char="•"/>
          <a:tabLst/>
          <a:defRPr kumimoji="0" sz="1800" b="0" i="0" u="none" strike="noStrike" cap="none" normalizeH="0" baseline="0" dirty="0" smtClean="0">
            <a:ln>
              <a:noFill/>
            </a:ln>
            <a:solidFill>
              <a:schemeClr val="bg1"/>
            </a:solidFill>
            <a:effectLst/>
            <a:latin typeface="Arial" charset="0"/>
          </a:defRPr>
        </a:defPPr>
      </a:lstStyle>
    </a:spDef>
    <a:lnDef>
      <a:spPr bwMode="auto">
        <a:solidFill>
          <a:schemeClr val="accent2"/>
        </a:solidFill>
        <a:ln w="9525" cap="flat" cmpd="sng" algn="ctr">
          <a:solidFill>
            <a:schemeClr val="tx1"/>
          </a:solidFill>
          <a:prstDash val="solid"/>
          <a:round/>
          <a:headEnd type="none" w="med" len="med"/>
          <a:tailEnd type="none" w="med" len="med"/>
        </a:ln>
        <a:effectLst/>
      </a:spPr>
      <a:bodyPr/>
      <a:lstStyle/>
    </a:lnDef>
    <a:txDef>
      <a:spPr>
        <a:noFill/>
      </a:spPr>
      <a:bodyPr wrap="square" lIns="0" tIns="0" rIns="0" bIns="0" rtlCol="0">
        <a:spAutoFit/>
      </a:bodyPr>
      <a:lstStyle>
        <a:defPPr algn="l">
          <a:defRPr sz="1800" dirty="0" smtClean="0"/>
        </a:defPPr>
      </a:lstStyle>
    </a:txDef>
  </a:objectDefaults>
  <a:extraClrSchemeLst>
    <a:extraClrScheme>
      <a:clrScheme name="Ipsos MORI -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psos MORI -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psos MORI -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psos MORI -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psos MORI -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psos MORI -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psos MORI -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psos MORI -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psos MORI -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psos MORI -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psos MORI -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psos MORI - TEMPLATE 13">
        <a:dk1>
          <a:srgbClr val="000000"/>
        </a:dk1>
        <a:lt1>
          <a:srgbClr val="FFFFFF"/>
        </a:lt1>
        <a:dk2>
          <a:srgbClr val="4E60A8"/>
        </a:dk2>
        <a:lt2>
          <a:srgbClr val="DDDDDD"/>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4">
        <a:dk1>
          <a:srgbClr val="333333"/>
        </a:dk1>
        <a:lt1>
          <a:srgbClr val="FFFFFF"/>
        </a:lt1>
        <a:dk2>
          <a:srgbClr val="4E60A8"/>
        </a:dk2>
        <a:lt2>
          <a:srgbClr val="DDDDDD"/>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psos MORI - TEMPLATE 15">
        <a:dk1>
          <a:srgbClr val="333333"/>
        </a:dk1>
        <a:lt1>
          <a:srgbClr val="FFFFFF"/>
        </a:lt1>
        <a:dk2>
          <a:srgbClr val="4E60A8"/>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
      <a:clrScheme name="Ipsos MORI - TEMPLATE 16">
        <a:dk1>
          <a:srgbClr val="333333"/>
        </a:dk1>
        <a:lt1>
          <a:srgbClr val="FFFFFF"/>
        </a:lt1>
        <a:dk2>
          <a:srgbClr val="003150"/>
        </a:dk2>
        <a:lt2>
          <a:srgbClr val="DDDDDD"/>
        </a:lt2>
        <a:accent1>
          <a:srgbClr val="8C2837"/>
        </a:accent1>
        <a:accent2>
          <a:srgbClr val="64B464"/>
        </a:accent2>
        <a:accent3>
          <a:srgbClr val="FFFFFF"/>
        </a:accent3>
        <a:accent4>
          <a:srgbClr val="2A2A2A"/>
        </a:accent4>
        <a:accent5>
          <a:srgbClr val="C5ACAE"/>
        </a:accent5>
        <a:accent6>
          <a:srgbClr val="5AA35A"/>
        </a:accent6>
        <a:hlink>
          <a:srgbClr val="FAA032"/>
        </a:hlink>
        <a:folHlink>
          <a:srgbClr val="1E50D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4.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6.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4.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2.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9.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1.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4.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6.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8.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0.xml><?xml version="1.0" encoding="utf-8"?>
<a:themeOverride xmlns:a="http://schemas.openxmlformats.org/drawingml/2006/main">
  <a:clrScheme name="Corporate">
    <a:dk1>
      <a:srgbClr val="292926"/>
    </a:dk1>
    <a:lt1>
      <a:srgbClr val="FFFFFF"/>
    </a:lt1>
    <a:dk2>
      <a:srgbClr val="639EC8"/>
    </a:dk2>
    <a:lt2>
      <a:srgbClr val="292926"/>
    </a:lt2>
    <a:accent1>
      <a:srgbClr val="003E74"/>
    </a:accent1>
    <a:accent2>
      <a:srgbClr val="A5AEB6"/>
    </a:accent2>
    <a:accent3>
      <a:srgbClr val="639EC8"/>
    </a:accent3>
    <a:accent4>
      <a:srgbClr val="53534C"/>
    </a:accent4>
    <a:accent5>
      <a:srgbClr val="BE0F34"/>
    </a:accent5>
    <a:accent6>
      <a:srgbClr val="73AE57"/>
    </a:accent6>
    <a:hlink>
      <a:srgbClr val="003E74"/>
    </a:hlink>
    <a:folHlink>
      <a:srgbClr val="639EC8"/>
    </a:folHlink>
  </a:clrScheme>
  <a:fontScheme name="Ipsos MORI -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4.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6.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_Ipsos_Mauve">
    <a:dk1>
      <a:srgbClr val="222223"/>
    </a:dk1>
    <a:lt1>
      <a:sysClr val="window" lastClr="FFFFFF"/>
    </a:lt1>
    <a:dk2>
      <a:srgbClr val="888B8D"/>
    </a:dk2>
    <a:lt2>
      <a:srgbClr val="693C5E"/>
    </a:lt2>
    <a:accent1>
      <a:srgbClr val="71B2C9"/>
    </a:accent1>
    <a:accent2>
      <a:srgbClr val="F1BE48"/>
    </a:accent2>
    <a:accent3>
      <a:srgbClr val="FF585D"/>
    </a:accent3>
    <a:accent4>
      <a:srgbClr val="007681"/>
    </a:accent4>
    <a:accent5>
      <a:srgbClr val="C8C9C7"/>
    </a:accent5>
    <a:accent6>
      <a:srgbClr val="CB333B"/>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0.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1.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2.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3.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4.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5.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6.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7.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8.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9.xml><?xml version="1.0" encoding="utf-8"?>
<a:themeOverride xmlns:a="http://schemas.openxmlformats.org/drawingml/2006/main">
  <a:clrScheme name="Ipsos Connect - Look &amp; Feel 01">
    <a:dk1>
      <a:srgbClr val="222223"/>
    </a:dk1>
    <a:lt1>
      <a:srgbClr val="FFFFFF"/>
    </a:lt1>
    <a:dk2>
      <a:srgbClr val="C8C9C7"/>
    </a:dk2>
    <a:lt2>
      <a:srgbClr val="FF585D"/>
    </a:lt2>
    <a:accent1>
      <a:srgbClr val="FF585D"/>
    </a:accent1>
    <a:accent2>
      <a:srgbClr val="71B2C9"/>
    </a:accent2>
    <a:accent3>
      <a:srgbClr val="74AA50"/>
    </a:accent3>
    <a:accent4>
      <a:srgbClr val="CB6015"/>
    </a:accent4>
    <a:accent5>
      <a:srgbClr val="007681"/>
    </a:accent5>
    <a:accent6>
      <a:srgbClr val="F1BE48"/>
    </a:accent6>
    <a:hlink>
      <a:srgbClr val="1B365D"/>
    </a:hlink>
    <a:folHlink>
      <a:srgbClr val="693C5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UK - Ipsos SRI</Template>
  <TotalTime>25630</TotalTime>
  <Words>12039</Words>
  <Application>Microsoft Office PowerPoint</Application>
  <PresentationFormat>A4 Paper (210x297 mm)</PresentationFormat>
  <Paragraphs>2315</Paragraphs>
  <Slides>84</Slides>
  <Notes>84</Notes>
  <HiddenSlides>0</HiddenSlides>
  <MMClips>0</MMClips>
  <ScaleCrop>false</ScaleCrop>
  <HeadingPairs>
    <vt:vector size="4" baseType="variant">
      <vt:variant>
        <vt:lpstr>Theme</vt:lpstr>
      </vt:variant>
      <vt:variant>
        <vt:i4>2</vt:i4>
      </vt:variant>
      <vt:variant>
        <vt:lpstr>Slide Titles</vt:lpstr>
      </vt:variant>
      <vt:variant>
        <vt:i4>84</vt:i4>
      </vt:variant>
    </vt:vector>
  </HeadingPairs>
  <TitlesOfParts>
    <vt:vector size="86" baseType="lpstr">
      <vt:lpstr>UK - Ipsos SRI</vt:lpstr>
      <vt:lpstr>1_UK - Ipsos SRI</vt:lpstr>
      <vt:lpstr>East Lancashire CCG</vt:lpstr>
      <vt:lpstr>Table of contents</vt:lpstr>
      <vt:lpstr>PowerPoint Presentation</vt:lpstr>
      <vt:lpstr>PowerPoint Presentation</vt:lpstr>
      <vt:lpstr>PowerPoint Presentation</vt:lpstr>
      <vt:lpstr>PowerPoint Presentation</vt:lpstr>
      <vt:lpstr>Background and objectives</vt:lpstr>
      <vt:lpstr>Methodology and technical details</vt:lpstr>
      <vt:lpstr>Methodology and technical details</vt:lpstr>
      <vt:lpstr>Interpreting the results</vt:lpstr>
      <vt:lpstr>Using the results – the reports</vt:lpstr>
      <vt:lpstr>Using the results – comparisons</vt:lpstr>
      <vt:lpstr>PowerPoint Presentation</vt:lpstr>
      <vt:lpstr>Overall, to what extent, if at all, do you feel you have been engaged by the CCG over the past 12 months?</vt:lpstr>
      <vt:lpstr>How satisfied or dissatisfied are you with the way in which the CCG has engaged with you over the past 12 months?</vt:lpstr>
      <vt:lpstr>Overall, how would you rate your working relationship with the CCG?</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way in which the CCG commissions services…?</vt:lpstr>
      <vt:lpstr>To what extent do you agree or disagree with the following statements about the leadership of the CCG…?</vt:lpstr>
      <vt:lpstr>To what extent do you agree or disagree with the following statements about the overall leadership of the CCG…?</vt:lpstr>
      <vt:lpstr>To what extent do you agree or disagree with the following statements about the clinical leadership of the CCG…?</vt:lpstr>
      <vt:lpstr>To what extent do you agree or disagree with the following statements about the leadership of the CCG…?</vt:lpstr>
      <vt:lpstr>To what extent do you agree or disagree with the following statements about the leadership of the CCG…?</vt:lpstr>
      <vt:lpstr>To what extent do you agree or disagree with the following statements about the leadership of the CCG…?</vt:lpstr>
      <vt:lpstr>To what extent do you agree or disagree with the following statements about the way in which the CCG monitors and reviews the quality of commissioned services…?</vt:lpstr>
      <vt:lpstr>To what extent do you agree or disagree with the following statements about the way in which the CCG monitors and reviews the quality of commissioned services…?</vt:lpstr>
      <vt:lpstr>To what extent do you agree or disagree with the following statements about the way in which the CCG monitors and reviews the quality of commissioned services…?</vt:lpstr>
      <vt:lpstr>How much would you say you know about the CCG’s plans and priorities?</vt:lpstr>
      <vt:lpstr>To what extent do you agree or disagree with each of the following statements about the CCG’s plans and priorities, including operational and sustainability plans? </vt:lpstr>
      <vt:lpstr>To what extent do you agree or disagree with each of the following statements about the CCG’s plans and priorities…?</vt:lpstr>
      <vt:lpstr>To what extent do you agree or disagree with each of the following statements about the CCG’s plans and priorities…?</vt:lpstr>
      <vt:lpstr>To what extent do you agree or disagree with each of the following statements about the CCG’s plans and priorities…?</vt:lpstr>
      <vt:lpstr>How effective, if at all, do you feel the CCG is as a local system leader?</vt:lpstr>
      <vt:lpstr>PowerPoint Presentation</vt:lpstr>
      <vt:lpstr>How satisfied or dissatisfied are you with the steps taken by CCG to engage with patients and the public? </vt:lpstr>
      <vt:lpstr>To what extent do you agree or disagree that each of the following statements apply to your CCG?</vt:lpstr>
      <vt:lpstr>To what extent do you agree or disagree with each of the following statements…?</vt:lpstr>
      <vt:lpstr>To what extent do you agree or disagree with the following statement…?</vt:lpstr>
      <vt:lpstr>PowerPoint Presentation</vt:lpstr>
      <vt:lpstr>How well, if at all, would you say the CCG and your local authority are working together to deliver shared plans for integrated commissioning?</vt:lpstr>
      <vt:lpstr>How effective, if at all, has the CCG been as part of the Local Safeguarding Children Board?</vt:lpstr>
      <vt:lpstr>How effective, if at all, has the CCG been as part of the Safeguarding Adults Board?</vt:lpstr>
      <vt:lpstr>PowerPoint Presentation</vt:lpstr>
      <vt:lpstr>How active, if at all, would you say the CCG is as a member of the health and wellbeing board?</vt:lpstr>
      <vt:lpstr>And how well, if at all, would you say the CCG and the local authority are working together to deliver shared plans for integrated commissioning?</vt:lpstr>
      <vt:lpstr>PowerPoint Presentation</vt:lpstr>
      <vt:lpstr>To what extent, if at all, do you feel that the CCG has engaged with seldom heard groups?</vt:lpstr>
      <vt:lpstr>To what extent do you agree or disagree that the CCG listens to and acts on any concerns, complaints or issues that are raised?</vt:lpstr>
      <vt:lpstr>PowerPoint Presentation</vt:lpstr>
      <vt:lpstr>How effective, if at all, would you say the arrangements are for member participation in decision-making in your CCG?</vt:lpstr>
      <vt:lpstr>To what extent, if at all, do you feel able to influence the CCG’s decision-making process?</vt:lpstr>
      <vt:lpstr>To what extent do you agree or disagree with the following statements about the clinical leadership of your CCG/CCG…? </vt:lpstr>
      <vt:lpstr>To what extent do you agree or disagree with the following statements about the clinical leadership of your CCG/CCG…? </vt:lpstr>
      <vt:lpstr>To what extent do you agree or disagree that your contracts with the CCG place enough emphasis on delivering positive patient outcomes?</vt:lpstr>
      <vt:lpstr>How confident are you, if at all, in the systems to sustain two-way accountability between your CCG and its member practices in the CCG?</vt:lpstr>
      <vt:lpstr>How well, if at all, would you say that you understand…?</vt:lpstr>
      <vt:lpstr>How well, if at all, would you say that you understand…?</vt:lpstr>
      <vt:lpstr>How well, if at all, would you say that you understand…?</vt:lpstr>
      <vt:lpstr>How well, if at all, would you say that you understand…?</vt:lpstr>
      <vt:lpstr>How well, if at all, would you say that you understand…?</vt:lpstr>
      <vt:lpstr>To what extent do you agree or disagree that value for money is a key factor in decision making when formulating my CCG’s plans and priorities? </vt:lpstr>
      <vt:lpstr>To what extent do you agree or disagree with the following statement…?</vt:lpstr>
      <vt:lpstr>How familiar are you, if at all, with the financial position of your CCG?</vt:lpstr>
      <vt:lpstr>Approximately how often, if at all, do you have the opportunity for direct discussions with your CCG’s leaders?</vt:lpstr>
      <vt:lpstr>To what extent do you agree or disagree that representatives from member practices are able to take a leadership role within the CCG if they want to?</vt:lpstr>
      <vt:lpstr>Overall, how involved, if at all, do you feel you have been in discussions about  CCG’s plans for primary care co-commissioning?</vt:lpstr>
      <vt:lpstr>PowerPoint Presentation</vt:lpstr>
      <vt:lpstr>How well, if at all, would you say the CCG and your organisation are working together to develop long-term strategies and plans?</vt:lpstr>
      <vt:lpstr>Would you say that the amount of monitoring the CCG carries out on the quality of your services is too much, too little or about right?</vt:lpstr>
      <vt:lpstr>To what extent do you agree or disagree with the following statement…?</vt:lpstr>
      <vt:lpstr>How involved, if at all, would you say clinicians from the CCG are in discussions about…?</vt:lpstr>
      <vt:lpstr>How involved, if at all, would you say clinicians from the CCG are in discussions about…?</vt:lpstr>
      <vt:lpstr>How well, if at all, would you say the CCG understands the challenges facing your provider organisation?</vt:lpstr>
      <vt:lpstr>PowerPoint Presentation</vt:lpstr>
      <vt:lpstr>How would you rate the CCG on each of the following…?</vt:lpstr>
      <vt:lpstr>How would you rate the CCG on each of the following…?</vt:lpstr>
      <vt:lpstr>How would you rate the CCG on each of the following…?</vt:lpstr>
      <vt:lpstr>How would you rate the CCG on each of the following…?</vt:lpstr>
      <vt:lpstr>How would you rate the CCG on each of the following…?</vt:lpstr>
      <vt:lpstr>PowerPoint Presentation</vt:lpstr>
      <vt:lpstr>Appendix A – cluster information</vt:lpstr>
      <vt:lpstr>PowerPoint Presentation</vt:lpstr>
    </vt:vector>
  </TitlesOfParts>
  <Company>Ipsos MORI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Sylvie.Hobden</dc:creator>
  <cp:keywords>PowerPoint;potx;Template;Ipsos MORI</cp:keywords>
  <cp:lastModifiedBy>NHS Central Lancashire</cp:lastModifiedBy>
  <cp:revision>2618</cp:revision>
  <cp:lastPrinted>2017-05-10T10:09:02Z</cp:lastPrinted>
  <dcterms:created xsi:type="dcterms:W3CDTF">2012-04-19T11:10:37Z</dcterms:created>
  <dcterms:modified xsi:type="dcterms:W3CDTF">2017-05-12T08:43:44Z</dcterms:modified>
</cp:coreProperties>
</file>