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4" r:id="rId5"/>
    <p:sldId id="268" r:id="rId6"/>
    <p:sldId id="267" r:id="rId7"/>
    <p:sldId id="266" r:id="rId8"/>
    <p:sldId id="265" r:id="rId9"/>
    <p:sldId id="271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9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E05EB0-57FB-4467-B2FD-DF8A6B65773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285A5B-52FD-443F-9800-160BD59FAD0D}">
      <dgm:prSet phldrT="[Text]"/>
      <dgm:spPr/>
      <dgm:t>
        <a:bodyPr/>
        <a:lstStyle/>
        <a:p>
          <a:r>
            <a:rPr lang="en-GB" dirty="0" smtClean="0"/>
            <a:t>C</a:t>
          </a:r>
          <a:endParaRPr lang="en-GB" dirty="0"/>
        </a:p>
      </dgm:t>
    </dgm:pt>
    <dgm:pt modelId="{EAD78A48-1E80-4AEA-8953-ABC2855B92FA}" type="parTrans" cxnId="{22A5B946-806E-4773-8794-1602FAEFBB93}">
      <dgm:prSet/>
      <dgm:spPr/>
      <dgm:t>
        <a:bodyPr/>
        <a:lstStyle/>
        <a:p>
          <a:endParaRPr lang="en-GB"/>
        </a:p>
      </dgm:t>
    </dgm:pt>
    <dgm:pt modelId="{9F118579-442F-42AF-82E0-6B6F1DCFD8A3}" type="sibTrans" cxnId="{22A5B946-806E-4773-8794-1602FAEFBB93}">
      <dgm:prSet/>
      <dgm:spPr/>
      <dgm:t>
        <a:bodyPr/>
        <a:lstStyle/>
        <a:p>
          <a:endParaRPr lang="en-GB"/>
        </a:p>
      </dgm:t>
    </dgm:pt>
    <dgm:pt modelId="{24866CC4-09E8-4486-BC5A-3748934CB57F}">
      <dgm:prSet phldrT="[Text]"/>
      <dgm:spPr/>
      <dgm:t>
        <a:bodyPr/>
        <a:lstStyle/>
        <a:p>
          <a:r>
            <a:rPr lang="en-GB" dirty="0" smtClean="0"/>
            <a:t>Step 1 – </a:t>
          </a:r>
          <a:r>
            <a:rPr lang="en-GB" b="1" dirty="0" smtClean="0">
              <a:solidFill>
                <a:srgbClr val="FF0000"/>
              </a:solidFill>
            </a:rPr>
            <a:t>C</a:t>
          </a:r>
          <a:r>
            <a:rPr lang="en-GB" b="1" dirty="0" smtClean="0"/>
            <a:t>onduct</a:t>
          </a:r>
          <a:r>
            <a:rPr lang="en-GB" dirty="0" smtClean="0"/>
            <a:t> self assessment / baseline exercise of current position</a:t>
          </a:r>
          <a:endParaRPr lang="en-GB" dirty="0"/>
        </a:p>
      </dgm:t>
    </dgm:pt>
    <dgm:pt modelId="{0DD19138-5F10-4CFC-84E4-953C14C60828}" type="parTrans" cxnId="{E176811C-C9C9-44A3-A4D1-9B2A7EBFAB2B}">
      <dgm:prSet/>
      <dgm:spPr/>
      <dgm:t>
        <a:bodyPr/>
        <a:lstStyle/>
        <a:p>
          <a:endParaRPr lang="en-GB"/>
        </a:p>
      </dgm:t>
    </dgm:pt>
    <dgm:pt modelId="{49FC9D25-0B60-442E-8481-7BB3C6051AFA}" type="sibTrans" cxnId="{E176811C-C9C9-44A3-A4D1-9B2A7EBFAB2B}">
      <dgm:prSet/>
      <dgm:spPr/>
      <dgm:t>
        <a:bodyPr/>
        <a:lstStyle/>
        <a:p>
          <a:endParaRPr lang="en-GB"/>
        </a:p>
      </dgm:t>
    </dgm:pt>
    <dgm:pt modelId="{84144960-0C8C-461F-A51A-F3E267836019}">
      <dgm:prSet phldrT="[Text]"/>
      <dgm:spPr/>
      <dgm:t>
        <a:bodyPr/>
        <a:lstStyle/>
        <a:p>
          <a:r>
            <a:rPr lang="en-GB" dirty="0" smtClean="0"/>
            <a:t>H</a:t>
          </a:r>
          <a:endParaRPr lang="en-GB" dirty="0"/>
        </a:p>
      </dgm:t>
    </dgm:pt>
    <dgm:pt modelId="{5EF78080-F7A5-4FED-AF4E-BC903BD0D032}" type="parTrans" cxnId="{943935DF-A694-43E9-9043-5458D08E0430}">
      <dgm:prSet/>
      <dgm:spPr/>
      <dgm:t>
        <a:bodyPr/>
        <a:lstStyle/>
        <a:p>
          <a:endParaRPr lang="en-GB"/>
        </a:p>
      </dgm:t>
    </dgm:pt>
    <dgm:pt modelId="{7A76507E-5EE8-4441-BF68-3828BCD159EF}" type="sibTrans" cxnId="{943935DF-A694-43E9-9043-5458D08E0430}">
      <dgm:prSet/>
      <dgm:spPr/>
      <dgm:t>
        <a:bodyPr/>
        <a:lstStyle/>
        <a:p>
          <a:endParaRPr lang="en-GB"/>
        </a:p>
      </dgm:t>
    </dgm:pt>
    <dgm:pt modelId="{5F491FD2-B307-4808-A9D9-4C34372E8D95}">
      <dgm:prSet phldrT="[Text]"/>
      <dgm:spPr/>
      <dgm:t>
        <a:bodyPr/>
        <a:lstStyle/>
        <a:p>
          <a:r>
            <a:rPr lang="en-GB" dirty="0" smtClean="0"/>
            <a:t>Step 2 – </a:t>
          </a:r>
          <a:r>
            <a:rPr lang="en-GB" b="1" dirty="0" smtClean="0">
              <a:solidFill>
                <a:srgbClr val="FF0000"/>
              </a:solidFill>
            </a:rPr>
            <a:t>H</a:t>
          </a:r>
          <a:r>
            <a:rPr lang="en-GB" b="1" dirty="0" smtClean="0"/>
            <a:t>ighlight</a:t>
          </a:r>
          <a:r>
            <a:rPr lang="en-GB" dirty="0" smtClean="0"/>
            <a:t>  and communicate aims and goals</a:t>
          </a:r>
          <a:endParaRPr lang="en-GB" dirty="0"/>
        </a:p>
      </dgm:t>
    </dgm:pt>
    <dgm:pt modelId="{B03BCA83-89FF-4D6D-AE53-FA4A9437B1B9}" type="parTrans" cxnId="{86A53CF2-8372-4EAB-8347-4C1EB82EB5C4}">
      <dgm:prSet/>
      <dgm:spPr/>
      <dgm:t>
        <a:bodyPr/>
        <a:lstStyle/>
        <a:p>
          <a:endParaRPr lang="en-GB"/>
        </a:p>
      </dgm:t>
    </dgm:pt>
    <dgm:pt modelId="{8EB742FC-3902-4668-BE4C-8A1118B0B7C8}" type="sibTrans" cxnId="{86A53CF2-8372-4EAB-8347-4C1EB82EB5C4}">
      <dgm:prSet/>
      <dgm:spPr/>
      <dgm:t>
        <a:bodyPr/>
        <a:lstStyle/>
        <a:p>
          <a:endParaRPr lang="en-GB"/>
        </a:p>
      </dgm:t>
    </dgm:pt>
    <dgm:pt modelId="{8AAB49E5-7685-4C82-8A08-E3502C6E157E}">
      <dgm:prSet phldrT="[Text]"/>
      <dgm:spPr/>
      <dgm:t>
        <a:bodyPr/>
        <a:lstStyle/>
        <a:p>
          <a:r>
            <a:rPr lang="en-GB" dirty="0" smtClean="0"/>
            <a:t>O</a:t>
          </a:r>
          <a:endParaRPr lang="en-GB" dirty="0"/>
        </a:p>
      </dgm:t>
    </dgm:pt>
    <dgm:pt modelId="{D81163D0-C79D-4519-9A08-A5DC5C8CC068}" type="parTrans" cxnId="{03AEAD09-17D9-4C44-96F8-7BD14CABAF7E}">
      <dgm:prSet/>
      <dgm:spPr/>
      <dgm:t>
        <a:bodyPr/>
        <a:lstStyle/>
        <a:p>
          <a:endParaRPr lang="en-GB"/>
        </a:p>
      </dgm:t>
    </dgm:pt>
    <dgm:pt modelId="{775EB6FD-2BC7-4E6D-A90A-B88B9C90571A}" type="sibTrans" cxnId="{03AEAD09-17D9-4C44-96F8-7BD14CABAF7E}">
      <dgm:prSet/>
      <dgm:spPr/>
      <dgm:t>
        <a:bodyPr/>
        <a:lstStyle/>
        <a:p>
          <a:endParaRPr lang="en-GB"/>
        </a:p>
      </dgm:t>
    </dgm:pt>
    <dgm:pt modelId="{F08038D6-17BB-4423-9778-341BAF734989}">
      <dgm:prSet phldrT="[Text]"/>
      <dgm:spPr/>
      <dgm:t>
        <a:bodyPr/>
        <a:lstStyle/>
        <a:p>
          <a:r>
            <a:rPr lang="en-GB" dirty="0" smtClean="0"/>
            <a:t>Step 3 – </a:t>
          </a:r>
          <a:r>
            <a:rPr lang="en-GB" b="1" dirty="0" smtClean="0">
              <a:solidFill>
                <a:srgbClr val="FF0000"/>
              </a:solidFill>
            </a:rPr>
            <a:t>O</a:t>
          </a:r>
          <a:r>
            <a:rPr lang="en-GB" b="1" dirty="0" smtClean="0">
              <a:solidFill>
                <a:schemeClr val="tx1"/>
              </a:solidFill>
            </a:rPr>
            <a:t>btain</a:t>
          </a:r>
          <a:r>
            <a:rPr lang="en-GB" b="0" dirty="0" smtClean="0">
              <a:solidFill>
                <a:schemeClr val="tx1"/>
              </a:solidFill>
            </a:rPr>
            <a:t> </a:t>
          </a:r>
          <a:r>
            <a:rPr lang="en-GB" dirty="0" smtClean="0"/>
            <a:t>training and resource pack </a:t>
          </a:r>
          <a:endParaRPr lang="en-GB" dirty="0"/>
        </a:p>
      </dgm:t>
    </dgm:pt>
    <dgm:pt modelId="{BCDFAA65-2DEB-4E85-9E5F-B367211505CF}" type="parTrans" cxnId="{5DC987E6-84EC-4D55-B522-59B7BDE67C21}">
      <dgm:prSet/>
      <dgm:spPr/>
      <dgm:t>
        <a:bodyPr/>
        <a:lstStyle/>
        <a:p>
          <a:endParaRPr lang="en-GB"/>
        </a:p>
      </dgm:t>
    </dgm:pt>
    <dgm:pt modelId="{4416A3A6-9214-4D07-A3CD-CE5994C899F6}" type="sibTrans" cxnId="{5DC987E6-84EC-4D55-B522-59B7BDE67C21}">
      <dgm:prSet/>
      <dgm:spPr/>
      <dgm:t>
        <a:bodyPr/>
        <a:lstStyle/>
        <a:p>
          <a:endParaRPr lang="en-GB"/>
        </a:p>
      </dgm:t>
    </dgm:pt>
    <dgm:pt modelId="{1CF130C2-A45B-40EE-A88C-AE0603807E60}">
      <dgm:prSet phldrT="[Text]"/>
      <dgm:spPr/>
      <dgm:t>
        <a:bodyPr/>
        <a:lstStyle/>
        <a:p>
          <a:r>
            <a:rPr lang="en-GB" dirty="0" smtClean="0"/>
            <a:t>I</a:t>
          </a:r>
          <a:endParaRPr lang="en-GB" dirty="0"/>
        </a:p>
      </dgm:t>
    </dgm:pt>
    <dgm:pt modelId="{A886050B-235A-4EAC-984C-B55C74864BDF}" type="parTrans" cxnId="{D1248151-E625-4614-8D8F-07A80911F344}">
      <dgm:prSet/>
      <dgm:spPr/>
      <dgm:t>
        <a:bodyPr/>
        <a:lstStyle/>
        <a:p>
          <a:endParaRPr lang="en-GB"/>
        </a:p>
      </dgm:t>
    </dgm:pt>
    <dgm:pt modelId="{427126C9-3FCA-44CD-855B-752599C77C5A}" type="sibTrans" cxnId="{D1248151-E625-4614-8D8F-07A80911F344}">
      <dgm:prSet/>
      <dgm:spPr/>
      <dgm:t>
        <a:bodyPr/>
        <a:lstStyle/>
        <a:p>
          <a:endParaRPr lang="en-GB"/>
        </a:p>
      </dgm:t>
    </dgm:pt>
    <dgm:pt modelId="{D5E9FC4B-B480-42E1-A3F2-1974CBA30380}">
      <dgm:prSet/>
      <dgm:spPr/>
      <dgm:t>
        <a:bodyPr/>
        <a:lstStyle/>
        <a:p>
          <a:r>
            <a:rPr lang="en-GB" dirty="0" smtClean="0"/>
            <a:t>C</a:t>
          </a:r>
          <a:endParaRPr lang="en-GB" dirty="0"/>
        </a:p>
      </dgm:t>
    </dgm:pt>
    <dgm:pt modelId="{8AAF065F-A97B-4542-A23A-7D1CA9E41E17}" type="parTrans" cxnId="{45CF56F0-A02B-4D83-B927-B9E85FE69A1B}">
      <dgm:prSet/>
      <dgm:spPr/>
      <dgm:t>
        <a:bodyPr/>
        <a:lstStyle/>
        <a:p>
          <a:endParaRPr lang="en-GB"/>
        </a:p>
      </dgm:t>
    </dgm:pt>
    <dgm:pt modelId="{2D9EA5F9-4EDE-4032-A580-636684713690}" type="sibTrans" cxnId="{45CF56F0-A02B-4D83-B927-B9E85FE69A1B}">
      <dgm:prSet/>
      <dgm:spPr/>
      <dgm:t>
        <a:bodyPr/>
        <a:lstStyle/>
        <a:p>
          <a:endParaRPr lang="en-GB"/>
        </a:p>
      </dgm:t>
    </dgm:pt>
    <dgm:pt modelId="{BA62EBAE-71FA-472F-BDD6-96DDA81B5CE9}">
      <dgm:prSet/>
      <dgm:spPr/>
      <dgm:t>
        <a:bodyPr/>
        <a:lstStyle/>
        <a:p>
          <a:r>
            <a:rPr lang="en-GB" dirty="0" smtClean="0"/>
            <a:t>E</a:t>
          </a:r>
          <a:endParaRPr lang="en-GB" dirty="0"/>
        </a:p>
      </dgm:t>
    </dgm:pt>
    <dgm:pt modelId="{B9167A59-251F-4F44-8BC9-E88083605D58}" type="parTrans" cxnId="{09EB347A-A9ED-410C-A308-32A9016CCE5D}">
      <dgm:prSet/>
      <dgm:spPr/>
      <dgm:t>
        <a:bodyPr/>
        <a:lstStyle/>
        <a:p>
          <a:endParaRPr lang="en-GB"/>
        </a:p>
      </dgm:t>
    </dgm:pt>
    <dgm:pt modelId="{35DCDEA9-09CC-4A4D-8ABC-05C819280AE1}" type="sibTrans" cxnId="{09EB347A-A9ED-410C-A308-32A9016CCE5D}">
      <dgm:prSet/>
      <dgm:spPr/>
      <dgm:t>
        <a:bodyPr/>
        <a:lstStyle/>
        <a:p>
          <a:endParaRPr lang="en-GB"/>
        </a:p>
      </dgm:t>
    </dgm:pt>
    <dgm:pt modelId="{E1B73B12-98A7-48CE-8C89-D17849B5D7F4}">
      <dgm:prSet/>
      <dgm:spPr/>
      <dgm:t>
        <a:bodyPr/>
        <a:lstStyle/>
        <a:p>
          <a:r>
            <a:rPr lang="en-GB" dirty="0" smtClean="0"/>
            <a:t>Step 6 –</a:t>
          </a:r>
          <a:r>
            <a:rPr lang="en-GB" b="1" dirty="0" smtClean="0"/>
            <a:t> </a:t>
          </a:r>
          <a:r>
            <a:rPr lang="en-GB" b="1" dirty="0" smtClean="0">
              <a:solidFill>
                <a:srgbClr val="FF0000"/>
              </a:solidFill>
            </a:rPr>
            <a:t>E</a:t>
          </a:r>
          <a:r>
            <a:rPr lang="en-GB" b="1" dirty="0" smtClean="0"/>
            <a:t>valuate </a:t>
          </a:r>
          <a:r>
            <a:rPr lang="en-GB" dirty="0" smtClean="0"/>
            <a:t>progress and review wider options and longer term plans</a:t>
          </a:r>
          <a:endParaRPr lang="en-GB" dirty="0"/>
        </a:p>
      </dgm:t>
    </dgm:pt>
    <dgm:pt modelId="{F36A24C4-B774-4E4A-BAC7-9A443064C7F5}" type="parTrans" cxnId="{7DB5B2BE-06C5-4999-8B48-D38733F36314}">
      <dgm:prSet/>
      <dgm:spPr/>
      <dgm:t>
        <a:bodyPr/>
        <a:lstStyle/>
        <a:p>
          <a:endParaRPr lang="en-GB"/>
        </a:p>
      </dgm:t>
    </dgm:pt>
    <dgm:pt modelId="{8B6D9E21-1069-4648-9EE7-6D8185995A27}" type="sibTrans" cxnId="{7DB5B2BE-06C5-4999-8B48-D38733F36314}">
      <dgm:prSet/>
      <dgm:spPr/>
      <dgm:t>
        <a:bodyPr/>
        <a:lstStyle/>
        <a:p>
          <a:endParaRPr lang="en-GB"/>
        </a:p>
      </dgm:t>
    </dgm:pt>
    <dgm:pt modelId="{62621E4C-4DC9-44EA-B293-930983D04148}">
      <dgm:prSet/>
      <dgm:spPr/>
      <dgm:t>
        <a:bodyPr/>
        <a:lstStyle/>
        <a:p>
          <a:r>
            <a:rPr lang="en-GB" dirty="0" smtClean="0"/>
            <a:t>Step 4 – </a:t>
          </a:r>
          <a:r>
            <a:rPr lang="en-GB" b="1" dirty="0" smtClean="0">
              <a:solidFill>
                <a:srgbClr val="FF0000"/>
              </a:solidFill>
            </a:rPr>
            <a:t>I</a:t>
          </a:r>
          <a:r>
            <a:rPr lang="en-GB" b="1" dirty="0" smtClean="0">
              <a:solidFill>
                <a:schemeClr val="tx1"/>
              </a:solidFill>
            </a:rPr>
            <a:t>nitiate  </a:t>
          </a:r>
          <a:r>
            <a:rPr lang="en-GB" b="0" u="sng" dirty="0" smtClean="0">
              <a:solidFill>
                <a:schemeClr val="tx1"/>
              </a:solidFill>
            </a:rPr>
            <a:t>6 Actions</a:t>
          </a:r>
          <a:endParaRPr lang="en-GB" b="0" u="sng" dirty="0">
            <a:solidFill>
              <a:schemeClr val="tx1"/>
            </a:solidFill>
          </a:endParaRPr>
        </a:p>
      </dgm:t>
    </dgm:pt>
    <dgm:pt modelId="{E1BC72A2-CA22-4818-A5E2-2304DD2B61F7}" type="parTrans" cxnId="{41105EE1-2B7B-48E5-8D64-33BEA4E35F3F}">
      <dgm:prSet/>
      <dgm:spPr/>
      <dgm:t>
        <a:bodyPr/>
        <a:lstStyle/>
        <a:p>
          <a:endParaRPr lang="en-GB"/>
        </a:p>
      </dgm:t>
    </dgm:pt>
    <dgm:pt modelId="{77FBEB22-6420-488B-8C3D-9976FC4E2F18}" type="sibTrans" cxnId="{41105EE1-2B7B-48E5-8D64-33BEA4E35F3F}">
      <dgm:prSet/>
      <dgm:spPr/>
      <dgm:t>
        <a:bodyPr/>
        <a:lstStyle/>
        <a:p>
          <a:endParaRPr lang="en-GB"/>
        </a:p>
      </dgm:t>
    </dgm:pt>
    <dgm:pt modelId="{D200E61E-44C2-48DC-AC08-AC25D733C099}">
      <dgm:prSet/>
      <dgm:spPr/>
      <dgm:t>
        <a:bodyPr/>
        <a:lstStyle/>
        <a:p>
          <a:r>
            <a:rPr lang="en-GB" dirty="0" smtClean="0"/>
            <a:t>Step 5 –</a:t>
          </a:r>
          <a:r>
            <a:rPr lang="en-GB" b="1" dirty="0" smtClean="0"/>
            <a:t> </a:t>
          </a:r>
          <a:r>
            <a:rPr lang="en-GB" b="1" dirty="0" smtClean="0">
              <a:solidFill>
                <a:srgbClr val="FF0000"/>
              </a:solidFill>
            </a:rPr>
            <a:t>C</a:t>
          </a:r>
          <a:r>
            <a:rPr lang="en-GB" b="1" dirty="0" smtClean="0">
              <a:solidFill>
                <a:schemeClr val="tx1"/>
              </a:solidFill>
            </a:rPr>
            <a:t>ollect</a:t>
          </a:r>
          <a:r>
            <a:rPr lang="en-GB" b="1" dirty="0" smtClean="0">
              <a:solidFill>
                <a:srgbClr val="FF0000"/>
              </a:solidFill>
            </a:rPr>
            <a:t> </a:t>
          </a:r>
          <a:r>
            <a:rPr lang="en-GB" b="0" dirty="0" smtClean="0">
              <a:solidFill>
                <a:schemeClr val="tx1"/>
              </a:solidFill>
            </a:rPr>
            <a:t>evidence</a:t>
          </a:r>
          <a:endParaRPr lang="en-GB" b="0" dirty="0">
            <a:solidFill>
              <a:schemeClr val="tx1"/>
            </a:solidFill>
          </a:endParaRPr>
        </a:p>
      </dgm:t>
    </dgm:pt>
    <dgm:pt modelId="{83E88B16-4111-4516-96DF-A718A4042C1D}" type="parTrans" cxnId="{ED091F32-32F0-4B06-A2C0-2E6A7F593458}">
      <dgm:prSet/>
      <dgm:spPr/>
      <dgm:t>
        <a:bodyPr/>
        <a:lstStyle/>
        <a:p>
          <a:endParaRPr lang="en-GB"/>
        </a:p>
      </dgm:t>
    </dgm:pt>
    <dgm:pt modelId="{C9A3FAEF-F9A0-42F5-8147-C2DE90C8F8DA}" type="sibTrans" cxnId="{ED091F32-32F0-4B06-A2C0-2E6A7F593458}">
      <dgm:prSet/>
      <dgm:spPr/>
      <dgm:t>
        <a:bodyPr/>
        <a:lstStyle/>
        <a:p>
          <a:endParaRPr lang="en-GB"/>
        </a:p>
      </dgm:t>
    </dgm:pt>
    <dgm:pt modelId="{C4B26000-D1B6-44E1-B521-3E18942F3CE5}" type="pres">
      <dgm:prSet presAssocID="{E5E05EB0-57FB-4467-B2FD-DF8A6B6577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5482ECB-8C32-4318-A938-9DEB2FA3A39B}" type="pres">
      <dgm:prSet presAssocID="{E4285A5B-52FD-443F-9800-160BD59FAD0D}" presName="composite" presStyleCnt="0"/>
      <dgm:spPr/>
    </dgm:pt>
    <dgm:pt modelId="{21FE2199-6DB4-446A-9D23-B3EC60A046AC}" type="pres">
      <dgm:prSet presAssocID="{E4285A5B-52FD-443F-9800-160BD59FAD0D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317041-2DDD-456E-B7D7-B663E8FA52CE}" type="pres">
      <dgm:prSet presAssocID="{E4285A5B-52FD-443F-9800-160BD59FAD0D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94E3B5-5708-46F4-808B-277DAA324285}" type="pres">
      <dgm:prSet presAssocID="{9F118579-442F-42AF-82E0-6B6F1DCFD8A3}" presName="sp" presStyleCnt="0"/>
      <dgm:spPr/>
    </dgm:pt>
    <dgm:pt modelId="{2323DE10-613E-4540-90B5-2110B55B7AB6}" type="pres">
      <dgm:prSet presAssocID="{84144960-0C8C-461F-A51A-F3E267836019}" presName="composite" presStyleCnt="0"/>
      <dgm:spPr/>
    </dgm:pt>
    <dgm:pt modelId="{53645B8E-CF3A-413D-9B77-0B57FBF7FD67}" type="pres">
      <dgm:prSet presAssocID="{84144960-0C8C-461F-A51A-F3E267836019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6A52B2-4C28-41D2-A634-3BC8E5A6D48D}" type="pres">
      <dgm:prSet presAssocID="{84144960-0C8C-461F-A51A-F3E267836019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1D7B81-DC53-44E0-A68B-C9D003996875}" type="pres">
      <dgm:prSet presAssocID="{7A76507E-5EE8-4441-BF68-3828BCD159EF}" presName="sp" presStyleCnt="0"/>
      <dgm:spPr/>
    </dgm:pt>
    <dgm:pt modelId="{9254DA1F-42EF-4698-9C7A-24F3C2BDE523}" type="pres">
      <dgm:prSet presAssocID="{8AAB49E5-7685-4C82-8A08-E3502C6E157E}" presName="composite" presStyleCnt="0"/>
      <dgm:spPr/>
    </dgm:pt>
    <dgm:pt modelId="{EF9E82AB-7F22-40CD-B1B7-57CA833664D4}" type="pres">
      <dgm:prSet presAssocID="{8AAB49E5-7685-4C82-8A08-E3502C6E157E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B62528-D1E0-4D24-93A9-5A26D8814DDA}" type="pres">
      <dgm:prSet presAssocID="{8AAB49E5-7685-4C82-8A08-E3502C6E157E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0BE423-B831-491A-90A2-27EB9A46749A}" type="pres">
      <dgm:prSet presAssocID="{775EB6FD-2BC7-4E6D-A90A-B88B9C90571A}" presName="sp" presStyleCnt="0"/>
      <dgm:spPr/>
    </dgm:pt>
    <dgm:pt modelId="{2B7267CA-39BB-41C3-B47E-D25A79668142}" type="pres">
      <dgm:prSet presAssocID="{1CF130C2-A45B-40EE-A88C-AE0603807E60}" presName="composite" presStyleCnt="0"/>
      <dgm:spPr/>
    </dgm:pt>
    <dgm:pt modelId="{FFE31D99-81EC-4CCF-8E08-D54B7B27B568}" type="pres">
      <dgm:prSet presAssocID="{1CF130C2-A45B-40EE-A88C-AE0603807E60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DA43DD-7128-4AC0-A1EE-7BE8F152ACCF}" type="pres">
      <dgm:prSet presAssocID="{1CF130C2-A45B-40EE-A88C-AE0603807E60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1F731-13A6-46CA-960A-E9B7FCC2A163}" type="pres">
      <dgm:prSet presAssocID="{427126C9-3FCA-44CD-855B-752599C77C5A}" presName="sp" presStyleCnt="0"/>
      <dgm:spPr/>
    </dgm:pt>
    <dgm:pt modelId="{9624EFB2-9172-498E-A7B1-93F7C3C90DE3}" type="pres">
      <dgm:prSet presAssocID="{D5E9FC4B-B480-42E1-A3F2-1974CBA30380}" presName="composite" presStyleCnt="0"/>
      <dgm:spPr/>
    </dgm:pt>
    <dgm:pt modelId="{53D6BDDB-0E7A-48EA-A939-2D2BCA20ED21}" type="pres">
      <dgm:prSet presAssocID="{D5E9FC4B-B480-42E1-A3F2-1974CBA30380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B458EE-4D60-4691-8460-945648D17230}" type="pres">
      <dgm:prSet presAssocID="{D5E9FC4B-B480-42E1-A3F2-1974CBA30380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AC5902-30AD-4344-9B4B-AF88E197E8BD}" type="pres">
      <dgm:prSet presAssocID="{2D9EA5F9-4EDE-4032-A580-636684713690}" presName="sp" presStyleCnt="0"/>
      <dgm:spPr/>
    </dgm:pt>
    <dgm:pt modelId="{C57F5C94-9EE7-443C-81A8-EEAFFB9B9FF5}" type="pres">
      <dgm:prSet presAssocID="{BA62EBAE-71FA-472F-BDD6-96DDA81B5CE9}" presName="composite" presStyleCnt="0"/>
      <dgm:spPr/>
    </dgm:pt>
    <dgm:pt modelId="{C233DC98-8C13-4489-AE94-708E4D99E193}" type="pres">
      <dgm:prSet presAssocID="{BA62EBAE-71FA-472F-BDD6-96DDA81B5CE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902270-9D26-4215-8070-69D611097C3E}" type="pres">
      <dgm:prSet presAssocID="{BA62EBAE-71FA-472F-BDD6-96DDA81B5CE9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6A53CF2-8372-4EAB-8347-4C1EB82EB5C4}" srcId="{84144960-0C8C-461F-A51A-F3E267836019}" destId="{5F491FD2-B307-4808-A9D9-4C34372E8D95}" srcOrd="0" destOrd="0" parTransId="{B03BCA83-89FF-4D6D-AE53-FA4A9437B1B9}" sibTransId="{8EB742FC-3902-4668-BE4C-8A1118B0B7C8}"/>
    <dgm:cxn modelId="{A8F96866-4FEE-405D-9916-76AA351C7248}" type="presOf" srcId="{D5E9FC4B-B480-42E1-A3F2-1974CBA30380}" destId="{53D6BDDB-0E7A-48EA-A939-2D2BCA20ED21}" srcOrd="0" destOrd="0" presId="urn:microsoft.com/office/officeart/2005/8/layout/chevron2"/>
    <dgm:cxn modelId="{7DB5B2BE-06C5-4999-8B48-D38733F36314}" srcId="{BA62EBAE-71FA-472F-BDD6-96DDA81B5CE9}" destId="{E1B73B12-98A7-48CE-8C89-D17849B5D7F4}" srcOrd="0" destOrd="0" parTransId="{F36A24C4-B774-4E4A-BAC7-9A443064C7F5}" sibTransId="{8B6D9E21-1069-4648-9EE7-6D8185995A27}"/>
    <dgm:cxn modelId="{E176811C-C9C9-44A3-A4D1-9B2A7EBFAB2B}" srcId="{E4285A5B-52FD-443F-9800-160BD59FAD0D}" destId="{24866CC4-09E8-4486-BC5A-3748934CB57F}" srcOrd="0" destOrd="0" parTransId="{0DD19138-5F10-4CFC-84E4-953C14C60828}" sibTransId="{49FC9D25-0B60-442E-8481-7BB3C6051AFA}"/>
    <dgm:cxn modelId="{8B5547A0-D29A-4AC6-8733-302B92C1F2CB}" type="presOf" srcId="{E1B73B12-98A7-48CE-8C89-D17849B5D7F4}" destId="{CE902270-9D26-4215-8070-69D611097C3E}" srcOrd="0" destOrd="0" presId="urn:microsoft.com/office/officeart/2005/8/layout/chevron2"/>
    <dgm:cxn modelId="{5DC987E6-84EC-4D55-B522-59B7BDE67C21}" srcId="{8AAB49E5-7685-4C82-8A08-E3502C6E157E}" destId="{F08038D6-17BB-4423-9778-341BAF734989}" srcOrd="0" destOrd="0" parTransId="{BCDFAA65-2DEB-4E85-9E5F-B367211505CF}" sibTransId="{4416A3A6-9214-4D07-A3CD-CE5994C899F6}"/>
    <dgm:cxn modelId="{59FBD2D3-B406-4B89-BA6B-357F2F3A4811}" type="presOf" srcId="{E5E05EB0-57FB-4467-B2FD-DF8A6B65773B}" destId="{C4B26000-D1B6-44E1-B521-3E18942F3CE5}" srcOrd="0" destOrd="0" presId="urn:microsoft.com/office/officeart/2005/8/layout/chevron2"/>
    <dgm:cxn modelId="{ED091F32-32F0-4B06-A2C0-2E6A7F593458}" srcId="{D5E9FC4B-B480-42E1-A3F2-1974CBA30380}" destId="{D200E61E-44C2-48DC-AC08-AC25D733C099}" srcOrd="0" destOrd="0" parTransId="{83E88B16-4111-4516-96DF-A718A4042C1D}" sibTransId="{C9A3FAEF-F9A0-42F5-8147-C2DE90C8F8DA}"/>
    <dgm:cxn modelId="{09EB347A-A9ED-410C-A308-32A9016CCE5D}" srcId="{E5E05EB0-57FB-4467-B2FD-DF8A6B65773B}" destId="{BA62EBAE-71FA-472F-BDD6-96DDA81B5CE9}" srcOrd="5" destOrd="0" parTransId="{B9167A59-251F-4F44-8BC9-E88083605D58}" sibTransId="{35DCDEA9-09CC-4A4D-8ABC-05C819280AE1}"/>
    <dgm:cxn modelId="{708968E6-30BD-4F7D-83EE-A1E6B0B66528}" type="presOf" srcId="{24866CC4-09E8-4486-BC5A-3748934CB57F}" destId="{3C317041-2DDD-456E-B7D7-B663E8FA52CE}" srcOrd="0" destOrd="0" presId="urn:microsoft.com/office/officeart/2005/8/layout/chevron2"/>
    <dgm:cxn modelId="{D1248151-E625-4614-8D8F-07A80911F344}" srcId="{E5E05EB0-57FB-4467-B2FD-DF8A6B65773B}" destId="{1CF130C2-A45B-40EE-A88C-AE0603807E60}" srcOrd="3" destOrd="0" parTransId="{A886050B-235A-4EAC-984C-B55C74864BDF}" sibTransId="{427126C9-3FCA-44CD-855B-752599C77C5A}"/>
    <dgm:cxn modelId="{3544F355-C0AD-4F73-8EEC-D269F1F41467}" type="presOf" srcId="{E4285A5B-52FD-443F-9800-160BD59FAD0D}" destId="{21FE2199-6DB4-446A-9D23-B3EC60A046AC}" srcOrd="0" destOrd="0" presId="urn:microsoft.com/office/officeart/2005/8/layout/chevron2"/>
    <dgm:cxn modelId="{943935DF-A694-43E9-9043-5458D08E0430}" srcId="{E5E05EB0-57FB-4467-B2FD-DF8A6B65773B}" destId="{84144960-0C8C-461F-A51A-F3E267836019}" srcOrd="1" destOrd="0" parTransId="{5EF78080-F7A5-4FED-AF4E-BC903BD0D032}" sibTransId="{7A76507E-5EE8-4441-BF68-3828BCD159EF}"/>
    <dgm:cxn modelId="{45CF56F0-A02B-4D83-B927-B9E85FE69A1B}" srcId="{E5E05EB0-57FB-4467-B2FD-DF8A6B65773B}" destId="{D5E9FC4B-B480-42E1-A3F2-1974CBA30380}" srcOrd="4" destOrd="0" parTransId="{8AAF065F-A97B-4542-A23A-7D1CA9E41E17}" sibTransId="{2D9EA5F9-4EDE-4032-A580-636684713690}"/>
    <dgm:cxn modelId="{D64E45BF-3ED7-4917-9698-BC2CD10D7661}" type="presOf" srcId="{62621E4C-4DC9-44EA-B293-930983D04148}" destId="{64DA43DD-7128-4AC0-A1EE-7BE8F152ACCF}" srcOrd="0" destOrd="0" presId="urn:microsoft.com/office/officeart/2005/8/layout/chevron2"/>
    <dgm:cxn modelId="{CD43A182-9024-4A0F-BCFC-DD5401C12481}" type="presOf" srcId="{F08038D6-17BB-4423-9778-341BAF734989}" destId="{5FB62528-D1E0-4D24-93A9-5A26D8814DDA}" srcOrd="0" destOrd="0" presId="urn:microsoft.com/office/officeart/2005/8/layout/chevron2"/>
    <dgm:cxn modelId="{F452360C-6400-467D-871C-5E1836451401}" type="presOf" srcId="{84144960-0C8C-461F-A51A-F3E267836019}" destId="{53645B8E-CF3A-413D-9B77-0B57FBF7FD67}" srcOrd="0" destOrd="0" presId="urn:microsoft.com/office/officeart/2005/8/layout/chevron2"/>
    <dgm:cxn modelId="{CC249D1F-57F5-4C57-BC62-9DB84E756BF0}" type="presOf" srcId="{1CF130C2-A45B-40EE-A88C-AE0603807E60}" destId="{FFE31D99-81EC-4CCF-8E08-D54B7B27B568}" srcOrd="0" destOrd="0" presId="urn:microsoft.com/office/officeart/2005/8/layout/chevron2"/>
    <dgm:cxn modelId="{03AEAD09-17D9-4C44-96F8-7BD14CABAF7E}" srcId="{E5E05EB0-57FB-4467-B2FD-DF8A6B65773B}" destId="{8AAB49E5-7685-4C82-8A08-E3502C6E157E}" srcOrd="2" destOrd="0" parTransId="{D81163D0-C79D-4519-9A08-A5DC5C8CC068}" sibTransId="{775EB6FD-2BC7-4E6D-A90A-B88B9C90571A}"/>
    <dgm:cxn modelId="{22A5B946-806E-4773-8794-1602FAEFBB93}" srcId="{E5E05EB0-57FB-4467-B2FD-DF8A6B65773B}" destId="{E4285A5B-52FD-443F-9800-160BD59FAD0D}" srcOrd="0" destOrd="0" parTransId="{EAD78A48-1E80-4AEA-8953-ABC2855B92FA}" sibTransId="{9F118579-442F-42AF-82E0-6B6F1DCFD8A3}"/>
    <dgm:cxn modelId="{0F199F59-A622-433E-B129-6E8D54002EF6}" type="presOf" srcId="{D200E61E-44C2-48DC-AC08-AC25D733C099}" destId="{19B458EE-4D60-4691-8460-945648D17230}" srcOrd="0" destOrd="0" presId="urn:microsoft.com/office/officeart/2005/8/layout/chevron2"/>
    <dgm:cxn modelId="{4C90DABD-BDFC-4D5B-A8E8-8C2161C30A69}" type="presOf" srcId="{8AAB49E5-7685-4C82-8A08-E3502C6E157E}" destId="{EF9E82AB-7F22-40CD-B1B7-57CA833664D4}" srcOrd="0" destOrd="0" presId="urn:microsoft.com/office/officeart/2005/8/layout/chevron2"/>
    <dgm:cxn modelId="{41105EE1-2B7B-48E5-8D64-33BEA4E35F3F}" srcId="{1CF130C2-A45B-40EE-A88C-AE0603807E60}" destId="{62621E4C-4DC9-44EA-B293-930983D04148}" srcOrd="0" destOrd="0" parTransId="{E1BC72A2-CA22-4818-A5E2-2304DD2B61F7}" sibTransId="{77FBEB22-6420-488B-8C3D-9976FC4E2F18}"/>
    <dgm:cxn modelId="{2D41BF37-F154-49CF-98DB-5CBD4D21A6D0}" type="presOf" srcId="{BA62EBAE-71FA-472F-BDD6-96DDA81B5CE9}" destId="{C233DC98-8C13-4489-AE94-708E4D99E193}" srcOrd="0" destOrd="0" presId="urn:microsoft.com/office/officeart/2005/8/layout/chevron2"/>
    <dgm:cxn modelId="{737D430D-9193-4744-8DB6-BE0399BEC56A}" type="presOf" srcId="{5F491FD2-B307-4808-A9D9-4C34372E8D95}" destId="{F16A52B2-4C28-41D2-A634-3BC8E5A6D48D}" srcOrd="0" destOrd="0" presId="urn:microsoft.com/office/officeart/2005/8/layout/chevron2"/>
    <dgm:cxn modelId="{DE451E23-B7D6-4A90-9B9E-578971EEC314}" type="presParOf" srcId="{C4B26000-D1B6-44E1-B521-3E18942F3CE5}" destId="{95482ECB-8C32-4318-A938-9DEB2FA3A39B}" srcOrd="0" destOrd="0" presId="urn:microsoft.com/office/officeart/2005/8/layout/chevron2"/>
    <dgm:cxn modelId="{61160400-6427-4EB1-B64D-7E9F16E80B94}" type="presParOf" srcId="{95482ECB-8C32-4318-A938-9DEB2FA3A39B}" destId="{21FE2199-6DB4-446A-9D23-B3EC60A046AC}" srcOrd="0" destOrd="0" presId="urn:microsoft.com/office/officeart/2005/8/layout/chevron2"/>
    <dgm:cxn modelId="{4F0F97EB-D536-4CE3-8B82-8FA95B67D118}" type="presParOf" srcId="{95482ECB-8C32-4318-A938-9DEB2FA3A39B}" destId="{3C317041-2DDD-456E-B7D7-B663E8FA52CE}" srcOrd="1" destOrd="0" presId="urn:microsoft.com/office/officeart/2005/8/layout/chevron2"/>
    <dgm:cxn modelId="{6F0B69BB-FC5B-49E6-84F0-B45DD0A049AE}" type="presParOf" srcId="{C4B26000-D1B6-44E1-B521-3E18942F3CE5}" destId="{DD94E3B5-5708-46F4-808B-277DAA324285}" srcOrd="1" destOrd="0" presId="urn:microsoft.com/office/officeart/2005/8/layout/chevron2"/>
    <dgm:cxn modelId="{70950FF5-8BF2-4699-858D-3F53EBCA2E13}" type="presParOf" srcId="{C4B26000-D1B6-44E1-B521-3E18942F3CE5}" destId="{2323DE10-613E-4540-90B5-2110B55B7AB6}" srcOrd="2" destOrd="0" presId="urn:microsoft.com/office/officeart/2005/8/layout/chevron2"/>
    <dgm:cxn modelId="{FB21A030-083D-4F50-8F47-4F68C27C4C01}" type="presParOf" srcId="{2323DE10-613E-4540-90B5-2110B55B7AB6}" destId="{53645B8E-CF3A-413D-9B77-0B57FBF7FD67}" srcOrd="0" destOrd="0" presId="urn:microsoft.com/office/officeart/2005/8/layout/chevron2"/>
    <dgm:cxn modelId="{940BC485-34A0-489C-9A9F-C51A57F71517}" type="presParOf" srcId="{2323DE10-613E-4540-90B5-2110B55B7AB6}" destId="{F16A52B2-4C28-41D2-A634-3BC8E5A6D48D}" srcOrd="1" destOrd="0" presId="urn:microsoft.com/office/officeart/2005/8/layout/chevron2"/>
    <dgm:cxn modelId="{A7752ABB-0FE6-4A5B-A346-43898FD2A06C}" type="presParOf" srcId="{C4B26000-D1B6-44E1-B521-3E18942F3CE5}" destId="{8A1D7B81-DC53-44E0-A68B-C9D003996875}" srcOrd="3" destOrd="0" presId="urn:microsoft.com/office/officeart/2005/8/layout/chevron2"/>
    <dgm:cxn modelId="{1F9CA9DF-FB7A-4E6C-902A-0EEC84B477CC}" type="presParOf" srcId="{C4B26000-D1B6-44E1-B521-3E18942F3CE5}" destId="{9254DA1F-42EF-4698-9C7A-24F3C2BDE523}" srcOrd="4" destOrd="0" presId="urn:microsoft.com/office/officeart/2005/8/layout/chevron2"/>
    <dgm:cxn modelId="{8492AC8F-9E16-4A67-A31B-BC3CB7390311}" type="presParOf" srcId="{9254DA1F-42EF-4698-9C7A-24F3C2BDE523}" destId="{EF9E82AB-7F22-40CD-B1B7-57CA833664D4}" srcOrd="0" destOrd="0" presId="urn:microsoft.com/office/officeart/2005/8/layout/chevron2"/>
    <dgm:cxn modelId="{50DDEE4A-82D8-4973-A456-9BAFFE59F039}" type="presParOf" srcId="{9254DA1F-42EF-4698-9C7A-24F3C2BDE523}" destId="{5FB62528-D1E0-4D24-93A9-5A26D8814DDA}" srcOrd="1" destOrd="0" presId="urn:microsoft.com/office/officeart/2005/8/layout/chevron2"/>
    <dgm:cxn modelId="{2D810AEC-5416-48C1-AF78-E446B38FAFEE}" type="presParOf" srcId="{C4B26000-D1B6-44E1-B521-3E18942F3CE5}" destId="{CE0BE423-B831-491A-90A2-27EB9A46749A}" srcOrd="5" destOrd="0" presId="urn:microsoft.com/office/officeart/2005/8/layout/chevron2"/>
    <dgm:cxn modelId="{A633B743-8A87-46C7-8F1F-EE57D9BDA1E2}" type="presParOf" srcId="{C4B26000-D1B6-44E1-B521-3E18942F3CE5}" destId="{2B7267CA-39BB-41C3-B47E-D25A79668142}" srcOrd="6" destOrd="0" presId="urn:microsoft.com/office/officeart/2005/8/layout/chevron2"/>
    <dgm:cxn modelId="{0BAA7C14-CAA5-44FB-A1A1-73C844805AFE}" type="presParOf" srcId="{2B7267CA-39BB-41C3-B47E-D25A79668142}" destId="{FFE31D99-81EC-4CCF-8E08-D54B7B27B568}" srcOrd="0" destOrd="0" presId="urn:microsoft.com/office/officeart/2005/8/layout/chevron2"/>
    <dgm:cxn modelId="{F5C6E449-6D74-4546-A39C-F5A1E8F474D3}" type="presParOf" srcId="{2B7267CA-39BB-41C3-B47E-D25A79668142}" destId="{64DA43DD-7128-4AC0-A1EE-7BE8F152ACCF}" srcOrd="1" destOrd="0" presId="urn:microsoft.com/office/officeart/2005/8/layout/chevron2"/>
    <dgm:cxn modelId="{CC6082C5-84B1-4D51-B767-A8217FC58188}" type="presParOf" srcId="{C4B26000-D1B6-44E1-B521-3E18942F3CE5}" destId="{D8F1F731-13A6-46CA-960A-E9B7FCC2A163}" srcOrd="7" destOrd="0" presId="urn:microsoft.com/office/officeart/2005/8/layout/chevron2"/>
    <dgm:cxn modelId="{07BEF5A0-30B1-4BCE-AA18-24FC95681A89}" type="presParOf" srcId="{C4B26000-D1B6-44E1-B521-3E18942F3CE5}" destId="{9624EFB2-9172-498E-A7B1-93F7C3C90DE3}" srcOrd="8" destOrd="0" presId="urn:microsoft.com/office/officeart/2005/8/layout/chevron2"/>
    <dgm:cxn modelId="{385ECB87-52EC-49AF-B082-B4591E130384}" type="presParOf" srcId="{9624EFB2-9172-498E-A7B1-93F7C3C90DE3}" destId="{53D6BDDB-0E7A-48EA-A939-2D2BCA20ED21}" srcOrd="0" destOrd="0" presId="urn:microsoft.com/office/officeart/2005/8/layout/chevron2"/>
    <dgm:cxn modelId="{60649467-74A7-47DF-AB33-726C5AFAA8F3}" type="presParOf" srcId="{9624EFB2-9172-498E-A7B1-93F7C3C90DE3}" destId="{19B458EE-4D60-4691-8460-945648D17230}" srcOrd="1" destOrd="0" presId="urn:microsoft.com/office/officeart/2005/8/layout/chevron2"/>
    <dgm:cxn modelId="{D320D2B2-E9D2-421F-BD28-3E4FAC52C004}" type="presParOf" srcId="{C4B26000-D1B6-44E1-B521-3E18942F3CE5}" destId="{C7AC5902-30AD-4344-9B4B-AF88E197E8BD}" srcOrd="9" destOrd="0" presId="urn:microsoft.com/office/officeart/2005/8/layout/chevron2"/>
    <dgm:cxn modelId="{65528F9E-9287-4749-8F60-7802520F82CF}" type="presParOf" srcId="{C4B26000-D1B6-44E1-B521-3E18942F3CE5}" destId="{C57F5C94-9EE7-443C-81A8-EEAFFB9B9FF5}" srcOrd="10" destOrd="0" presId="urn:microsoft.com/office/officeart/2005/8/layout/chevron2"/>
    <dgm:cxn modelId="{97FC257B-390C-4088-8E99-BFB6468CCF4E}" type="presParOf" srcId="{C57F5C94-9EE7-443C-81A8-EEAFFB9B9FF5}" destId="{C233DC98-8C13-4489-AE94-708E4D99E193}" srcOrd="0" destOrd="0" presId="urn:microsoft.com/office/officeart/2005/8/layout/chevron2"/>
    <dgm:cxn modelId="{DE9D9E1B-8164-4604-A2C7-E59CD768D844}" type="presParOf" srcId="{C57F5C94-9EE7-443C-81A8-EEAFFB9B9FF5}" destId="{CE902270-9D26-4215-8070-69D611097C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E2199-6DB4-446A-9D23-B3EC60A046AC}">
      <dsp:nvSpPr>
        <dsp:cNvPr id="0" name=""/>
        <dsp:cNvSpPr/>
      </dsp:nvSpPr>
      <dsp:spPr>
        <a:xfrm rot="5400000">
          <a:off x="-125761" y="126282"/>
          <a:ext cx="838411" cy="586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</a:t>
          </a:r>
          <a:endParaRPr lang="en-GB" sz="1600" kern="1200" dirty="0"/>
        </a:p>
      </dsp:txBody>
      <dsp:txXfrm rot="-5400000">
        <a:off x="1" y="293964"/>
        <a:ext cx="586888" cy="251523"/>
      </dsp:txXfrm>
    </dsp:sp>
    <dsp:sp modelId="{3C317041-2DDD-456E-B7D7-B663E8FA52CE}">
      <dsp:nvSpPr>
        <dsp:cNvPr id="0" name=""/>
        <dsp:cNvSpPr/>
      </dsp:nvSpPr>
      <dsp:spPr>
        <a:xfrm rot="5400000">
          <a:off x="3675112" y="-3087703"/>
          <a:ext cx="544967" cy="6721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Step 1 – </a:t>
          </a:r>
          <a:r>
            <a:rPr lang="en-GB" sz="1600" b="1" kern="1200" dirty="0" smtClean="0">
              <a:solidFill>
                <a:srgbClr val="FF0000"/>
              </a:solidFill>
            </a:rPr>
            <a:t>C</a:t>
          </a:r>
          <a:r>
            <a:rPr lang="en-GB" sz="1600" b="1" kern="1200" dirty="0" smtClean="0"/>
            <a:t>onduct</a:t>
          </a:r>
          <a:r>
            <a:rPr lang="en-GB" sz="1600" kern="1200" dirty="0" smtClean="0"/>
            <a:t> self assessment / baseline exercise of current position</a:t>
          </a:r>
          <a:endParaRPr lang="en-GB" sz="1600" kern="1200" dirty="0"/>
        </a:p>
      </dsp:txBody>
      <dsp:txXfrm rot="-5400000">
        <a:off x="586889" y="27123"/>
        <a:ext cx="6694812" cy="491761"/>
      </dsp:txXfrm>
    </dsp:sp>
    <dsp:sp modelId="{53645B8E-CF3A-413D-9B77-0B57FBF7FD67}">
      <dsp:nvSpPr>
        <dsp:cNvPr id="0" name=""/>
        <dsp:cNvSpPr/>
      </dsp:nvSpPr>
      <dsp:spPr>
        <a:xfrm rot="5400000">
          <a:off x="-125761" y="865692"/>
          <a:ext cx="838411" cy="586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H</a:t>
          </a:r>
          <a:endParaRPr lang="en-GB" sz="1600" kern="1200" dirty="0"/>
        </a:p>
      </dsp:txBody>
      <dsp:txXfrm rot="-5400000">
        <a:off x="1" y="1033374"/>
        <a:ext cx="586888" cy="251523"/>
      </dsp:txXfrm>
    </dsp:sp>
    <dsp:sp modelId="{F16A52B2-4C28-41D2-A634-3BC8E5A6D48D}">
      <dsp:nvSpPr>
        <dsp:cNvPr id="0" name=""/>
        <dsp:cNvSpPr/>
      </dsp:nvSpPr>
      <dsp:spPr>
        <a:xfrm rot="5400000">
          <a:off x="3675112" y="-2348293"/>
          <a:ext cx="544967" cy="6721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Step 2 – </a:t>
          </a:r>
          <a:r>
            <a:rPr lang="en-GB" sz="1600" b="1" kern="1200" dirty="0" smtClean="0">
              <a:solidFill>
                <a:srgbClr val="FF0000"/>
              </a:solidFill>
            </a:rPr>
            <a:t>H</a:t>
          </a:r>
          <a:r>
            <a:rPr lang="en-GB" sz="1600" b="1" kern="1200" dirty="0" smtClean="0"/>
            <a:t>ighlight</a:t>
          </a:r>
          <a:r>
            <a:rPr lang="en-GB" sz="1600" kern="1200" dirty="0" smtClean="0"/>
            <a:t>  and communicate aims and goals</a:t>
          </a:r>
          <a:endParaRPr lang="en-GB" sz="1600" kern="1200" dirty="0"/>
        </a:p>
      </dsp:txBody>
      <dsp:txXfrm rot="-5400000">
        <a:off x="586889" y="766533"/>
        <a:ext cx="6694812" cy="491761"/>
      </dsp:txXfrm>
    </dsp:sp>
    <dsp:sp modelId="{EF9E82AB-7F22-40CD-B1B7-57CA833664D4}">
      <dsp:nvSpPr>
        <dsp:cNvPr id="0" name=""/>
        <dsp:cNvSpPr/>
      </dsp:nvSpPr>
      <dsp:spPr>
        <a:xfrm rot="5400000">
          <a:off x="-125761" y="1605102"/>
          <a:ext cx="838411" cy="586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</a:t>
          </a:r>
          <a:endParaRPr lang="en-GB" sz="1600" kern="1200" dirty="0"/>
        </a:p>
      </dsp:txBody>
      <dsp:txXfrm rot="-5400000">
        <a:off x="1" y="1772784"/>
        <a:ext cx="586888" cy="251523"/>
      </dsp:txXfrm>
    </dsp:sp>
    <dsp:sp modelId="{5FB62528-D1E0-4D24-93A9-5A26D8814DDA}">
      <dsp:nvSpPr>
        <dsp:cNvPr id="0" name=""/>
        <dsp:cNvSpPr/>
      </dsp:nvSpPr>
      <dsp:spPr>
        <a:xfrm rot="5400000">
          <a:off x="3675112" y="-1608883"/>
          <a:ext cx="544967" cy="6721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Step 3 – </a:t>
          </a:r>
          <a:r>
            <a:rPr lang="en-GB" sz="1600" b="1" kern="1200" dirty="0" smtClean="0">
              <a:solidFill>
                <a:srgbClr val="FF0000"/>
              </a:solidFill>
            </a:rPr>
            <a:t>O</a:t>
          </a:r>
          <a:r>
            <a:rPr lang="en-GB" sz="1600" b="1" kern="1200" dirty="0" smtClean="0">
              <a:solidFill>
                <a:schemeClr val="tx1"/>
              </a:solidFill>
            </a:rPr>
            <a:t>btain</a:t>
          </a:r>
          <a:r>
            <a:rPr lang="en-GB" sz="1600" b="0" kern="1200" dirty="0" smtClean="0">
              <a:solidFill>
                <a:schemeClr val="tx1"/>
              </a:solidFill>
            </a:rPr>
            <a:t> </a:t>
          </a:r>
          <a:r>
            <a:rPr lang="en-GB" sz="1600" kern="1200" dirty="0" smtClean="0"/>
            <a:t>training and resource pack </a:t>
          </a:r>
          <a:endParaRPr lang="en-GB" sz="1600" kern="1200" dirty="0"/>
        </a:p>
      </dsp:txBody>
      <dsp:txXfrm rot="-5400000">
        <a:off x="586889" y="1505943"/>
        <a:ext cx="6694812" cy="491761"/>
      </dsp:txXfrm>
    </dsp:sp>
    <dsp:sp modelId="{FFE31D99-81EC-4CCF-8E08-D54B7B27B568}">
      <dsp:nvSpPr>
        <dsp:cNvPr id="0" name=""/>
        <dsp:cNvSpPr/>
      </dsp:nvSpPr>
      <dsp:spPr>
        <a:xfrm rot="5400000">
          <a:off x="-125761" y="2344513"/>
          <a:ext cx="838411" cy="586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</a:t>
          </a:r>
          <a:endParaRPr lang="en-GB" sz="1600" kern="1200" dirty="0"/>
        </a:p>
      </dsp:txBody>
      <dsp:txXfrm rot="-5400000">
        <a:off x="1" y="2512195"/>
        <a:ext cx="586888" cy="251523"/>
      </dsp:txXfrm>
    </dsp:sp>
    <dsp:sp modelId="{64DA43DD-7128-4AC0-A1EE-7BE8F152ACCF}">
      <dsp:nvSpPr>
        <dsp:cNvPr id="0" name=""/>
        <dsp:cNvSpPr/>
      </dsp:nvSpPr>
      <dsp:spPr>
        <a:xfrm rot="5400000">
          <a:off x="3675112" y="-869472"/>
          <a:ext cx="544967" cy="6721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Step 4 – </a:t>
          </a:r>
          <a:r>
            <a:rPr lang="en-GB" sz="1600" b="1" kern="1200" dirty="0" smtClean="0">
              <a:solidFill>
                <a:srgbClr val="FF0000"/>
              </a:solidFill>
            </a:rPr>
            <a:t>I</a:t>
          </a:r>
          <a:r>
            <a:rPr lang="en-GB" sz="1600" b="1" kern="1200" dirty="0" smtClean="0">
              <a:solidFill>
                <a:schemeClr val="tx1"/>
              </a:solidFill>
            </a:rPr>
            <a:t>nitiate  </a:t>
          </a:r>
          <a:r>
            <a:rPr lang="en-GB" sz="1600" b="0" u="sng" kern="1200" dirty="0" smtClean="0">
              <a:solidFill>
                <a:schemeClr val="tx1"/>
              </a:solidFill>
            </a:rPr>
            <a:t>6 Actions</a:t>
          </a:r>
          <a:endParaRPr lang="en-GB" sz="1600" b="0" u="sng" kern="1200" dirty="0">
            <a:solidFill>
              <a:schemeClr val="tx1"/>
            </a:solidFill>
          </a:endParaRPr>
        </a:p>
      </dsp:txBody>
      <dsp:txXfrm rot="-5400000">
        <a:off x="586889" y="2245354"/>
        <a:ext cx="6694812" cy="491761"/>
      </dsp:txXfrm>
    </dsp:sp>
    <dsp:sp modelId="{53D6BDDB-0E7A-48EA-A939-2D2BCA20ED21}">
      <dsp:nvSpPr>
        <dsp:cNvPr id="0" name=""/>
        <dsp:cNvSpPr/>
      </dsp:nvSpPr>
      <dsp:spPr>
        <a:xfrm rot="5400000">
          <a:off x="-125761" y="3083923"/>
          <a:ext cx="838411" cy="586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</a:t>
          </a:r>
          <a:endParaRPr lang="en-GB" sz="1600" kern="1200" dirty="0"/>
        </a:p>
      </dsp:txBody>
      <dsp:txXfrm rot="-5400000">
        <a:off x="1" y="3251605"/>
        <a:ext cx="586888" cy="251523"/>
      </dsp:txXfrm>
    </dsp:sp>
    <dsp:sp modelId="{19B458EE-4D60-4691-8460-945648D17230}">
      <dsp:nvSpPr>
        <dsp:cNvPr id="0" name=""/>
        <dsp:cNvSpPr/>
      </dsp:nvSpPr>
      <dsp:spPr>
        <a:xfrm rot="5400000">
          <a:off x="3675112" y="-130062"/>
          <a:ext cx="544967" cy="6721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Step 5 –</a:t>
          </a:r>
          <a:r>
            <a:rPr lang="en-GB" sz="1600" b="1" kern="1200" dirty="0" smtClean="0"/>
            <a:t> </a:t>
          </a:r>
          <a:r>
            <a:rPr lang="en-GB" sz="1600" b="1" kern="1200" dirty="0" smtClean="0">
              <a:solidFill>
                <a:srgbClr val="FF0000"/>
              </a:solidFill>
            </a:rPr>
            <a:t>C</a:t>
          </a:r>
          <a:r>
            <a:rPr lang="en-GB" sz="1600" b="1" kern="1200" dirty="0" smtClean="0">
              <a:solidFill>
                <a:schemeClr val="tx1"/>
              </a:solidFill>
            </a:rPr>
            <a:t>ollect</a:t>
          </a:r>
          <a:r>
            <a:rPr lang="en-GB" sz="1600" b="1" kern="1200" dirty="0" smtClean="0">
              <a:solidFill>
                <a:srgbClr val="FF0000"/>
              </a:solidFill>
            </a:rPr>
            <a:t> </a:t>
          </a:r>
          <a:r>
            <a:rPr lang="en-GB" sz="1600" b="0" kern="1200" dirty="0" smtClean="0">
              <a:solidFill>
                <a:schemeClr val="tx1"/>
              </a:solidFill>
            </a:rPr>
            <a:t>evidence</a:t>
          </a:r>
          <a:endParaRPr lang="en-GB" sz="1600" b="0" kern="1200" dirty="0">
            <a:solidFill>
              <a:schemeClr val="tx1"/>
            </a:solidFill>
          </a:endParaRPr>
        </a:p>
      </dsp:txBody>
      <dsp:txXfrm rot="-5400000">
        <a:off x="586889" y="2984764"/>
        <a:ext cx="6694812" cy="491761"/>
      </dsp:txXfrm>
    </dsp:sp>
    <dsp:sp modelId="{C233DC98-8C13-4489-AE94-708E4D99E193}">
      <dsp:nvSpPr>
        <dsp:cNvPr id="0" name=""/>
        <dsp:cNvSpPr/>
      </dsp:nvSpPr>
      <dsp:spPr>
        <a:xfrm rot="5400000">
          <a:off x="-125761" y="3823333"/>
          <a:ext cx="838411" cy="586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</a:t>
          </a:r>
          <a:endParaRPr lang="en-GB" sz="1600" kern="1200" dirty="0"/>
        </a:p>
      </dsp:txBody>
      <dsp:txXfrm rot="-5400000">
        <a:off x="1" y="3991015"/>
        <a:ext cx="586888" cy="251523"/>
      </dsp:txXfrm>
    </dsp:sp>
    <dsp:sp modelId="{CE902270-9D26-4215-8070-69D611097C3E}">
      <dsp:nvSpPr>
        <dsp:cNvPr id="0" name=""/>
        <dsp:cNvSpPr/>
      </dsp:nvSpPr>
      <dsp:spPr>
        <a:xfrm rot="5400000">
          <a:off x="3675112" y="609347"/>
          <a:ext cx="544967" cy="67214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Step 6 –</a:t>
          </a:r>
          <a:r>
            <a:rPr lang="en-GB" sz="1600" b="1" kern="1200" dirty="0" smtClean="0"/>
            <a:t> </a:t>
          </a:r>
          <a:r>
            <a:rPr lang="en-GB" sz="1600" b="1" kern="1200" dirty="0" smtClean="0">
              <a:solidFill>
                <a:srgbClr val="FF0000"/>
              </a:solidFill>
            </a:rPr>
            <a:t>E</a:t>
          </a:r>
          <a:r>
            <a:rPr lang="en-GB" sz="1600" b="1" kern="1200" dirty="0" smtClean="0"/>
            <a:t>valuate </a:t>
          </a:r>
          <a:r>
            <a:rPr lang="en-GB" sz="1600" kern="1200" dirty="0" smtClean="0"/>
            <a:t>progress and review wider options and longer term plans</a:t>
          </a:r>
          <a:endParaRPr lang="en-GB" sz="1600" kern="1200" dirty="0"/>
        </a:p>
      </dsp:txBody>
      <dsp:txXfrm rot="-5400000">
        <a:off x="586889" y="3724174"/>
        <a:ext cx="6694812" cy="4917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6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974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(no arrow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80295"/>
            <a:ext cx="7841707" cy="3950736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4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7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56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84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57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8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78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4A081-E2E1-439C-8885-E0A424AA0A3B}" type="datetimeFigureOut">
              <a:rPr lang="en-GB" smtClean="0"/>
              <a:t>12/05/2017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E286-FE14-4AC6-BF2D-3592B9B36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2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Choice – 6 Steps, 6 Actions, 6 Weeks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665427"/>
              </p:ext>
            </p:extLst>
          </p:nvPr>
        </p:nvGraphicFramePr>
        <p:xfrm>
          <a:off x="216024" y="1916832"/>
          <a:ext cx="73083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3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584176"/>
          </a:xfrm>
        </p:spPr>
        <p:txBody>
          <a:bodyPr>
            <a:normAutofit/>
          </a:bodyPr>
          <a:lstStyle/>
          <a:p>
            <a:r>
              <a:rPr lang="en-GB" dirty="0" smtClean="0"/>
              <a:t>  Personalisation and Choice  in Primary Care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362992"/>
              </p:ext>
            </p:extLst>
          </p:nvPr>
        </p:nvGraphicFramePr>
        <p:xfrm>
          <a:off x="457200" y="1916832"/>
          <a:ext cx="7842250" cy="476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Front</a:t>
                      </a:r>
                      <a:r>
                        <a:rPr lang="en-GB" baseline="0" dirty="0" smtClean="0"/>
                        <a:t> of House Choices</a:t>
                      </a:r>
                      <a:r>
                        <a:rPr lang="en-GB" dirty="0" smtClean="0"/>
                        <a:t>- Improved</a:t>
                      </a:r>
                      <a:r>
                        <a:rPr lang="en-GB" baseline="0" dirty="0" smtClean="0"/>
                        <a:t> signposting and navigation- using standardised GP Practice websites  with link to community health services, social prescribing  and self care support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Personalised Planning</a:t>
                      </a:r>
                      <a:r>
                        <a:rPr lang="en-GB" baseline="0" dirty="0" smtClean="0"/>
                        <a:t> and Scheduling </a:t>
                      </a:r>
                      <a:r>
                        <a:rPr lang="en-GB" dirty="0" smtClean="0"/>
                        <a:t>– Booking</a:t>
                      </a:r>
                      <a:r>
                        <a:rPr lang="en-GB" baseline="0" dirty="0" smtClean="0"/>
                        <a:t> appointments, ordering prescriptions , access to medical records +test results  and </a:t>
                      </a:r>
                      <a:r>
                        <a:rPr lang="en-GB" baseline="0" smtClean="0"/>
                        <a:t>person centred </a:t>
                      </a:r>
                      <a:r>
                        <a:rPr lang="en-GB" baseline="0" dirty="0" smtClean="0"/>
                        <a:t>care planning </a:t>
                      </a:r>
                      <a:r>
                        <a:rPr lang="en-GB" baseline="0" smtClean="0"/>
                        <a:t>/ </a:t>
                      </a:r>
                      <a:r>
                        <a:rPr lang="en-GB" i="1" baseline="0" smtClean="0"/>
                        <a:t>IPC </a:t>
                      </a:r>
                      <a:r>
                        <a:rPr lang="en-GB" baseline="0" smtClean="0"/>
                        <a:t>personal </a:t>
                      </a:r>
                      <a:r>
                        <a:rPr lang="en-GB" baseline="0" dirty="0" smtClean="0"/>
                        <a:t>health budgets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Convenient</a:t>
                      </a:r>
                      <a:r>
                        <a:rPr lang="en-GB" dirty="0" smtClean="0"/>
                        <a:t> Access- Multiple forms of access</a:t>
                      </a:r>
                      <a:r>
                        <a:rPr lang="en-GB" baseline="0" dirty="0" smtClean="0"/>
                        <a:t> and new consultation types (video /email/instant messaging / translation services) available any time and any place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Shared Decision</a:t>
                      </a:r>
                      <a:r>
                        <a:rPr lang="en-GB" baseline="0" dirty="0" smtClean="0"/>
                        <a:t> Making and </a:t>
                      </a:r>
                      <a:r>
                        <a:rPr lang="en-GB" dirty="0" smtClean="0"/>
                        <a:t>Choice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dirty="0" smtClean="0"/>
                        <a:t>Referral - Directories</a:t>
                      </a:r>
                      <a:r>
                        <a:rPr lang="en-GB" baseline="0" dirty="0" smtClean="0"/>
                        <a:t> of Services / </a:t>
                      </a:r>
                      <a:r>
                        <a:rPr lang="en-GB" baseline="0" dirty="0" err="1" smtClean="0"/>
                        <a:t>eRS</a:t>
                      </a:r>
                      <a:r>
                        <a:rPr lang="en-GB" baseline="0" dirty="0" smtClean="0"/>
                        <a:t> / Capacity Flags / </a:t>
                      </a:r>
                      <a:r>
                        <a:rPr lang="en-GB" dirty="0" smtClean="0"/>
                        <a:t>Advice and Guidance Services / Social</a:t>
                      </a:r>
                      <a:r>
                        <a:rPr lang="en-GB" baseline="0" dirty="0" smtClean="0"/>
                        <a:t> Prescribing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Consent and Control  - of</a:t>
                      </a:r>
                      <a:r>
                        <a:rPr lang="en-GB" baseline="0" dirty="0" smtClean="0"/>
                        <a:t> personal information and shared health records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Offline</a:t>
                      </a:r>
                      <a:r>
                        <a:rPr lang="en-GB" baseline="0" dirty="0" smtClean="0"/>
                        <a:t> Choices - when the human touch is needed</a:t>
                      </a:r>
                      <a:r>
                        <a:rPr lang="en-GB" dirty="0" smtClean="0"/>
                        <a:t>  -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eg</a:t>
                      </a:r>
                      <a:r>
                        <a:rPr lang="en-GB" baseline="0" dirty="0" smtClean="0"/>
                        <a:t> Pharmacy First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58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Choice and GP Access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38% would like appointments before 8am</a:t>
            </a:r>
          </a:p>
          <a:p>
            <a:r>
              <a:rPr lang="en-GB" dirty="0" smtClean="0"/>
              <a:t>76% would like appointments after 6.30pm</a:t>
            </a:r>
          </a:p>
          <a:p>
            <a:r>
              <a:rPr lang="en-GB" dirty="0" smtClean="0"/>
              <a:t>79% would like appointments on a Saturday</a:t>
            </a:r>
          </a:p>
          <a:p>
            <a:r>
              <a:rPr lang="en-GB" dirty="0" smtClean="0"/>
              <a:t>50% can not access an appointment on the day they wanted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5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624191"/>
              </p:ext>
            </p:extLst>
          </p:nvPr>
        </p:nvGraphicFramePr>
        <p:xfrm>
          <a:off x="92107" y="0"/>
          <a:ext cx="8944389" cy="703559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399990"/>
                <a:gridCol w="1166660"/>
                <a:gridCol w="1166660"/>
                <a:gridCol w="1166660"/>
                <a:gridCol w="1322214"/>
                <a:gridCol w="1477769"/>
                <a:gridCol w="1244436"/>
              </a:tblGrid>
              <a:tr h="1084783">
                <a:tc>
                  <a:txBody>
                    <a:bodyPr/>
                    <a:lstStyle/>
                    <a:p>
                      <a:endParaRPr lang="en-GB" sz="16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GB" sz="1600" dirty="0" smtClean="0"/>
                        <a:t>onsider</a:t>
                      </a:r>
                      <a:r>
                        <a:rPr lang="en-GB" sz="1600" baseline="0" dirty="0" smtClean="0"/>
                        <a:t> Current Position</a:t>
                      </a:r>
                      <a:endParaRPr lang="en-GB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H</a:t>
                      </a:r>
                      <a:r>
                        <a:rPr lang="en-GB" sz="1600" dirty="0" smtClean="0"/>
                        <a:t>ighlight </a:t>
                      </a:r>
                    </a:p>
                    <a:p>
                      <a:r>
                        <a:rPr lang="en-GB" sz="1600" dirty="0" smtClean="0"/>
                        <a:t>Aims and Goals</a:t>
                      </a:r>
                      <a:endParaRPr lang="en-GB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en-GB" sz="1600" dirty="0" smtClean="0"/>
                        <a:t>btain</a:t>
                      </a:r>
                    </a:p>
                    <a:p>
                      <a:r>
                        <a:rPr lang="en-GB" sz="1600" dirty="0" smtClean="0"/>
                        <a:t>Training/</a:t>
                      </a:r>
                    </a:p>
                    <a:p>
                      <a:r>
                        <a:rPr lang="en-GB" sz="1600" dirty="0" smtClean="0"/>
                        <a:t>Support</a:t>
                      </a:r>
                      <a:r>
                        <a:rPr lang="en-GB" sz="1600" baseline="0" dirty="0" smtClean="0"/>
                        <a:t> package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nitiate</a:t>
                      </a:r>
                      <a:endParaRPr lang="en-GB" sz="1600" dirty="0" smtClean="0"/>
                    </a:p>
                    <a:p>
                      <a:r>
                        <a:rPr lang="en-GB" sz="1600" dirty="0" smtClean="0"/>
                        <a:t> 6 Actions</a:t>
                      </a:r>
                      <a:endParaRPr lang="en-GB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GB" sz="1600" dirty="0" smtClean="0"/>
                        <a:t>ollect</a:t>
                      </a:r>
                      <a:r>
                        <a:rPr lang="en-GB" sz="1600" baseline="0" dirty="0" smtClean="0"/>
                        <a:t> Evidence</a:t>
                      </a:r>
                      <a:r>
                        <a:rPr lang="en-GB" sz="1600" dirty="0" smtClean="0"/>
                        <a:t>  and sources of assurance</a:t>
                      </a:r>
                      <a:r>
                        <a:rPr lang="en-GB" sz="1600" baseline="0" dirty="0" smtClean="0"/>
                        <a:t> </a:t>
                      </a:r>
                      <a:endParaRPr lang="en-GB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GB" sz="1600" dirty="0" smtClean="0"/>
                        <a:t>valuate</a:t>
                      </a:r>
                    </a:p>
                    <a:p>
                      <a:r>
                        <a:rPr lang="en-GB" sz="1600" dirty="0" smtClean="0"/>
                        <a:t>Impact /</a:t>
                      </a:r>
                      <a:r>
                        <a:rPr lang="en-GB" sz="1600" baseline="0" dirty="0" smtClean="0"/>
                        <a:t> agree</a:t>
                      </a:r>
                      <a:r>
                        <a:rPr lang="en-GB" sz="1600" dirty="0" smtClean="0"/>
                        <a:t> next steps</a:t>
                      </a:r>
                      <a:endParaRPr lang="en-GB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2279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1) Patients aware of their Choices</a:t>
                      </a:r>
                      <a:endParaRPr lang="en-GB" sz="12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What</a:t>
                      </a:r>
                      <a:r>
                        <a:rPr lang="en-GB" sz="1200" baseline="0" dirty="0" smtClean="0"/>
                        <a:t> is the</a:t>
                      </a:r>
                      <a:r>
                        <a:rPr lang="en-GB" sz="1200" dirty="0" smtClean="0"/>
                        <a:t> current level of awareness 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Set awareness goal (Minimum standard 1)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Patient</a:t>
                      </a:r>
                      <a:r>
                        <a:rPr lang="en-GB" sz="1200" baseline="0" dirty="0" smtClean="0"/>
                        <a:t> Awareness Pack</a:t>
                      </a: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1.1</a:t>
                      </a:r>
                      <a:r>
                        <a:rPr lang="en-GB" sz="1200" baseline="0" dirty="0" smtClean="0"/>
                        <a:t> to 1.</a:t>
                      </a:r>
                      <a:r>
                        <a:rPr lang="en-GB" sz="1200" dirty="0" smtClean="0"/>
                        <a:t>6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eRS</a:t>
                      </a:r>
                      <a:r>
                        <a:rPr lang="en-GB" sz="1200" baseline="0" dirty="0" smtClean="0"/>
                        <a:t> survey data about levels of awareness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Improved Patient experience and  Patient Activation Scores</a:t>
                      </a:r>
                      <a:endParaRPr lang="en-GB" sz="1200" dirty="0"/>
                    </a:p>
                  </a:txBody>
                  <a:tcPr/>
                </a:tc>
              </a:tr>
              <a:tr h="836833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 2) GPs </a:t>
                      </a:r>
                    </a:p>
                    <a:p>
                      <a:r>
                        <a:rPr lang="en-GB" sz="1200" b="1" dirty="0" smtClean="0"/>
                        <a:t>Aware and want to</a:t>
                      </a:r>
                      <a:r>
                        <a:rPr lang="en-GB" sz="1200" b="1" baseline="0" dirty="0" smtClean="0"/>
                        <a:t> support Choice</a:t>
                      </a:r>
                      <a:endParaRPr lang="en-GB" sz="12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What</a:t>
                      </a:r>
                      <a:r>
                        <a:rPr lang="en-GB" sz="1200" baseline="0" dirty="0" smtClean="0"/>
                        <a:t> is the </a:t>
                      </a:r>
                      <a:r>
                        <a:rPr lang="en-GB" sz="1200" dirty="0" smtClean="0"/>
                        <a:t>current </a:t>
                      </a:r>
                      <a:r>
                        <a:rPr lang="en-GB" sz="1200" baseline="0" dirty="0" smtClean="0"/>
                        <a:t> utilisation of </a:t>
                      </a:r>
                      <a:r>
                        <a:rPr lang="en-GB" sz="1200" baseline="0" dirty="0" err="1" smtClean="0"/>
                        <a:t>eRS</a:t>
                      </a:r>
                      <a:r>
                        <a:rPr lang="en-GB" sz="1200" baseline="0" dirty="0" smtClean="0"/>
                        <a:t> 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Set engagement goal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GP Awareness</a:t>
                      </a:r>
                      <a:r>
                        <a:rPr lang="en-GB" sz="1200" baseline="0" dirty="0" smtClean="0"/>
                        <a:t> Pack</a:t>
                      </a:r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2.1</a:t>
                      </a:r>
                      <a:r>
                        <a:rPr lang="en-GB" sz="1200" baseline="0" dirty="0" smtClean="0"/>
                        <a:t> to 2.6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eRS</a:t>
                      </a:r>
                      <a:r>
                        <a:rPr lang="en-GB" sz="1200" dirty="0" smtClean="0"/>
                        <a:t> utilisation data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Reduced</a:t>
                      </a:r>
                      <a:r>
                        <a:rPr lang="en-GB" sz="1200" baseline="0" dirty="0" smtClean="0"/>
                        <a:t>  levels of referrals and DNAs </a:t>
                      </a:r>
                      <a:endParaRPr lang="en-GB" sz="1200" dirty="0"/>
                    </a:p>
                  </a:txBody>
                  <a:tcPr/>
                </a:tc>
              </a:tr>
              <a:tr h="102279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3) Information </a:t>
                      </a:r>
                    </a:p>
                    <a:p>
                      <a:r>
                        <a:rPr lang="en-GB" sz="1200" b="1" dirty="0" smtClean="0"/>
                        <a:t>for</a:t>
                      </a:r>
                    </a:p>
                    <a:p>
                      <a:r>
                        <a:rPr lang="en-GB" sz="1200" b="1" dirty="0" smtClean="0"/>
                        <a:t>Shared Decision Making</a:t>
                      </a:r>
                      <a:endParaRPr lang="en-GB" sz="12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What information is currently</a:t>
                      </a:r>
                      <a:r>
                        <a:rPr lang="en-GB" sz="1200" baseline="0" dirty="0" smtClean="0"/>
                        <a:t> available 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Set shared decision making  goal (Minimum standard</a:t>
                      </a:r>
                      <a:r>
                        <a:rPr lang="en-GB" sz="1200" baseline="0" dirty="0" smtClean="0"/>
                        <a:t> 2)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Choice Information Bank and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GP Training Pack</a:t>
                      </a:r>
                      <a:endParaRPr lang="en-GB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3.</a:t>
                      </a:r>
                      <a:r>
                        <a:rPr lang="en-GB" sz="1200" baseline="0" dirty="0" smtClean="0"/>
                        <a:t>1 to 3.6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eRS</a:t>
                      </a:r>
                      <a:r>
                        <a:rPr lang="en-GB" sz="1200" baseline="0" dirty="0" smtClean="0"/>
                        <a:t> survey data about shared decision making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Improved</a:t>
                      </a:r>
                      <a:r>
                        <a:rPr lang="en-GB" sz="1200" baseline="0" dirty="0" smtClean="0"/>
                        <a:t> RTT and reduced referrals</a:t>
                      </a:r>
                      <a:endParaRPr lang="en-GB" sz="1200" dirty="0"/>
                    </a:p>
                  </a:txBody>
                  <a:tcPr/>
                </a:tc>
              </a:tr>
              <a:tr h="1208758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4) Build Choice</a:t>
                      </a:r>
                      <a:r>
                        <a:rPr lang="en-GB" sz="1200" b="1" baseline="0" dirty="0" smtClean="0"/>
                        <a:t> into</a:t>
                      </a:r>
                    </a:p>
                    <a:p>
                      <a:r>
                        <a:rPr lang="en-GB" sz="1200" b="1" dirty="0" smtClean="0"/>
                        <a:t>Contracting and Commissioning</a:t>
                      </a:r>
                    </a:p>
                    <a:p>
                      <a:r>
                        <a:rPr lang="en-GB" sz="1200" b="1" dirty="0" smtClean="0"/>
                        <a:t>Plans </a:t>
                      </a:r>
                      <a:endParaRPr lang="en-GB" sz="12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What do current plans</a:t>
                      </a:r>
                      <a:r>
                        <a:rPr lang="en-GB" sz="1200" baseline="0" dirty="0" smtClean="0"/>
                        <a:t> say about choice 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Set commissioning goals (Minimum</a:t>
                      </a:r>
                      <a:r>
                        <a:rPr lang="en-GB" sz="1200" baseline="0" dirty="0" smtClean="0"/>
                        <a:t> standards 3,4 and 5)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CCG</a:t>
                      </a:r>
                      <a:r>
                        <a:rPr lang="en-GB" sz="1200" baseline="0" dirty="0" smtClean="0"/>
                        <a:t> Training Pack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4.1.to</a:t>
                      </a:r>
                      <a:r>
                        <a:rPr lang="en-GB" sz="1200" baseline="0" dirty="0" smtClean="0"/>
                        <a:t> 4.6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Changes</a:t>
                      </a:r>
                      <a:r>
                        <a:rPr lang="en-GB" sz="1200" baseline="0" dirty="0" smtClean="0"/>
                        <a:t> in contracting and commissioning  plans and intentions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Improved</a:t>
                      </a:r>
                      <a:r>
                        <a:rPr lang="en-GB" sz="1200" baseline="0" dirty="0" smtClean="0"/>
                        <a:t> levels of supported self management</a:t>
                      </a:r>
                      <a:endParaRPr lang="en-GB" sz="1200" dirty="0"/>
                    </a:p>
                  </a:txBody>
                  <a:tcPr/>
                </a:tc>
              </a:tr>
              <a:tr h="1022795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5) Choice embedded within referral</a:t>
                      </a:r>
                      <a:r>
                        <a:rPr lang="en-GB" sz="1200" b="1" baseline="0" dirty="0" smtClean="0"/>
                        <a:t> models, protocols and clinical pathways</a:t>
                      </a:r>
                      <a:endParaRPr lang="en-GB" sz="12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Base</a:t>
                      </a:r>
                      <a:r>
                        <a:rPr lang="en-GB" sz="1200" baseline="0" dirty="0" smtClean="0"/>
                        <a:t>line current services and referral patterns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Set RTT</a:t>
                      </a:r>
                      <a:r>
                        <a:rPr lang="en-GB" sz="1200" baseline="0" dirty="0" smtClean="0"/>
                        <a:t> goals </a:t>
                      </a:r>
                      <a:r>
                        <a:rPr lang="en-GB" sz="1200" dirty="0" smtClean="0"/>
                        <a:t>(Minimum</a:t>
                      </a:r>
                      <a:r>
                        <a:rPr lang="en-GB" sz="1200" baseline="0" dirty="0" smtClean="0"/>
                        <a:t> standards 6,7,8, and 9)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Demand Management Guides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5.1</a:t>
                      </a:r>
                      <a:r>
                        <a:rPr lang="en-GB" sz="1200" baseline="0" dirty="0" smtClean="0"/>
                        <a:t> to 5.6</a:t>
                      </a:r>
                      <a:endParaRPr lang="en-GB" sz="1200" dirty="0" smtClean="0"/>
                    </a:p>
                    <a:p>
                      <a:endParaRPr lang="en-GB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err="1" smtClean="0"/>
                        <a:t>eRS</a:t>
                      </a:r>
                      <a:r>
                        <a:rPr lang="en-GB" sz="1200" baseline="0" dirty="0" smtClean="0"/>
                        <a:t> referral data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Reductions in demand and  improved  RTT performance </a:t>
                      </a:r>
                      <a:endParaRPr lang="en-GB" sz="1200" dirty="0"/>
                    </a:p>
                  </a:txBody>
                  <a:tcPr/>
                </a:tc>
              </a:tr>
              <a:tr h="836833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6) CCG Assurance systems are in place for choice</a:t>
                      </a:r>
                      <a:endParaRPr lang="en-GB" sz="1200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What systems are already in place ?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Set increased level of  assurance goals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Choice Assurance Pack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6.1</a:t>
                      </a:r>
                      <a:r>
                        <a:rPr lang="en-GB" sz="1200" baseline="0" dirty="0" smtClean="0"/>
                        <a:t> to 6.6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CCG Internal Audit and statements of internal assurance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Has Controls</a:t>
                      </a:r>
                      <a:r>
                        <a:rPr lang="en-GB" sz="1200" baseline="0" dirty="0" smtClean="0"/>
                        <a:t> Assurance  level improved ?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ight Triangle 2"/>
          <p:cNvSpPr/>
          <p:nvPr/>
        </p:nvSpPr>
        <p:spPr>
          <a:xfrm>
            <a:off x="107503" y="-24097"/>
            <a:ext cx="1368152" cy="108012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Triangle 3"/>
          <p:cNvSpPr/>
          <p:nvPr/>
        </p:nvSpPr>
        <p:spPr>
          <a:xfrm rot="10800000">
            <a:off x="107504" y="0"/>
            <a:ext cx="1368152" cy="1080120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4462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6</a:t>
            </a:r>
          </a:p>
          <a:p>
            <a:pPr algn="ctr"/>
            <a:r>
              <a:rPr lang="en-GB" b="1" dirty="0" smtClean="0"/>
              <a:t>STEPS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54" y="48609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6</a:t>
            </a:r>
          </a:p>
          <a:p>
            <a:pPr algn="ctr"/>
            <a:r>
              <a:rPr lang="en-GB" b="1" dirty="0" smtClean="0"/>
              <a:t>ENABLERS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8239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1)  Actions for raising Patient awareness of Choice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519978"/>
              </p:ext>
            </p:extLst>
          </p:nvPr>
        </p:nvGraphicFramePr>
        <p:xfrm>
          <a:off x="457200" y="1679575"/>
          <a:ext cx="784225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Draft Patient Choice policy statement (good practice version available)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Creation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Patient Awareness Pack </a:t>
                      </a:r>
                      <a:r>
                        <a:rPr lang="en-GB" baseline="0" dirty="0" smtClean="0"/>
                        <a:t>( using editable materials provided for use in clinics, surgeries and practice websites)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Obtain CCG Board support of</a:t>
                      </a:r>
                      <a:r>
                        <a:rPr lang="en-GB" baseline="0" dirty="0" smtClean="0"/>
                        <a:t> policy and approach </a:t>
                      </a:r>
                      <a:r>
                        <a:rPr lang="en-GB" dirty="0" smtClean="0"/>
                        <a:t>– (draft board paper provided)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Distribute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Patient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Awareness Packs</a:t>
                      </a:r>
                      <a:r>
                        <a:rPr lang="en-GB" baseline="0" dirty="0" smtClean="0"/>
                        <a:t> to GP surgeries – using materials created in 1.2 above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Distribute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Patient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Awareness Pack</a:t>
                      </a:r>
                      <a:r>
                        <a:rPr lang="en-GB" baseline="0" dirty="0" smtClean="0"/>
                        <a:t> to patient groups and other partners – using above materials (see suggested distribution list)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Conduct</a:t>
                      </a:r>
                      <a:r>
                        <a:rPr lang="en-GB" baseline="0" dirty="0" smtClean="0"/>
                        <a:t> s</a:t>
                      </a:r>
                      <a:r>
                        <a:rPr lang="en-GB" dirty="0" smtClean="0"/>
                        <a:t>ocial</a:t>
                      </a:r>
                      <a:r>
                        <a:rPr lang="en-GB" baseline="0" dirty="0" smtClean="0"/>
                        <a:t> media campaign / local awareness events to promote Patient Awareness Pack </a:t>
                      </a: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0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2) Actions for raising GP / referrers awareness and use of Choice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502181"/>
              </p:ext>
            </p:extLst>
          </p:nvPr>
        </p:nvGraphicFramePr>
        <p:xfrm>
          <a:off x="457200" y="1679575"/>
          <a:ext cx="784225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</a:t>
                      </a:r>
                      <a:r>
                        <a:rPr lang="en-GB" baseline="0" dirty="0" smtClean="0"/>
                        <a:t>  CCG GP lead ( Choice Champion ?)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Present ‘choice benefits and opportunities paper’ to local GP network meeting (draft paper to be provided)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Prepare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GP Awareness Pack  </a:t>
                      </a:r>
                      <a:r>
                        <a:rPr lang="en-GB" baseline="0" dirty="0" smtClean="0"/>
                        <a:t>(including links to enhanced use of </a:t>
                      </a:r>
                      <a:r>
                        <a:rPr lang="en-GB" baseline="0" dirty="0" err="1" smtClean="0"/>
                        <a:t>eRS</a:t>
                      </a:r>
                      <a:r>
                        <a:rPr lang="en-GB" baseline="0" dirty="0" smtClean="0"/>
                        <a:t>, latest Directory of Services (including which one require approval), Shared Decision Making, and navigator programmes)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</a:t>
                      </a:r>
                      <a:r>
                        <a:rPr lang="en-GB" baseline="0" dirty="0" smtClean="0"/>
                        <a:t> and refine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GP Awareness Pack 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Approval / sign off of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GP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Awareness Pack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Distribute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GP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Awareness Pack 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to all GP Practices</a:t>
                      </a: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2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3) Actions for providing  relevant Information for choice and shared decision making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150631"/>
              </p:ext>
            </p:extLst>
          </p:nvPr>
        </p:nvGraphicFramePr>
        <p:xfrm>
          <a:off x="457200" y="2420888"/>
          <a:ext cx="784225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Ensure NHS</a:t>
                      </a:r>
                      <a:r>
                        <a:rPr lang="en-GB" baseline="0" dirty="0" smtClean="0"/>
                        <a:t> Choices and </a:t>
                      </a:r>
                      <a:r>
                        <a:rPr lang="en-GB" baseline="0" dirty="0" err="1" smtClean="0"/>
                        <a:t>eRS</a:t>
                      </a:r>
                      <a:r>
                        <a:rPr lang="en-GB" baseline="0" dirty="0" smtClean="0"/>
                        <a:t> DOS are up to date with local provider services  and </a:t>
                      </a:r>
                      <a:r>
                        <a:rPr lang="en-GB" dirty="0" smtClean="0"/>
                        <a:t>notify GPs of</a:t>
                      </a:r>
                      <a:r>
                        <a:rPr lang="en-GB" baseline="0" dirty="0" smtClean="0"/>
                        <a:t> any change of providers or services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Creation</a:t>
                      </a:r>
                      <a:r>
                        <a:rPr lang="en-GB" baseline="0" dirty="0" smtClean="0"/>
                        <a:t> of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Choice Information Bank </a:t>
                      </a:r>
                      <a:r>
                        <a:rPr lang="en-GB" baseline="0" dirty="0" smtClean="0"/>
                        <a:t>– (pre populated template provided linked to NHS Choices / Patient.co.uk and local provider websites and including what choices are available by specialty)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Sign</a:t>
                      </a:r>
                      <a:r>
                        <a:rPr lang="en-GB" baseline="0" dirty="0" smtClean="0"/>
                        <a:t> off / approval of Choice Information Bank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Roll</a:t>
                      </a:r>
                      <a:r>
                        <a:rPr lang="en-GB" baseline="0" dirty="0" smtClean="0"/>
                        <a:t> out to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GP Shared Decision Making Training Packs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Creation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of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Choice Information Bank</a:t>
                      </a:r>
                      <a:r>
                        <a:rPr lang="en-GB" dirty="0" smtClean="0"/>
                        <a:t> in multiple formats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Distribution /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Launch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of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Choice Information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Bank</a:t>
                      </a:r>
                      <a:endParaRPr lang="en-GB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2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4) Actions for building Choice into Commissioning plans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372175"/>
              </p:ext>
            </p:extLst>
          </p:nvPr>
        </p:nvGraphicFramePr>
        <p:xfrm>
          <a:off x="457200" y="1679575"/>
          <a:ext cx="784225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CCG Training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</a:rPr>
                        <a:t> Pack covering…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Assess availability of choice (by specialty</a:t>
                      </a:r>
                      <a:r>
                        <a:rPr lang="en-GB" baseline="0" dirty="0" smtClean="0"/>
                        <a:t> ?)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Analysis</a:t>
                      </a:r>
                      <a:r>
                        <a:rPr lang="en-GB" baseline="0" dirty="0" smtClean="0"/>
                        <a:t> of changes in referral patterns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Investigate any changes in referral patterns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 capacity gaps in provider landscape where patients would benefit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Address gaps by decommissioning and recommissioning as appropriate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Establish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 Advice and Guidance services from named consultants for mental</a:t>
                      </a:r>
                      <a:r>
                        <a:rPr lang="en-GB" baseline="0" dirty="0" smtClean="0"/>
                        <a:t> and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inclusion of mental health care referrals on to e-RS</a:t>
                      </a: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2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 5)  Actions to embed Choice into referral models, protocols and Clinical Pathways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417293"/>
              </p:ext>
            </p:extLst>
          </p:nvPr>
        </p:nvGraphicFramePr>
        <p:xfrm>
          <a:off x="457200" y="2492896"/>
          <a:ext cx="784225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With focus on Demand</a:t>
                      </a:r>
                      <a:r>
                        <a:rPr lang="en-GB" baseline="0" dirty="0" smtClean="0"/>
                        <a:t> Management and RTT performance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 elective demand pressure</a:t>
                      </a:r>
                      <a:r>
                        <a:rPr lang="en-GB" baseline="0" dirty="0" smtClean="0"/>
                        <a:t> points and red / green RTT providers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Assess</a:t>
                      </a:r>
                      <a:r>
                        <a:rPr lang="en-GB" baseline="0" dirty="0" smtClean="0"/>
                        <a:t> and quantify ‘smoothing’ opportunities for targeted services including Independent Sector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Contact relevant GP practices /referrers and providers and review accuracy of relevant Directory of Services (</a:t>
                      </a:r>
                      <a:r>
                        <a:rPr lang="en-GB" baseline="0" dirty="0" err="1" smtClean="0"/>
                        <a:t>eRS</a:t>
                      </a:r>
                      <a:r>
                        <a:rPr lang="en-GB" baseline="0" dirty="0" smtClean="0"/>
                        <a:t> DOS) for relevant services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Provide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Demand Management Guides </a:t>
                      </a:r>
                      <a:r>
                        <a:rPr lang="en-GB" baseline="0" dirty="0" smtClean="0"/>
                        <a:t>and training  for GPs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Provide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Demand Management Guides </a:t>
                      </a:r>
                      <a:r>
                        <a:rPr lang="en-GB" baseline="0" dirty="0" smtClean="0"/>
                        <a:t>and Training to Referral Management Centres where appropriate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Switch</a:t>
                      </a:r>
                      <a:r>
                        <a:rPr lang="en-GB" baseline="0" dirty="0" smtClean="0"/>
                        <a:t> on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eRS</a:t>
                      </a:r>
                      <a:r>
                        <a:rPr lang="en-GB" baseline="0" dirty="0" smtClean="0"/>
                        <a:t> capacity flags (in agreement with RCO team) </a:t>
                      </a:r>
                      <a:r>
                        <a:rPr lang="en-GB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2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6) Actions for assuring and enforcing Choice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859449"/>
              </p:ext>
            </p:extLst>
          </p:nvPr>
        </p:nvGraphicFramePr>
        <p:xfrm>
          <a:off x="457200" y="1679575"/>
          <a:ext cx="784225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718383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Supported</a:t>
                      </a:r>
                      <a:r>
                        <a:rPr lang="en-GB" baseline="0" dirty="0" smtClean="0"/>
                        <a:t> by Choice </a:t>
                      </a:r>
                      <a:r>
                        <a:rPr lang="en-GB" dirty="0" smtClean="0"/>
                        <a:t>Assurance Pack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Identify individual</a:t>
                      </a:r>
                      <a:r>
                        <a:rPr lang="en-GB" baseline="0" dirty="0" smtClean="0"/>
                        <a:t>  who has lead responsibility for choice on </a:t>
                      </a:r>
                      <a:r>
                        <a:rPr lang="en-GB" dirty="0" smtClean="0"/>
                        <a:t>CCG Governing Body 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Monthly</a:t>
                      </a:r>
                      <a:r>
                        <a:rPr lang="en-GB" baseline="0" dirty="0" smtClean="0"/>
                        <a:t> board reporting of </a:t>
                      </a:r>
                      <a:r>
                        <a:rPr lang="en-GB" baseline="0" dirty="0" err="1" smtClean="0"/>
                        <a:t>eRS</a:t>
                      </a:r>
                      <a:r>
                        <a:rPr lang="en-GB" baseline="0" dirty="0" smtClean="0"/>
                        <a:t> utilisation and availability of appointments (automated feed)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Add</a:t>
                      </a:r>
                      <a:r>
                        <a:rPr lang="en-GB" baseline="0" dirty="0" smtClean="0"/>
                        <a:t> choice as a standard agenda item for contract management meetings 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Report patient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awareness of choice on CCG website</a:t>
                      </a:r>
                      <a:r>
                        <a:rPr lang="en-GB" baseline="0" dirty="0" smtClean="0"/>
                        <a:t> (provided routinely as </a:t>
                      </a:r>
                      <a:r>
                        <a:rPr lang="en-GB" baseline="0" dirty="0" err="1" smtClean="0"/>
                        <a:t>eRS</a:t>
                      </a:r>
                      <a:r>
                        <a:rPr lang="en-GB" baseline="0" dirty="0" smtClean="0"/>
                        <a:t> survey extract)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Review NHS Improvement</a:t>
                      </a:r>
                      <a:r>
                        <a:rPr lang="en-GB" baseline="0" dirty="0" smtClean="0"/>
                        <a:t> investigation reports relating to Choice (relevant copies provided)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Publish legal rights to Choice on CCG website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2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Personalisation and the </a:t>
            </a:r>
            <a:br>
              <a:rPr lang="en-GB" dirty="0" smtClean="0"/>
            </a:br>
            <a:r>
              <a:rPr lang="en-GB" dirty="0" smtClean="0"/>
              <a:t>Future of Primary Care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0294"/>
            <a:ext cx="7841707" cy="4557017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Better</a:t>
            </a:r>
          </a:p>
          <a:p>
            <a:pPr lvl="1"/>
            <a:r>
              <a:rPr lang="en-GB" dirty="0" smtClean="0"/>
              <a:t>Access</a:t>
            </a:r>
          </a:p>
          <a:p>
            <a:pPr lvl="1"/>
            <a:r>
              <a:rPr lang="en-GB" dirty="0" smtClean="0"/>
              <a:t>Information</a:t>
            </a:r>
          </a:p>
          <a:p>
            <a:pPr lvl="1"/>
            <a:r>
              <a:rPr lang="en-GB" dirty="0" smtClean="0"/>
              <a:t>Integration</a:t>
            </a:r>
          </a:p>
          <a:p>
            <a:r>
              <a:rPr lang="en-GB" dirty="0" smtClean="0"/>
              <a:t>More</a:t>
            </a:r>
          </a:p>
          <a:p>
            <a:pPr lvl="1"/>
            <a:r>
              <a:rPr lang="en-GB" dirty="0" smtClean="0"/>
              <a:t>Control</a:t>
            </a:r>
          </a:p>
          <a:p>
            <a:pPr lvl="1"/>
            <a:r>
              <a:rPr lang="en-GB" dirty="0" smtClean="0"/>
              <a:t>Convenience</a:t>
            </a:r>
          </a:p>
          <a:p>
            <a:pPr lvl="1"/>
            <a:r>
              <a:rPr lang="en-GB" dirty="0" smtClean="0"/>
              <a:t>GP contact time</a:t>
            </a:r>
          </a:p>
          <a:p>
            <a:r>
              <a:rPr lang="en-GB" dirty="0" smtClean="0"/>
              <a:t>Less </a:t>
            </a:r>
          </a:p>
          <a:p>
            <a:pPr lvl="1"/>
            <a:r>
              <a:rPr lang="en-GB" dirty="0" smtClean="0"/>
              <a:t>Appointments required</a:t>
            </a:r>
          </a:p>
          <a:p>
            <a:pPr lvl="1"/>
            <a:r>
              <a:rPr lang="en-GB" dirty="0" smtClean="0"/>
              <a:t>Waiting time</a:t>
            </a:r>
          </a:p>
          <a:p>
            <a:pPr lvl="1"/>
            <a:r>
              <a:rPr lang="en-GB" dirty="0" smtClean="0"/>
              <a:t>£££ on acute and urgent care</a:t>
            </a:r>
          </a:p>
          <a:p>
            <a:pPr lvl="1"/>
            <a:r>
              <a:rPr lang="en-GB" dirty="0" smtClean="0"/>
              <a:t>Disruption and inconvenience for patients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6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1162</Words>
  <Application>Microsoft Office PowerPoint</Application>
  <PresentationFormat>On-screen Show (4:3)</PresentationFormat>
  <Paragraphs>189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Choice – 6 Steps, 6 Actions, 6 Weeks</vt:lpstr>
      <vt:lpstr>PowerPoint Presentation</vt:lpstr>
      <vt:lpstr>1)  Actions for raising Patient awareness of Choice</vt:lpstr>
      <vt:lpstr>2) Actions for raising GP / referrers awareness and use of Choice</vt:lpstr>
      <vt:lpstr>3) Actions for providing  relevant Information for choice and shared decision making</vt:lpstr>
      <vt:lpstr>4) Actions for building Choice into Commissioning plans</vt:lpstr>
      <vt:lpstr> 5)  Actions to embed Choice into referral models, protocols and Clinical Pathways</vt:lpstr>
      <vt:lpstr> 6) Actions for assuring and enforcing Choice</vt:lpstr>
      <vt:lpstr>Personalisation and the  Future of Primary Care  </vt:lpstr>
      <vt:lpstr>  Personalisation and Choice  in Primary Care </vt:lpstr>
      <vt:lpstr>Patient Choice and GP Access </vt:lpstr>
    </vt:vector>
  </TitlesOfParts>
  <Company>IMS3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Straughan, Tim</dc:creator>
  <cp:lastModifiedBy>NHS Central Lancashire</cp:lastModifiedBy>
  <cp:revision>131</cp:revision>
  <dcterms:created xsi:type="dcterms:W3CDTF">2017-02-05T15:01:04Z</dcterms:created>
  <dcterms:modified xsi:type="dcterms:W3CDTF">2017-05-12T08:44:39Z</dcterms:modified>
</cp:coreProperties>
</file>